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20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330" y="11049"/>
            <a:ext cx="2347595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20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2030" y="-14782"/>
            <a:ext cx="9410700" cy="9321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9639" y="1775587"/>
            <a:ext cx="9857740" cy="402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7" Type="http://schemas.openxmlformats.org/officeDocument/2006/relationships/image" Target="../media/image21.png"/><Relationship Id="rId8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7.png"/><Relationship Id="rId8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59578" y="2469895"/>
            <a:ext cx="554482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MRAD</a:t>
            </a:r>
            <a:r>
              <a:rPr dirty="0" sz="4000" spc="-204"/>
              <a:t> </a:t>
            </a:r>
            <a:r>
              <a:rPr dirty="0" sz="4000"/>
              <a:t>251:</a:t>
            </a:r>
            <a:r>
              <a:rPr dirty="0" sz="4000" spc="-215"/>
              <a:t> </a:t>
            </a:r>
            <a:r>
              <a:rPr dirty="0" sz="4000"/>
              <a:t>CT</a:t>
            </a:r>
            <a:r>
              <a:rPr dirty="0" sz="4000" spc="-225"/>
              <a:t> </a:t>
            </a:r>
            <a:r>
              <a:rPr dirty="0" sz="4000"/>
              <a:t>Theory</a:t>
            </a:r>
            <a:r>
              <a:rPr dirty="0" sz="4000" spc="-204"/>
              <a:t> </a:t>
            </a:r>
            <a:r>
              <a:rPr dirty="0" sz="4000" spc="-50"/>
              <a:t>1</a:t>
            </a:r>
            <a:endParaRPr sz="4000"/>
          </a:p>
        </p:txBody>
      </p:sp>
      <p:sp>
        <p:nvSpPr>
          <p:cNvPr id="4" name="object 4" descr=""/>
          <p:cNvSpPr txBox="1"/>
          <p:nvPr/>
        </p:nvSpPr>
        <p:spPr>
          <a:xfrm>
            <a:off x="4758944" y="3323590"/>
            <a:ext cx="5308600" cy="1003935"/>
          </a:xfrm>
          <a:prstGeom prst="rect">
            <a:avLst/>
          </a:prstGeom>
        </p:spPr>
        <p:txBody>
          <a:bodyPr wrap="square" lIns="0" tIns="1066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1800" spc="-5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5</a:t>
            </a:r>
            <a:r>
              <a:rPr dirty="0" u="heavy" sz="1800" spc="-3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18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2)</a:t>
            </a:r>
            <a:r>
              <a:rPr dirty="0" sz="1800" spc="-25">
                <a:latin typeface="Arial MT"/>
                <a:cs typeface="Arial MT"/>
              </a:rPr>
              <a:t>: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ts val="2030"/>
              </a:lnSpc>
              <a:spcBef>
                <a:spcPts val="745"/>
              </a:spcBef>
            </a:pPr>
            <a:r>
              <a:rPr dirty="0" sz="1800" spc="-10">
                <a:latin typeface="Arial MT"/>
                <a:cs typeface="Arial MT"/>
              </a:rPr>
              <a:t>Summarize</a:t>
            </a:r>
            <a:r>
              <a:rPr dirty="0" sz="1800" spc="-1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radiation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safety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computed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tomography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ts val="2030"/>
              </a:lnSpc>
            </a:pPr>
            <a:r>
              <a:rPr dirty="0" sz="1800" spc="-20">
                <a:latin typeface="Arial MT"/>
                <a:cs typeface="Arial MT"/>
              </a:rPr>
              <a:t>(CT)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Objective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75587"/>
            <a:ext cx="706755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26465" algn="l"/>
              </a:tabLst>
            </a:pPr>
            <a:r>
              <a:rPr dirty="0" sz="3200" spc="-25">
                <a:latin typeface="Arial MT"/>
                <a:cs typeface="Arial MT"/>
              </a:rPr>
              <a:t>5.3</a:t>
            </a:r>
            <a:r>
              <a:rPr dirty="0" sz="3200">
                <a:latin typeface="Arial MT"/>
                <a:cs typeface="Arial MT"/>
              </a:rPr>
              <a:t>	Explain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use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dosimetry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CT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0668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5.3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5729"/>
            <a:ext cx="10165080" cy="363156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Dosimetry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defined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as: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Instrumentation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&amp;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methods </a:t>
            </a:r>
            <a:r>
              <a:rPr dirty="0" sz="3200">
                <a:latin typeface="Arial MT"/>
                <a:cs typeface="Arial MT"/>
              </a:rPr>
              <a:t>used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measure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patient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dose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scanner.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54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for: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51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Risk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assessment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100"/>
              </a:spcBef>
              <a:buChar char="•"/>
              <a:tabLst>
                <a:tab pos="697865" algn="l"/>
              </a:tabLst>
            </a:pPr>
            <a:r>
              <a:rPr dirty="0" sz="2600" spc="-20">
                <a:latin typeface="Arial MT"/>
                <a:cs typeface="Arial MT"/>
              </a:rPr>
              <a:t>Radiation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protection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guidelines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1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optimization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909" rIns="0" bIns="0" rtlCol="0" vert="horz">
            <a:spAutoFit/>
          </a:bodyPr>
          <a:lstStyle/>
          <a:p>
            <a:pPr marL="144780">
              <a:lnSpc>
                <a:spcPct val="100000"/>
              </a:lnSpc>
              <a:spcBef>
                <a:spcPts val="100"/>
              </a:spcBef>
            </a:pPr>
            <a:r>
              <a:rPr dirty="0"/>
              <a:t>Importance</a:t>
            </a:r>
            <a:r>
              <a:rPr dirty="0" spc="-9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Dosimetry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497071"/>
            <a:ext cx="10063480" cy="4385310"/>
          </a:xfrm>
          <a:prstGeom prst="rect">
            <a:avLst/>
          </a:prstGeom>
        </p:spPr>
        <p:txBody>
          <a:bodyPr wrap="square" lIns="0" tIns="2914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95"/>
              </a:spcBef>
            </a:pPr>
            <a:r>
              <a:rPr dirty="0" sz="3200">
                <a:latin typeface="Arial MT"/>
                <a:cs typeface="Arial MT"/>
              </a:rPr>
              <a:t>Dosimetry</a:t>
            </a:r>
            <a:r>
              <a:rPr dirty="0" sz="3200" spc="-1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enables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technologists</a:t>
            </a:r>
            <a:r>
              <a:rPr dirty="0" sz="3200" spc="-1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ability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to: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Compare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their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national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averages</a:t>
            </a:r>
            <a:endParaRPr sz="2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25"/>
              </a:spcBef>
              <a:buChar char="•"/>
              <a:tabLst>
                <a:tab pos="1155065" algn="l"/>
              </a:tabLst>
            </a:pPr>
            <a:r>
              <a:rPr dirty="0" sz="2200" spc="-10">
                <a:latin typeface="Arial MT"/>
                <a:cs typeface="Arial MT"/>
              </a:rPr>
              <a:t>Regulatory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bodies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have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anonymous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database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comparison</a:t>
            </a:r>
            <a:endParaRPr sz="2200">
              <a:latin typeface="Arial MT"/>
              <a:cs typeface="Arial MT"/>
            </a:endParaRPr>
          </a:p>
          <a:p>
            <a:pPr marL="697865" marR="5080" indent="-228600">
              <a:lnSpc>
                <a:spcPts val="2800"/>
              </a:lnSpc>
              <a:spcBef>
                <a:spcPts val="112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Determines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effectiveness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implementation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their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radiation protection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methods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6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Inform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public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other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personnel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about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doses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Perform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measurements</a:t>
            </a:r>
            <a:endParaRPr sz="2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1155065" algn="l"/>
              </a:tabLst>
            </a:pPr>
            <a:r>
              <a:rPr dirty="0" sz="2200" spc="-10">
                <a:latin typeface="Arial MT"/>
                <a:cs typeface="Arial MT"/>
              </a:rPr>
              <a:t>When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medical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physicist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unavailable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dirty="0"/>
              <a:t>Importance</a:t>
            </a:r>
            <a:r>
              <a:rPr dirty="0" spc="-75"/>
              <a:t> </a:t>
            </a:r>
            <a:r>
              <a:rPr dirty="0"/>
              <a:t>of</a:t>
            </a:r>
            <a:r>
              <a:rPr dirty="0" spc="-25"/>
              <a:t> </a:t>
            </a:r>
            <a:r>
              <a:rPr dirty="0"/>
              <a:t>Dosimetry</a:t>
            </a:r>
            <a:r>
              <a:rPr dirty="0" spc="-114"/>
              <a:t> </a:t>
            </a:r>
            <a:r>
              <a:rPr dirty="0" spc="-10"/>
              <a:t>Cont’d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9793"/>
            <a:ext cx="9914890" cy="4396740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dirty="0" u="heavy" sz="2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Diagnostic</a:t>
            </a:r>
            <a:r>
              <a:rPr dirty="0" u="heavy" sz="2800" spc="-15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Reference</a:t>
            </a:r>
            <a:r>
              <a:rPr dirty="0" u="heavy" sz="2800" spc="-1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Levels</a:t>
            </a:r>
            <a:r>
              <a:rPr dirty="0" u="heavy" sz="2800" spc="-13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(aka.</a:t>
            </a:r>
            <a:r>
              <a:rPr dirty="0" u="heavy" sz="2800" spc="-17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8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DRL)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Purpose: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1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Maintain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standards,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control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amount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radiation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exposure,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for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845"/>
              </a:lnSpc>
            </a:pPr>
            <a:r>
              <a:rPr dirty="0" sz="2400" b="1">
                <a:latin typeface="Arial"/>
                <a:cs typeface="Arial"/>
              </a:rPr>
              <a:t>patient</a:t>
            </a:r>
            <a:r>
              <a:rPr dirty="0" sz="2400" spc="-9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imaging</a:t>
            </a:r>
            <a:endParaRPr sz="24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58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Considerations: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Maximum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dose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limits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u="heavy" sz="24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should</a:t>
            </a:r>
            <a:r>
              <a:rPr dirty="0" u="heavy" sz="2400" spc="-1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4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used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regulate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safe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dose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limits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patient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exposures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Dose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limit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values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would</a:t>
            </a:r>
            <a:r>
              <a:rPr dirty="0" sz="1800" spc="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too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high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8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Doses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procedures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fluctuate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due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variances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in: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9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Equipment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Facility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protocols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731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/>
              <a:t>Dosimetry</a:t>
            </a:r>
            <a:r>
              <a:rPr dirty="0" spc="-114"/>
              <a:t> </a:t>
            </a:r>
            <a:r>
              <a:rPr dirty="0" spc="-10"/>
              <a:t>Concepts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62865" rIns="0" bIns="0" rtlCol="0" vert="horz">
            <a:spAutoFit/>
          </a:bodyPr>
          <a:lstStyle/>
          <a:p>
            <a:pPr marR="5080">
              <a:lnSpc>
                <a:spcPts val="3510"/>
              </a:lnSpc>
              <a:spcBef>
                <a:spcPts val="495"/>
              </a:spcBef>
            </a:pPr>
            <a:r>
              <a:rPr dirty="0"/>
              <a:t>In</a:t>
            </a:r>
            <a:r>
              <a:rPr dirty="0" spc="-114"/>
              <a:t> </a:t>
            </a:r>
            <a:r>
              <a:rPr dirty="0"/>
              <a:t>order</a:t>
            </a:r>
            <a:r>
              <a:rPr dirty="0" spc="-125"/>
              <a:t> </a:t>
            </a:r>
            <a:r>
              <a:rPr dirty="0"/>
              <a:t>to</a:t>
            </a:r>
            <a:r>
              <a:rPr dirty="0" spc="-105"/>
              <a:t> </a:t>
            </a:r>
            <a:r>
              <a:rPr dirty="0"/>
              <a:t>appreciate</a:t>
            </a:r>
            <a:r>
              <a:rPr dirty="0" spc="-170"/>
              <a:t> </a:t>
            </a:r>
            <a:r>
              <a:rPr dirty="0"/>
              <a:t>the</a:t>
            </a:r>
            <a:r>
              <a:rPr dirty="0" spc="-114"/>
              <a:t> </a:t>
            </a:r>
            <a:r>
              <a:rPr dirty="0"/>
              <a:t>data</a:t>
            </a:r>
            <a:r>
              <a:rPr dirty="0" spc="-114"/>
              <a:t> </a:t>
            </a:r>
            <a:r>
              <a:rPr dirty="0"/>
              <a:t>collected</a:t>
            </a:r>
            <a:r>
              <a:rPr dirty="0" spc="-145"/>
              <a:t> </a:t>
            </a:r>
            <a:r>
              <a:rPr dirty="0"/>
              <a:t>from</a:t>
            </a:r>
            <a:r>
              <a:rPr dirty="0" spc="-120"/>
              <a:t> </a:t>
            </a:r>
            <a:r>
              <a:rPr dirty="0" spc="-10"/>
              <a:t>dosimetry </a:t>
            </a:r>
            <a:r>
              <a:rPr dirty="0" spc="-20"/>
              <a:t>measurements</a:t>
            </a:r>
            <a:r>
              <a:rPr dirty="0" spc="-204"/>
              <a:t> </a:t>
            </a:r>
            <a:r>
              <a:rPr dirty="0"/>
              <a:t>technologists</a:t>
            </a:r>
            <a:r>
              <a:rPr dirty="0" spc="-155"/>
              <a:t> </a:t>
            </a:r>
            <a:r>
              <a:rPr dirty="0"/>
              <a:t>should</a:t>
            </a:r>
            <a:r>
              <a:rPr dirty="0" spc="-170"/>
              <a:t> </a:t>
            </a:r>
            <a:r>
              <a:rPr dirty="0" spc="-10"/>
              <a:t>understand:</a:t>
            </a:r>
          </a:p>
          <a:p>
            <a:pPr marL="514350" indent="-514984">
              <a:lnSpc>
                <a:spcPct val="100000"/>
              </a:lnSpc>
              <a:spcBef>
                <a:spcPts val="2245"/>
              </a:spcBef>
              <a:buAutoNum type="arabicPeriod"/>
              <a:tabLst>
                <a:tab pos="514350" algn="l"/>
              </a:tabLst>
            </a:pPr>
            <a:r>
              <a:rPr dirty="0" sz="2800" spc="-10" b="1" i="1">
                <a:latin typeface="Arial"/>
                <a:cs typeface="Arial"/>
              </a:rPr>
              <a:t>Types</a:t>
            </a:r>
            <a:r>
              <a:rPr dirty="0" sz="2800" spc="-14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dosimeters</a:t>
            </a:r>
            <a:r>
              <a:rPr dirty="0" sz="2800" spc="-95" b="1" i="1">
                <a:latin typeface="Arial"/>
                <a:cs typeface="Arial"/>
              </a:rPr>
              <a:t> </a:t>
            </a:r>
            <a:r>
              <a:rPr dirty="0" sz="2800" spc="-10"/>
              <a:t>used</a:t>
            </a:r>
            <a:r>
              <a:rPr dirty="0" sz="2800" spc="-185"/>
              <a:t> </a:t>
            </a:r>
            <a:r>
              <a:rPr dirty="0" sz="2800"/>
              <a:t>to</a:t>
            </a:r>
            <a:r>
              <a:rPr dirty="0" sz="2800" spc="-190"/>
              <a:t> </a:t>
            </a:r>
            <a:r>
              <a:rPr dirty="0" sz="2800" spc="-10"/>
              <a:t>measure</a:t>
            </a:r>
            <a:r>
              <a:rPr dirty="0" sz="2800" spc="-125"/>
              <a:t> </a:t>
            </a:r>
            <a:r>
              <a:rPr dirty="0" sz="2800"/>
              <a:t>CT</a:t>
            </a:r>
            <a:r>
              <a:rPr dirty="0" sz="2800" spc="-175"/>
              <a:t> </a:t>
            </a:r>
            <a:r>
              <a:rPr dirty="0" sz="2800" spc="-10"/>
              <a:t>doses</a:t>
            </a:r>
            <a:endParaRPr sz="2800">
              <a:latin typeface="Arial"/>
              <a:cs typeface="Arial"/>
            </a:endParaRPr>
          </a:p>
          <a:p>
            <a:pPr marL="514350" indent="-514984">
              <a:lnSpc>
                <a:spcPct val="100000"/>
              </a:lnSpc>
              <a:spcBef>
                <a:spcPts val="2100"/>
              </a:spcBef>
              <a:buAutoNum type="arabicPeriod"/>
              <a:tabLst>
                <a:tab pos="514350" algn="l"/>
              </a:tabLst>
            </a:pPr>
            <a:r>
              <a:rPr dirty="0" sz="2800"/>
              <a:t>CT</a:t>
            </a:r>
            <a:r>
              <a:rPr dirty="0" sz="2800" spc="-170"/>
              <a:t> </a:t>
            </a:r>
            <a:r>
              <a:rPr dirty="0" sz="2800" spc="-10"/>
              <a:t>dosimetry</a:t>
            </a:r>
            <a:r>
              <a:rPr dirty="0" sz="2800" spc="-135"/>
              <a:t> </a:t>
            </a:r>
            <a:r>
              <a:rPr dirty="0" sz="2800" spc="-10" b="1" i="1">
                <a:latin typeface="Arial"/>
                <a:cs typeface="Arial"/>
              </a:rPr>
              <a:t>phantoms</a:t>
            </a:r>
            <a:endParaRPr sz="2800">
              <a:latin typeface="Arial"/>
              <a:cs typeface="Arial"/>
            </a:endParaRPr>
          </a:p>
          <a:p>
            <a:pPr marL="514350" indent="-514984">
              <a:lnSpc>
                <a:spcPct val="100000"/>
              </a:lnSpc>
              <a:spcBef>
                <a:spcPts val="1500"/>
              </a:spcBef>
              <a:buAutoNum type="arabicPeriod"/>
              <a:tabLst>
                <a:tab pos="514350" algn="l"/>
              </a:tabLst>
            </a:pPr>
            <a:r>
              <a:rPr dirty="0" sz="2800" spc="-10"/>
              <a:t>Dose</a:t>
            </a:r>
            <a:r>
              <a:rPr dirty="0" sz="2800" spc="-185"/>
              <a:t> </a:t>
            </a:r>
            <a:r>
              <a:rPr dirty="0" sz="2800" spc="-10" b="1" i="1">
                <a:latin typeface="Arial"/>
                <a:cs typeface="Arial"/>
              </a:rPr>
              <a:t>descriptors</a:t>
            </a:r>
            <a:r>
              <a:rPr dirty="0" sz="2800" spc="-130" b="1" i="1">
                <a:latin typeface="Arial"/>
                <a:cs typeface="Arial"/>
              </a:rPr>
              <a:t> </a:t>
            </a:r>
            <a:r>
              <a:rPr dirty="0" sz="2800" spc="-10"/>
              <a:t>specific</a:t>
            </a:r>
            <a:r>
              <a:rPr dirty="0" sz="2800" spc="-185"/>
              <a:t> </a:t>
            </a:r>
            <a:r>
              <a:rPr dirty="0" sz="2800" spc="-20"/>
              <a:t>to</a:t>
            </a:r>
            <a:r>
              <a:rPr dirty="0" sz="2800" spc="-185"/>
              <a:t> </a:t>
            </a:r>
            <a:r>
              <a:rPr dirty="0" sz="2800" spc="-25"/>
              <a:t>CT</a:t>
            </a:r>
            <a:endParaRPr sz="2800">
              <a:latin typeface="Arial"/>
              <a:cs typeface="Arial"/>
            </a:endParaRPr>
          </a:p>
          <a:p>
            <a:pPr lvl="1" marL="684530" indent="-228600">
              <a:lnSpc>
                <a:spcPct val="100000"/>
              </a:lnSpc>
              <a:spcBef>
                <a:spcPts val="805"/>
              </a:spcBef>
              <a:buChar char="•"/>
              <a:tabLst>
                <a:tab pos="684530" algn="l"/>
              </a:tabLst>
            </a:pPr>
            <a:r>
              <a:rPr dirty="0" sz="2600">
                <a:latin typeface="Arial MT"/>
                <a:cs typeface="Arial MT"/>
              </a:rPr>
              <a:t>Including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their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units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measurement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200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1.</a:t>
            </a:r>
            <a:r>
              <a:rPr dirty="0" spc="-105"/>
              <a:t> </a:t>
            </a:r>
            <a:r>
              <a:rPr dirty="0"/>
              <a:t>Radiation</a:t>
            </a:r>
            <a:r>
              <a:rPr dirty="0" spc="-75"/>
              <a:t> </a:t>
            </a:r>
            <a:r>
              <a:rPr dirty="0" spc="-10"/>
              <a:t>Dosimeters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9995535" cy="345884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Dosimeters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devices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used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measuring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exposure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to </a:t>
            </a:r>
            <a:r>
              <a:rPr dirty="0" sz="3200">
                <a:latin typeface="Arial MT"/>
                <a:cs typeface="Arial MT"/>
              </a:rPr>
              <a:t>ionizing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radiation.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64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Two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main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uses:</a:t>
            </a:r>
            <a:endParaRPr sz="2800">
              <a:latin typeface="Arial MT"/>
              <a:cs typeface="Arial MT"/>
            </a:endParaRPr>
          </a:p>
          <a:p>
            <a:pPr lvl="1" marL="870585" indent="-515620">
              <a:lnSpc>
                <a:spcPct val="100000"/>
              </a:lnSpc>
              <a:spcBef>
                <a:spcPts val="800"/>
              </a:spcBef>
              <a:buAutoNum type="alphaUcPeriod"/>
              <a:tabLst>
                <a:tab pos="870585" algn="l"/>
              </a:tabLst>
            </a:pPr>
            <a:r>
              <a:rPr dirty="0" sz="2600" i="1">
                <a:latin typeface="Arial"/>
                <a:cs typeface="Arial"/>
              </a:rPr>
              <a:t>Human</a:t>
            </a:r>
            <a:r>
              <a:rPr dirty="0" sz="2600" spc="-11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radiation</a:t>
            </a:r>
            <a:r>
              <a:rPr dirty="0" sz="2600" spc="-12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protection</a:t>
            </a:r>
            <a:endParaRPr sz="2600">
              <a:latin typeface="Arial"/>
              <a:cs typeface="Arial"/>
            </a:endParaRPr>
          </a:p>
          <a:p>
            <a:pPr lvl="2" marL="1153795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Personal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dosimeters</a:t>
            </a:r>
            <a:endParaRPr sz="2400">
              <a:latin typeface="Arial MT"/>
              <a:cs typeface="Arial MT"/>
            </a:endParaRPr>
          </a:p>
          <a:p>
            <a:pPr lvl="1" marL="870585" indent="-515620">
              <a:lnSpc>
                <a:spcPct val="100000"/>
              </a:lnSpc>
              <a:spcBef>
                <a:spcPts val="1395"/>
              </a:spcBef>
              <a:buAutoNum type="alphaUcPeriod"/>
              <a:tabLst>
                <a:tab pos="870585" algn="l"/>
              </a:tabLst>
            </a:pPr>
            <a:r>
              <a:rPr dirty="0" sz="2600" i="1">
                <a:latin typeface="Arial"/>
                <a:cs typeface="Arial"/>
              </a:rPr>
              <a:t>Measurements</a:t>
            </a:r>
            <a:r>
              <a:rPr dirty="0" sz="2600" spc="-14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8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dose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in</a:t>
            </a:r>
            <a:r>
              <a:rPr dirty="0" sz="2600" spc="-10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medical</a:t>
            </a:r>
            <a:r>
              <a:rPr dirty="0" sz="2600" spc="-10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processes</a:t>
            </a:r>
            <a:endParaRPr sz="2600">
              <a:latin typeface="Arial"/>
              <a:cs typeface="Arial"/>
            </a:endParaRPr>
          </a:p>
          <a:p>
            <a:pPr lvl="2" marL="11537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Measures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radiation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emitted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scans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09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dirty="0"/>
              <a:t>Types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 spc="-10"/>
              <a:t>Dosimeters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68221"/>
            <a:ext cx="7426325" cy="30810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 MT"/>
                <a:cs typeface="Arial MT"/>
              </a:rPr>
              <a:t>Types</a:t>
            </a:r>
            <a:r>
              <a:rPr dirty="0" sz="3600" spc="-20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of</a:t>
            </a:r>
            <a:r>
              <a:rPr dirty="0" sz="3600" spc="-35">
                <a:latin typeface="Arial MT"/>
                <a:cs typeface="Arial MT"/>
              </a:rPr>
              <a:t> </a:t>
            </a:r>
            <a:r>
              <a:rPr dirty="0" sz="3600" spc="-10">
                <a:latin typeface="Arial MT"/>
                <a:cs typeface="Arial MT"/>
              </a:rPr>
              <a:t>Dosimeters:</a:t>
            </a:r>
            <a:endParaRPr sz="36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810"/>
              </a:spcBef>
              <a:buChar char="•"/>
              <a:tabLst>
                <a:tab pos="240665" algn="l"/>
              </a:tabLst>
            </a:pPr>
            <a:r>
              <a:rPr dirty="0" sz="3200" spc="-20">
                <a:latin typeface="Arial MT"/>
                <a:cs typeface="Arial MT"/>
              </a:rPr>
              <a:t>Film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5"/>
              </a:spcBef>
              <a:buChar char="•"/>
              <a:tabLst>
                <a:tab pos="240029" algn="l"/>
              </a:tabLst>
            </a:pPr>
            <a:r>
              <a:rPr dirty="0" sz="2800" spc="-25">
                <a:latin typeface="Arial MT"/>
                <a:cs typeface="Arial MT"/>
              </a:rPr>
              <a:t>TLD</a:t>
            </a:r>
            <a:endParaRPr sz="2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880"/>
              </a:spcBef>
              <a:buChar char="•"/>
              <a:tabLst>
                <a:tab pos="240665" algn="l"/>
              </a:tabLst>
            </a:pPr>
            <a:r>
              <a:rPr dirty="0" sz="3200">
                <a:latin typeface="Arial MT"/>
                <a:cs typeface="Arial MT"/>
              </a:rPr>
              <a:t>Specially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designed</a:t>
            </a:r>
            <a:r>
              <a:rPr dirty="0" sz="3200" spc="-2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Ionization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Chambers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2831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Film</a:t>
            </a:r>
            <a:r>
              <a:rPr dirty="0" spc="-70"/>
              <a:t> </a:t>
            </a:r>
            <a:r>
              <a:rPr dirty="0" spc="-10"/>
              <a:t>Dosimeters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6216"/>
            <a:ext cx="6530340" cy="4285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>
                <a:latin typeface="Arial MT"/>
                <a:cs typeface="Arial MT"/>
              </a:rPr>
              <a:t>Film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badge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dosimeter: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41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type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Personal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Dosimeter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085"/>
              </a:lnSpc>
              <a:spcBef>
                <a:spcPts val="7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two</a:t>
            </a:r>
            <a:r>
              <a:rPr dirty="0" sz="2600" spc="-10">
                <a:latin typeface="Arial MT"/>
                <a:cs typeface="Arial MT"/>
              </a:rPr>
              <a:t> parts: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Film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Holder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16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Double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emulsion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technology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advancement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Enabled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detection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low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high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energy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photons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090"/>
              </a:lnSpc>
              <a:spcBef>
                <a:spcPts val="15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Least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accurate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form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measuring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dose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Sensitivities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light,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heat,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humidity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only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8209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 spc="-25"/>
              <a:t>TLD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0011" y="5632703"/>
            <a:ext cx="3814572" cy="24384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781936"/>
            <a:ext cx="9768205" cy="4119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20">
                <a:latin typeface="Arial MT"/>
                <a:cs typeface="Arial MT"/>
              </a:rPr>
              <a:t>Thermoluminescent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Dosimeter: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0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type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b="1">
                <a:latin typeface="Arial"/>
                <a:cs typeface="Arial"/>
              </a:rPr>
              <a:t>Personal</a:t>
            </a:r>
            <a:r>
              <a:rPr dirty="0" sz="2600" spc="-100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Dosimeter</a:t>
            </a:r>
            <a:endParaRPr sz="26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3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Active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crystal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component: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Detects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radiation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exposure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Emits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light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heated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Light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energy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proportional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amount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radiation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absorbed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crystal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28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Reusable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20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worn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up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3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months</a:t>
            </a:r>
            <a:endParaRPr sz="2200">
              <a:latin typeface="Arial MT"/>
              <a:cs typeface="Arial MT"/>
            </a:endParaRPr>
          </a:p>
          <a:p>
            <a:pPr lvl="1" marL="4603115" indent="-4133850">
              <a:lnSpc>
                <a:spcPct val="100000"/>
              </a:lnSpc>
              <a:spcBef>
                <a:spcPts val="300"/>
              </a:spcBef>
              <a:buChar char="•"/>
              <a:tabLst>
                <a:tab pos="4603115" algn="l"/>
              </a:tabLst>
            </a:pPr>
            <a:r>
              <a:rPr dirty="0" sz="2200">
                <a:latin typeface="Arial MT"/>
                <a:cs typeface="Arial MT"/>
              </a:rPr>
              <a:t>once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heated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measured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2831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Ionization</a:t>
            </a:r>
            <a:r>
              <a:rPr dirty="0" spc="-145"/>
              <a:t> </a:t>
            </a:r>
            <a:r>
              <a:rPr dirty="0" spc="-10"/>
              <a:t>Chambers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4583" y="3048000"/>
            <a:ext cx="4126991" cy="25603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603447"/>
            <a:ext cx="9735185" cy="3465195"/>
          </a:xfrm>
          <a:prstGeom prst="rect">
            <a:avLst/>
          </a:prstGeom>
        </p:spPr>
        <p:txBody>
          <a:bodyPr wrap="square" lIns="0" tIns="190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measure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radiation</a:t>
            </a:r>
            <a:r>
              <a:rPr dirty="0" sz="3000" spc="-2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doses</a:t>
            </a:r>
            <a:r>
              <a:rPr dirty="0" sz="3000" spc="-1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from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scans.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05"/>
              </a:spcBef>
              <a:buChar char="•"/>
              <a:tabLst>
                <a:tab pos="240029" algn="l"/>
              </a:tabLst>
            </a:pPr>
            <a:r>
              <a:rPr dirty="0" sz="2800" spc="-20">
                <a:latin typeface="Arial MT"/>
                <a:cs typeface="Arial MT"/>
              </a:rPr>
              <a:t>Specially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designed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Ionization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Chambers:</a:t>
            </a:r>
            <a:endParaRPr sz="2800">
              <a:latin typeface="Arial MT"/>
              <a:cs typeface="Arial MT"/>
            </a:endParaRPr>
          </a:p>
          <a:p>
            <a:pPr lvl="1" marL="4935220" indent="-4465955">
              <a:lnSpc>
                <a:spcPct val="100000"/>
              </a:lnSpc>
              <a:spcBef>
                <a:spcPts val="815"/>
              </a:spcBef>
              <a:buClr>
                <a:srgbClr val="00AD50"/>
              </a:buClr>
              <a:buChar char="•"/>
              <a:tabLst>
                <a:tab pos="4935220" algn="l"/>
              </a:tabLst>
            </a:pP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measurements</a:t>
            </a:r>
            <a:endParaRPr sz="26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Current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method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measuring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CTDI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75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b="1">
                <a:latin typeface="Arial"/>
                <a:cs typeface="Arial"/>
              </a:rPr>
              <a:t>Easiest</a:t>
            </a:r>
            <a:r>
              <a:rPr dirty="0" sz="2600" spc="-105" b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method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recording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exposure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41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b="1">
                <a:latin typeface="Arial"/>
                <a:cs typeface="Arial"/>
              </a:rPr>
              <a:t>Most</a:t>
            </a:r>
            <a:r>
              <a:rPr dirty="0" sz="2600" spc="-12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accurate</a:t>
            </a:r>
            <a:r>
              <a:rPr dirty="0" sz="2600" spc="-160" b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method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quantifying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exposure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0644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dirty="0"/>
              <a:t>Pencil</a:t>
            </a:r>
            <a:r>
              <a:rPr dirty="0" spc="-125"/>
              <a:t> </a:t>
            </a:r>
            <a:r>
              <a:rPr dirty="0"/>
              <a:t>Ionization</a:t>
            </a:r>
            <a:r>
              <a:rPr dirty="0" spc="-110"/>
              <a:t> </a:t>
            </a:r>
            <a:r>
              <a:rPr dirty="0" spc="-10"/>
              <a:t>Chamber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20418"/>
            <a:ext cx="9457055" cy="4540885"/>
          </a:xfrm>
          <a:prstGeom prst="rect">
            <a:avLst/>
          </a:prstGeom>
        </p:spPr>
        <p:txBody>
          <a:bodyPr wrap="square" lIns="0" tIns="139700" rIns="0" bIns="0" rtlCol="0" vert="horz">
            <a:spAutoFit/>
          </a:bodyPr>
          <a:lstStyle/>
          <a:p>
            <a:pPr marL="12700" marR="25400">
              <a:lnSpc>
                <a:spcPct val="70100"/>
              </a:lnSpc>
              <a:spcBef>
                <a:spcPts val="1100"/>
              </a:spcBef>
            </a:pPr>
            <a:r>
              <a:rPr dirty="0" sz="2800">
                <a:latin typeface="Arial MT"/>
                <a:cs typeface="Arial MT"/>
              </a:rPr>
              <a:t>Small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air-</a:t>
            </a:r>
            <a:r>
              <a:rPr dirty="0" sz="2800">
                <a:latin typeface="Arial MT"/>
                <a:cs typeface="Arial MT"/>
              </a:rPr>
              <a:t>filled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container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thin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walls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that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allow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radiation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 </a:t>
            </a:r>
            <a:r>
              <a:rPr dirty="0" sz="2800">
                <a:latin typeface="Arial MT"/>
                <a:cs typeface="Arial MT"/>
              </a:rPr>
              <a:t>pass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through.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65"/>
              </a:spcBef>
              <a:buChar char="•"/>
              <a:tabLst>
                <a:tab pos="240029" algn="l"/>
              </a:tabLst>
            </a:pPr>
            <a:r>
              <a:rPr dirty="0" sz="2400" spc="-25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rays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collide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air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molecules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chamber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Some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these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molecules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ionized</a:t>
            </a:r>
            <a:endParaRPr sz="2400">
              <a:latin typeface="Arial MT"/>
              <a:cs typeface="Arial MT"/>
            </a:endParaRPr>
          </a:p>
          <a:p>
            <a:pPr marL="240029" marR="5080" indent="-227329">
              <a:lnSpc>
                <a:spcPts val="2500"/>
              </a:lnSpc>
              <a:spcBef>
                <a:spcPts val="142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ionized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electrons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collected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conducting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wire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plate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and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measured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electric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charge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65"/>
              </a:lnSpc>
              <a:spcBef>
                <a:spcPts val="99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collected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charge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proportional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amount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ionization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Which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proportional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amount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radiation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400"/>
              </a:spcBef>
              <a:buChar char="•"/>
              <a:tabLst>
                <a:tab pos="697865" algn="l"/>
              </a:tabLst>
            </a:pPr>
            <a:r>
              <a:rPr dirty="0" sz="2200" spc="-50">
                <a:latin typeface="Arial MT"/>
                <a:cs typeface="Arial MT"/>
              </a:rPr>
              <a:t>Q</a:t>
            </a:r>
            <a:endParaRPr sz="2200">
              <a:latin typeface="Arial MT"/>
              <a:cs typeface="Arial MT"/>
            </a:endParaRPr>
          </a:p>
          <a:p>
            <a:pPr marL="240029" marR="829310" indent="-227329">
              <a:lnSpc>
                <a:spcPct val="70000"/>
              </a:lnSpc>
              <a:spcBef>
                <a:spcPts val="1635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charge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removed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chamber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measured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an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electrometer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09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dirty="0"/>
              <a:t>2.</a:t>
            </a:r>
            <a:r>
              <a:rPr dirty="0" spc="-55"/>
              <a:t> </a:t>
            </a:r>
            <a:r>
              <a:rPr dirty="0"/>
              <a:t>Dosimetry</a:t>
            </a:r>
            <a:r>
              <a:rPr dirty="0" spc="-114"/>
              <a:t> </a:t>
            </a:r>
            <a:r>
              <a:rPr dirty="0" spc="-10"/>
              <a:t>Phantoms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20011" y="3092195"/>
            <a:ext cx="1690115" cy="262127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745056"/>
            <a:ext cx="8678545" cy="41243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800" spc="-20">
                <a:latin typeface="Arial MT"/>
                <a:cs typeface="Arial MT"/>
              </a:rPr>
              <a:t>Standardize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measurements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various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exams.</a:t>
            </a:r>
            <a:endParaRPr sz="2800">
              <a:latin typeface="Arial MT"/>
              <a:cs typeface="Arial MT"/>
            </a:endParaRPr>
          </a:p>
          <a:p>
            <a:pPr marL="683260" indent="-226060">
              <a:lnSpc>
                <a:spcPct val="100000"/>
              </a:lnSpc>
              <a:spcBef>
                <a:spcPts val="20"/>
              </a:spcBef>
              <a:buChar char="•"/>
              <a:tabLst>
                <a:tab pos="683260" algn="l"/>
              </a:tabLst>
            </a:pPr>
            <a:r>
              <a:rPr dirty="0" sz="2400" spc="-20">
                <a:latin typeface="Arial MT"/>
                <a:cs typeface="Arial MT"/>
              </a:rPr>
              <a:t>Phantoms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u="heavy" sz="2400" i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mimic</a:t>
            </a:r>
            <a:r>
              <a:rPr dirty="0" sz="2400" spc="-2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geometry</a:t>
            </a:r>
            <a:endParaRPr sz="2400">
              <a:latin typeface="Arial MT"/>
              <a:cs typeface="Arial MT"/>
            </a:endParaRPr>
          </a:p>
          <a:p>
            <a:pPr marL="228600" indent="-228600">
              <a:lnSpc>
                <a:spcPts val="3090"/>
              </a:lnSpc>
              <a:spcBef>
                <a:spcPts val="36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Phantom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Characteristics:</a:t>
            </a:r>
            <a:endParaRPr sz="2600">
              <a:latin typeface="Arial MT"/>
              <a:cs typeface="Arial MT"/>
            </a:endParaRPr>
          </a:p>
          <a:p>
            <a:pPr marL="457200">
              <a:lnSpc>
                <a:spcPts val="283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lvl="1" marL="1143000" indent="-228600">
              <a:lnSpc>
                <a:spcPts val="2580"/>
              </a:lnSpc>
              <a:buChar char="•"/>
              <a:tabLst>
                <a:tab pos="1143000" algn="l"/>
              </a:tabLst>
            </a:pPr>
            <a:r>
              <a:rPr dirty="0" sz="2200">
                <a:latin typeface="Arial MT"/>
                <a:cs typeface="Arial MT"/>
              </a:rPr>
              <a:t>Made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acrylic</a:t>
            </a:r>
            <a:endParaRPr sz="2200">
              <a:latin typeface="Arial MT"/>
              <a:cs typeface="Arial MT"/>
            </a:endParaRPr>
          </a:p>
          <a:p>
            <a:pPr marL="683260" indent="-226060">
              <a:lnSpc>
                <a:spcPts val="2840"/>
              </a:lnSpc>
              <a:buChar char="•"/>
              <a:tabLst>
                <a:tab pos="683260" algn="l"/>
              </a:tabLst>
            </a:pPr>
            <a:r>
              <a:rPr dirty="0" sz="2400" spc="-20">
                <a:latin typeface="Arial MT"/>
                <a:cs typeface="Arial MT"/>
              </a:rPr>
              <a:t>Contain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holes</a:t>
            </a:r>
            <a:endParaRPr sz="2400">
              <a:latin typeface="Arial MT"/>
              <a:cs typeface="Arial MT"/>
            </a:endParaRPr>
          </a:p>
          <a:p>
            <a:pPr lvl="1" marL="1600200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600200" algn="l"/>
              </a:tabLst>
            </a:pPr>
            <a:r>
              <a:rPr dirty="0" sz="1700">
                <a:latin typeface="Arial MT"/>
                <a:cs typeface="Arial MT"/>
              </a:rPr>
              <a:t>For</a:t>
            </a:r>
            <a:r>
              <a:rPr dirty="0" sz="1700" spc="-9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placement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pencil</a:t>
            </a:r>
            <a:r>
              <a:rPr dirty="0" sz="1700" spc="-10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ionization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chamber</a:t>
            </a:r>
            <a:endParaRPr sz="1700">
              <a:latin typeface="Arial MT"/>
              <a:cs typeface="Arial MT"/>
            </a:endParaRPr>
          </a:p>
          <a:p>
            <a:pPr lvl="1" marL="1600200" indent="-228600">
              <a:lnSpc>
                <a:spcPts val="2010"/>
              </a:lnSpc>
              <a:spcBef>
                <a:spcPts val="60"/>
              </a:spcBef>
              <a:buChar char="•"/>
              <a:tabLst>
                <a:tab pos="1600200" algn="l"/>
              </a:tabLst>
            </a:pPr>
            <a:r>
              <a:rPr dirty="0" sz="1700" spc="-10">
                <a:latin typeface="Arial MT"/>
                <a:cs typeface="Arial MT"/>
              </a:rPr>
              <a:t>Unused</a:t>
            </a:r>
            <a:r>
              <a:rPr dirty="0" sz="1700" spc="-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holes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need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“plugged”</a:t>
            </a:r>
            <a:endParaRPr sz="1700">
              <a:latin typeface="Arial MT"/>
              <a:cs typeface="Arial MT"/>
            </a:endParaRPr>
          </a:p>
          <a:p>
            <a:pPr marL="1143000" indent="-228600">
              <a:lnSpc>
                <a:spcPts val="2575"/>
              </a:lnSpc>
              <a:buChar char="•"/>
              <a:tabLst>
                <a:tab pos="1143000" algn="l"/>
              </a:tabLst>
            </a:pPr>
            <a:r>
              <a:rPr dirty="0" sz="2200" spc="-25">
                <a:latin typeface="Arial MT"/>
                <a:cs typeface="Arial MT"/>
              </a:rPr>
              <a:t>Enables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dose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measurements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different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locations</a:t>
            </a:r>
            <a:endParaRPr sz="2200">
              <a:latin typeface="Arial MT"/>
              <a:cs typeface="Arial MT"/>
            </a:endParaRPr>
          </a:p>
          <a:p>
            <a:pPr marL="683260" indent="-226060">
              <a:lnSpc>
                <a:spcPts val="2840"/>
              </a:lnSpc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Come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two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diameters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same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length:</a:t>
            </a:r>
            <a:endParaRPr sz="2400">
              <a:latin typeface="Arial MT"/>
              <a:cs typeface="Arial MT"/>
            </a:endParaRPr>
          </a:p>
          <a:p>
            <a:pPr lvl="1" marL="1143000" indent="-228600">
              <a:lnSpc>
                <a:spcPct val="100000"/>
              </a:lnSpc>
              <a:spcBef>
                <a:spcPts val="120"/>
              </a:spcBef>
              <a:buChar char="•"/>
              <a:tabLst>
                <a:tab pos="1143000" algn="l"/>
              </a:tabLst>
            </a:pPr>
            <a:r>
              <a:rPr dirty="0" sz="1900" spc="-20">
                <a:latin typeface="Arial MT"/>
                <a:cs typeface="Arial MT"/>
              </a:rPr>
              <a:t>16cm</a:t>
            </a:r>
            <a:endParaRPr sz="1900">
              <a:latin typeface="Arial MT"/>
              <a:cs typeface="Arial MT"/>
            </a:endParaRPr>
          </a:p>
          <a:p>
            <a:pPr lvl="1" marL="1143000" indent="-228600">
              <a:lnSpc>
                <a:spcPct val="100000"/>
              </a:lnSpc>
              <a:buChar char="•"/>
              <a:tabLst>
                <a:tab pos="1143000" algn="l"/>
              </a:tabLst>
            </a:pPr>
            <a:r>
              <a:rPr dirty="0" sz="1900" spc="-20">
                <a:latin typeface="Arial MT"/>
                <a:cs typeface="Arial MT"/>
              </a:rPr>
              <a:t>32cm</a:t>
            </a:r>
            <a:endParaRPr sz="1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0931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/>
              <a:t>Phantom</a:t>
            </a:r>
            <a:r>
              <a:rPr dirty="0" spc="-20"/>
              <a:t> </a:t>
            </a:r>
            <a:r>
              <a:rPr dirty="0" spc="-10"/>
              <a:t>Considerations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7383" y="4956047"/>
            <a:ext cx="9079992" cy="309371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29639" y="1796923"/>
            <a:ext cx="9062720" cy="387286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measured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from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phantoms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consistent technique:</a:t>
            </a:r>
            <a:endParaRPr sz="28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560"/>
              </a:spcBef>
              <a:buChar char="•"/>
              <a:tabLst>
                <a:tab pos="226060" algn="l"/>
              </a:tabLst>
            </a:pPr>
            <a:r>
              <a:rPr dirty="0" sz="2800" spc="-10">
                <a:latin typeface="Arial MT"/>
                <a:cs typeface="Arial MT"/>
              </a:rPr>
              <a:t>Varies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10"/>
              </a:spcBef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Dependent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location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measurement</a:t>
            </a:r>
            <a:endParaRPr sz="2400">
              <a:latin typeface="Arial MT"/>
              <a:cs typeface="Arial MT"/>
            </a:endParaRPr>
          </a:p>
          <a:p>
            <a:pPr lvl="2" marL="1143000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43000" algn="l"/>
              </a:tabLst>
            </a:pPr>
            <a:r>
              <a:rPr dirty="0" sz="2000">
                <a:latin typeface="Arial MT"/>
                <a:cs typeface="Arial MT"/>
              </a:rPr>
              <a:t>Due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to: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Partial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shielding</a:t>
            </a:r>
            <a:endParaRPr sz="20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580"/>
              </a:spcBef>
              <a:buChar char="•"/>
              <a:tabLst>
                <a:tab pos="226060" algn="l"/>
              </a:tabLst>
            </a:pPr>
            <a:r>
              <a:rPr dirty="0" sz="2800" spc="-20">
                <a:latin typeface="Arial MT"/>
                <a:cs typeface="Arial MT"/>
              </a:rPr>
              <a:t>Measures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CTDI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10"/>
              </a:spcBef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Index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radiation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dose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83260" algn="l"/>
              </a:tabLst>
            </a:pPr>
            <a:r>
              <a:rPr dirty="0" sz="2400" spc="-10" i="1">
                <a:solidFill>
                  <a:srgbClr val="6D2D9F"/>
                </a:solidFill>
                <a:latin typeface="Arial"/>
                <a:cs typeface="Arial"/>
              </a:rPr>
              <a:t>Uses</a:t>
            </a:r>
            <a:r>
              <a:rPr dirty="0" sz="2400" spc="-160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6D2D9F"/>
                </a:solidFill>
                <a:latin typeface="Arial"/>
                <a:cs typeface="Arial"/>
              </a:rPr>
              <a:t>estimates</a:t>
            </a:r>
            <a:r>
              <a:rPr dirty="0" sz="2400" spc="-10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6D2D9F"/>
                </a:solidFill>
                <a:latin typeface="Arial"/>
                <a:cs typeface="Arial"/>
              </a:rPr>
              <a:t>to</a:t>
            </a:r>
            <a:r>
              <a:rPr dirty="0" sz="2400" spc="-16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6D2D9F"/>
                </a:solidFill>
                <a:latin typeface="Arial"/>
                <a:cs typeface="Arial"/>
              </a:rPr>
              <a:t>calculate</a:t>
            </a:r>
            <a:r>
              <a:rPr dirty="0" sz="2400" spc="-7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6D2D9F"/>
                </a:solidFill>
                <a:latin typeface="Arial"/>
                <a:cs typeface="Arial"/>
              </a:rPr>
              <a:t>Helical</a:t>
            </a:r>
            <a:r>
              <a:rPr dirty="0" sz="2400" spc="-7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6D2D9F"/>
                </a:solidFill>
                <a:latin typeface="Arial"/>
                <a:cs typeface="Arial"/>
              </a:rPr>
              <a:t>scan</a:t>
            </a:r>
            <a:r>
              <a:rPr dirty="0" sz="2400" spc="-160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400" spc="-10" i="1">
                <a:solidFill>
                  <a:srgbClr val="6D2D9F"/>
                </a:solidFill>
                <a:latin typeface="Arial"/>
                <a:cs typeface="Arial"/>
              </a:rPr>
              <a:t>doses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5809" rIns="0" bIns="0" rtlCol="0" vert="horz">
            <a:spAutoFit/>
          </a:bodyPr>
          <a:lstStyle/>
          <a:p>
            <a:pPr marL="106680">
              <a:lnSpc>
                <a:spcPct val="100000"/>
              </a:lnSpc>
              <a:spcBef>
                <a:spcPts val="100"/>
              </a:spcBef>
            </a:pPr>
            <a:r>
              <a:rPr dirty="0"/>
              <a:t>3.</a:t>
            </a:r>
            <a:r>
              <a:rPr dirty="0" spc="-70"/>
              <a:t> </a:t>
            </a:r>
            <a:r>
              <a:rPr dirty="0"/>
              <a:t>CT</a:t>
            </a:r>
            <a:r>
              <a:rPr dirty="0" spc="-50"/>
              <a:t> </a:t>
            </a:r>
            <a:r>
              <a:rPr dirty="0"/>
              <a:t>Dose</a:t>
            </a:r>
            <a:r>
              <a:rPr dirty="0" spc="-50"/>
              <a:t> </a:t>
            </a:r>
            <a:r>
              <a:rPr dirty="0" spc="-10"/>
              <a:t>Descriptors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937384"/>
            <a:ext cx="7183755" cy="41878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>
                <a:latin typeface="Arial MT"/>
                <a:cs typeface="Arial MT"/>
              </a:rPr>
              <a:t>Three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primary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dose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measurements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for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CT:</a:t>
            </a:r>
            <a:endParaRPr sz="3000">
              <a:latin typeface="Arial MT"/>
              <a:cs typeface="Arial MT"/>
            </a:endParaRPr>
          </a:p>
          <a:p>
            <a:pPr marL="583565" indent="-570865">
              <a:lnSpc>
                <a:spcPct val="100000"/>
              </a:lnSpc>
              <a:spcBef>
                <a:spcPts val="2305"/>
              </a:spcBef>
              <a:buAutoNum type="romanUcPeriod"/>
              <a:tabLst>
                <a:tab pos="583565" algn="l"/>
              </a:tabLst>
            </a:pPr>
            <a:r>
              <a:rPr dirty="0" sz="2600">
                <a:latin typeface="Arial MT"/>
                <a:cs typeface="Arial MT"/>
              </a:rPr>
              <a:t>Computed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Tomography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Index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(</a:t>
            </a:r>
            <a:r>
              <a:rPr dirty="0" sz="2600" spc="-10" b="1">
                <a:solidFill>
                  <a:srgbClr val="FF0000"/>
                </a:solidFill>
                <a:latin typeface="Arial"/>
                <a:cs typeface="Arial"/>
              </a:rPr>
              <a:t>CTDI</a:t>
            </a:r>
            <a:r>
              <a:rPr dirty="0" sz="2600" spc="-10">
                <a:latin typeface="Arial MT"/>
                <a:cs typeface="Arial MT"/>
              </a:rPr>
              <a:t>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614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i="1">
                <a:latin typeface="Arial"/>
                <a:cs typeface="Arial"/>
              </a:rPr>
              <a:t>Units</a:t>
            </a:r>
            <a:r>
              <a:rPr dirty="0" sz="2200" spc="-14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measure</a:t>
            </a:r>
            <a:r>
              <a:rPr dirty="0" sz="2200" spc="-5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=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Grays</a:t>
            </a:r>
            <a:r>
              <a:rPr dirty="0" sz="2200" spc="-114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(</a:t>
            </a:r>
            <a:r>
              <a:rPr dirty="0" sz="2200" spc="-20" i="1">
                <a:solidFill>
                  <a:srgbClr val="FF0000"/>
                </a:solidFill>
                <a:latin typeface="Arial"/>
                <a:cs typeface="Arial"/>
              </a:rPr>
              <a:t>Gy</a:t>
            </a:r>
            <a:r>
              <a:rPr dirty="0" sz="2200" spc="-20" i="1"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spcBef>
                <a:spcPts val="2280"/>
              </a:spcBef>
              <a:buAutoNum type="romanUcPeriod"/>
              <a:tabLst>
                <a:tab pos="527685" algn="l"/>
              </a:tabLst>
            </a:pP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Length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Product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(</a:t>
            </a:r>
            <a:r>
              <a:rPr dirty="0" sz="2600" spc="-10" b="1">
                <a:solidFill>
                  <a:srgbClr val="00AD50"/>
                </a:solidFill>
                <a:latin typeface="Arial"/>
                <a:cs typeface="Arial"/>
              </a:rPr>
              <a:t>DLP</a:t>
            </a:r>
            <a:r>
              <a:rPr dirty="0" sz="2600" spc="-10">
                <a:latin typeface="Arial MT"/>
                <a:cs typeface="Arial MT"/>
              </a:rPr>
              <a:t>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70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10" i="1">
                <a:latin typeface="Arial"/>
                <a:cs typeface="Arial"/>
              </a:rPr>
              <a:t>Units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of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measure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=</a:t>
            </a:r>
            <a:r>
              <a:rPr dirty="0" sz="2200" spc="-155" i="1">
                <a:latin typeface="Arial"/>
                <a:cs typeface="Arial"/>
              </a:rPr>
              <a:t> </a:t>
            </a:r>
            <a:r>
              <a:rPr dirty="0" sz="2200" i="1">
                <a:solidFill>
                  <a:srgbClr val="00AD50"/>
                </a:solidFill>
                <a:latin typeface="Arial"/>
                <a:cs typeface="Arial"/>
              </a:rPr>
              <a:t>mGy/cm</a:t>
            </a:r>
            <a:r>
              <a:rPr dirty="0" sz="2200" spc="-9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(milligrays</a:t>
            </a:r>
            <a:r>
              <a:rPr dirty="0" sz="1900" spc="-20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per</a:t>
            </a:r>
            <a:r>
              <a:rPr dirty="0" sz="1900" spc="-95" i="1">
                <a:latin typeface="Arial"/>
                <a:cs typeface="Arial"/>
              </a:rPr>
              <a:t> </a:t>
            </a:r>
            <a:r>
              <a:rPr dirty="0" sz="1900" spc="-10" i="1">
                <a:latin typeface="Arial"/>
                <a:cs typeface="Arial"/>
              </a:rPr>
              <a:t>centimeter)</a:t>
            </a:r>
            <a:endParaRPr sz="19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80"/>
              </a:spcBef>
              <a:buFont typeface="Arial MT"/>
              <a:buChar char="•"/>
            </a:pPr>
            <a:endParaRPr sz="190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buAutoNum type="romanUcPeriod"/>
              <a:tabLst>
                <a:tab pos="527685" algn="l"/>
              </a:tabLst>
            </a:pPr>
            <a:r>
              <a:rPr dirty="0" sz="2600">
                <a:latin typeface="Arial MT"/>
                <a:cs typeface="Arial MT"/>
              </a:rPr>
              <a:t>Effective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Dose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(</a:t>
            </a:r>
            <a:r>
              <a:rPr dirty="0" sz="2600" spc="-20" b="1">
                <a:solidFill>
                  <a:srgbClr val="00ADED"/>
                </a:solidFill>
                <a:latin typeface="Arial"/>
                <a:cs typeface="Arial"/>
              </a:rPr>
              <a:t>ED</a:t>
            </a:r>
            <a:r>
              <a:rPr dirty="0" sz="2600" spc="-20">
                <a:latin typeface="Arial MT"/>
                <a:cs typeface="Arial MT"/>
              </a:rPr>
              <a:t>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72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i="1">
                <a:latin typeface="Arial"/>
                <a:cs typeface="Arial"/>
              </a:rPr>
              <a:t>Units</a:t>
            </a:r>
            <a:r>
              <a:rPr dirty="0" sz="2200" spc="-14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5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measure</a:t>
            </a:r>
            <a:r>
              <a:rPr dirty="0" sz="2200" spc="-3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=</a:t>
            </a:r>
            <a:r>
              <a:rPr dirty="0" sz="2200" spc="-15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Sieverts</a:t>
            </a:r>
            <a:r>
              <a:rPr dirty="0" sz="2200" spc="-14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(</a:t>
            </a:r>
            <a:r>
              <a:rPr dirty="0" sz="2200" spc="-20" i="1">
                <a:solidFill>
                  <a:srgbClr val="00ADED"/>
                </a:solidFill>
                <a:latin typeface="Arial"/>
                <a:cs typeface="Arial"/>
              </a:rPr>
              <a:t>Sv</a:t>
            </a:r>
            <a:r>
              <a:rPr dirty="0" sz="2200" spc="-20" i="1">
                <a:latin typeface="Arial"/>
                <a:cs typeface="Arial"/>
              </a:rPr>
              <a:t>)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2831" rIns="0" bIns="0" rtlCol="0" vert="horz">
            <a:spAutoFit/>
          </a:bodyPr>
          <a:lstStyle/>
          <a:p>
            <a:pPr marL="1066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F0000"/>
                </a:solidFill>
              </a:rPr>
              <a:t>I.</a:t>
            </a:r>
            <a:r>
              <a:rPr dirty="0" spc="-80">
                <a:solidFill>
                  <a:srgbClr val="FF0000"/>
                </a:solidFill>
              </a:rPr>
              <a:t> </a:t>
            </a:r>
            <a:r>
              <a:rPr dirty="0" spc="-20">
                <a:solidFill>
                  <a:srgbClr val="FF0000"/>
                </a:solidFill>
              </a:rPr>
              <a:t>CTDI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7211" y="2715767"/>
            <a:ext cx="5251703" cy="246887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072639" y="4309871"/>
            <a:ext cx="9159240" cy="480059"/>
            <a:chOff x="2072639" y="4309871"/>
            <a:chExt cx="9159240" cy="480059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1783" y="4309871"/>
              <a:ext cx="9150096" cy="22402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72639" y="4524755"/>
              <a:ext cx="3581400" cy="26517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916330" y="1758029"/>
            <a:ext cx="9869805" cy="395351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usually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calculated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from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multiple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scans.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multiple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slices</a:t>
            </a:r>
            <a:endParaRPr sz="2400">
              <a:latin typeface="Arial MT"/>
              <a:cs typeface="Arial MT"/>
            </a:endParaRPr>
          </a:p>
          <a:p>
            <a:pPr marL="926465">
              <a:lnSpc>
                <a:spcPct val="100000"/>
              </a:lnSpc>
              <a:spcBef>
                <a:spcPts val="320"/>
              </a:spcBef>
            </a:pPr>
            <a:r>
              <a:rPr dirty="0" sz="2000" spc="-50">
                <a:solidFill>
                  <a:srgbClr val="CC00FF"/>
                </a:solidFill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8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CTDI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MSAD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(aka.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multiple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average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dose)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Calculates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dose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(of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total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exposure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radiation)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single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slice</a:t>
            </a:r>
            <a:endParaRPr sz="2400">
              <a:latin typeface="Arial MT"/>
              <a:cs typeface="Arial MT"/>
            </a:endParaRPr>
          </a:p>
          <a:p>
            <a:pPr lvl="2" marL="1612265" indent="-228600">
              <a:lnSpc>
                <a:spcPct val="100000"/>
              </a:lnSpc>
              <a:spcBef>
                <a:spcPts val="310"/>
              </a:spcBef>
              <a:buFont typeface="Arial MT"/>
              <a:buChar char="•"/>
              <a:tabLst>
                <a:tab pos="1612265" algn="l"/>
              </a:tabLst>
            </a:pPr>
            <a:r>
              <a:rPr dirty="0" u="heavy" sz="1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Accounts</a:t>
            </a:r>
            <a:r>
              <a:rPr dirty="0" u="heavy" sz="1800" spc="-7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for</a:t>
            </a:r>
            <a:r>
              <a:rPr dirty="0" u="heavy" sz="1800" spc="-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scatter</a:t>
            </a:r>
            <a:r>
              <a:rPr dirty="0" u="heavy" sz="1800" spc="-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within</a:t>
            </a:r>
            <a:r>
              <a:rPr dirty="0" u="heavy" sz="1800" spc="-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each</a:t>
            </a:r>
            <a:r>
              <a:rPr dirty="0" u="heavy" sz="1800" spc="-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slice</a:t>
            </a:r>
            <a:endParaRPr sz="1800">
              <a:latin typeface="Arial"/>
              <a:cs typeface="Arial"/>
            </a:endParaRPr>
          </a:p>
          <a:p>
            <a:pPr marL="926465">
              <a:lnSpc>
                <a:spcPct val="100000"/>
              </a:lnSpc>
              <a:spcBef>
                <a:spcPts val="40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endParaRPr sz="20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Provides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average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estimated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exposure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per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tissue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65100">
              <a:lnSpc>
                <a:spcPct val="100000"/>
              </a:lnSpc>
              <a:spcBef>
                <a:spcPts val="105"/>
              </a:spcBef>
            </a:pPr>
            <a:r>
              <a:rPr dirty="0"/>
              <a:t>I.</a:t>
            </a:r>
            <a:r>
              <a:rPr dirty="0" spc="-45"/>
              <a:t> </a:t>
            </a:r>
            <a:r>
              <a:rPr dirty="0"/>
              <a:t>CTDI</a:t>
            </a:r>
            <a:r>
              <a:rPr dirty="0" spc="-70"/>
              <a:t> </a:t>
            </a:r>
            <a:r>
              <a:rPr dirty="0" spc="-10"/>
              <a:t>(cont’d)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1955" y="3348228"/>
            <a:ext cx="5055108" cy="309372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/>
              <a:t>CTDI</a:t>
            </a:r>
            <a:r>
              <a:rPr dirty="0" spc="-135"/>
              <a:t> </a:t>
            </a:r>
            <a:r>
              <a:rPr dirty="0"/>
              <a:t>is</a:t>
            </a:r>
            <a:r>
              <a:rPr dirty="0" spc="-90"/>
              <a:t> </a:t>
            </a:r>
            <a:r>
              <a:rPr dirty="0"/>
              <a:t>a</a:t>
            </a:r>
            <a:r>
              <a:rPr dirty="0" spc="-80"/>
              <a:t> </a:t>
            </a:r>
            <a:r>
              <a:rPr dirty="0" spc="-10"/>
              <a:t>standardized</a:t>
            </a:r>
            <a:r>
              <a:rPr dirty="0" spc="-175"/>
              <a:t> </a:t>
            </a:r>
            <a:r>
              <a:rPr dirty="0"/>
              <a:t>measurement</a:t>
            </a:r>
            <a:r>
              <a:rPr dirty="0" spc="-150"/>
              <a:t> </a:t>
            </a:r>
            <a:r>
              <a:rPr dirty="0"/>
              <a:t>of</a:t>
            </a:r>
            <a:r>
              <a:rPr dirty="0" spc="-100"/>
              <a:t> </a:t>
            </a:r>
            <a:r>
              <a:rPr dirty="0"/>
              <a:t>radiation</a:t>
            </a:r>
            <a:r>
              <a:rPr dirty="0" spc="-114"/>
              <a:t> </a:t>
            </a:r>
            <a:r>
              <a:rPr dirty="0" spc="-10"/>
              <a:t>dose.</a:t>
            </a:r>
          </a:p>
          <a:p>
            <a:pPr marL="226060" indent="-226060">
              <a:lnSpc>
                <a:spcPct val="100000"/>
              </a:lnSpc>
              <a:spcBef>
                <a:spcPts val="2715"/>
              </a:spcBef>
              <a:buChar char="•"/>
              <a:tabLst>
                <a:tab pos="226060" algn="l"/>
              </a:tabLst>
            </a:pPr>
            <a:r>
              <a:rPr dirty="0" sz="2800" spc="-10"/>
              <a:t>Allows</a:t>
            </a:r>
            <a:r>
              <a:rPr dirty="0" sz="2800" spc="-185"/>
              <a:t> </a:t>
            </a:r>
            <a:r>
              <a:rPr dirty="0" sz="2800" spc="-20"/>
              <a:t>dose</a:t>
            </a:r>
            <a:r>
              <a:rPr dirty="0" sz="2800" spc="-175"/>
              <a:t> </a:t>
            </a:r>
            <a:r>
              <a:rPr dirty="0" sz="2800" spc="-10"/>
              <a:t>comparison</a:t>
            </a:r>
            <a:r>
              <a:rPr dirty="0" sz="2800" spc="-145"/>
              <a:t> </a:t>
            </a:r>
            <a:r>
              <a:rPr dirty="0" sz="2800" spc="-10"/>
              <a:t>between</a:t>
            </a:r>
            <a:r>
              <a:rPr dirty="0" sz="2800" spc="-135"/>
              <a:t> </a:t>
            </a:r>
            <a:r>
              <a:rPr dirty="0" sz="2800" spc="-10"/>
              <a:t>scanners</a:t>
            </a:r>
            <a:endParaRPr sz="2800"/>
          </a:p>
          <a:p>
            <a:pPr>
              <a:lnSpc>
                <a:spcPct val="100000"/>
              </a:lnSpc>
              <a:spcBef>
                <a:spcPts val="1500"/>
              </a:spcBef>
            </a:pPr>
            <a:r>
              <a:rPr dirty="0" sz="2800" spc="-50"/>
              <a:t>•</a:t>
            </a:r>
            <a:endParaRPr sz="2800"/>
          </a:p>
          <a:p>
            <a:pPr lvl="1" marL="685800" indent="-228600">
              <a:lnSpc>
                <a:spcPct val="100000"/>
              </a:lnSpc>
              <a:spcBef>
                <a:spcPts val="800"/>
              </a:spcBef>
              <a:buChar char="•"/>
              <a:tabLst>
                <a:tab pos="685800" algn="l"/>
              </a:tabLst>
            </a:pPr>
            <a:r>
              <a:rPr dirty="0" sz="2600">
                <a:latin typeface="Arial MT"/>
                <a:cs typeface="Arial MT"/>
              </a:rPr>
              <a:t>Estimates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calculate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Helical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doses</a:t>
            </a:r>
            <a:endParaRPr sz="2600">
              <a:latin typeface="Arial MT"/>
              <a:cs typeface="Arial MT"/>
            </a:endParaRPr>
          </a:p>
          <a:p>
            <a:pPr lvl="2" marL="1141730" indent="-227329">
              <a:lnSpc>
                <a:spcPts val="2745"/>
              </a:lnSpc>
              <a:spcBef>
                <a:spcPts val="330"/>
              </a:spcBef>
              <a:buChar char="•"/>
              <a:tabLst>
                <a:tab pos="1141730" algn="l"/>
              </a:tabLst>
            </a:pPr>
            <a:r>
              <a:rPr dirty="0" sz="2400">
                <a:latin typeface="Arial MT"/>
                <a:cs typeface="Arial MT"/>
              </a:rPr>
              <a:t>Due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limitations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caused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geometry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pencil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ionization</a:t>
            </a:r>
            <a:endParaRPr sz="2400">
              <a:latin typeface="Arial MT"/>
              <a:cs typeface="Arial MT"/>
            </a:endParaRPr>
          </a:p>
          <a:p>
            <a:pPr marL="1143000">
              <a:lnSpc>
                <a:spcPts val="2745"/>
              </a:lnSpc>
            </a:pPr>
            <a:r>
              <a:rPr dirty="0" sz="2400" spc="-10"/>
              <a:t>chambers</a:t>
            </a:r>
            <a:endParaRPr sz="2400"/>
          </a:p>
          <a:p>
            <a:pPr marL="225425" marR="2540" indent="-226060">
              <a:lnSpc>
                <a:spcPts val="3000"/>
              </a:lnSpc>
              <a:spcBef>
                <a:spcPts val="1019"/>
              </a:spcBef>
              <a:buFont typeface="Arial MT"/>
              <a:buChar char="•"/>
              <a:tabLst>
                <a:tab pos="226695" algn="l"/>
              </a:tabLst>
            </a:pPr>
            <a:r>
              <a:rPr dirty="0" u="heavy" sz="2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DOES</a:t>
            </a:r>
            <a:r>
              <a:rPr dirty="0" u="heavy" sz="2800" spc="-16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800" spc="-165" b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account</a:t>
            </a:r>
            <a:r>
              <a:rPr dirty="0" sz="2800" spc="-165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for</a:t>
            </a:r>
            <a:r>
              <a:rPr dirty="0" sz="2800" spc="-16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differences</a:t>
            </a:r>
            <a:r>
              <a:rPr dirty="0" sz="2800" spc="-15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in</a:t>
            </a:r>
            <a:r>
              <a:rPr dirty="0" sz="2800" spc="-165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tissue</a:t>
            </a:r>
            <a:r>
              <a:rPr dirty="0" sz="2800" spc="-16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densities</a:t>
            </a:r>
            <a:r>
              <a:rPr dirty="0" sz="2800" spc="-15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within</a:t>
            </a:r>
            <a:r>
              <a:rPr dirty="0" sz="2800" spc="-125" i="1">
                <a:latin typeface="Arial"/>
                <a:cs typeface="Arial"/>
              </a:rPr>
              <a:t> </a:t>
            </a:r>
            <a:r>
              <a:rPr dirty="0" sz="2800" spc="-50" i="1">
                <a:latin typeface="Arial"/>
                <a:cs typeface="Arial"/>
              </a:rPr>
              <a:t>a </a:t>
            </a:r>
            <a:r>
              <a:rPr dirty="0" sz="2800" spc="-50" i="1">
                <a:latin typeface="Arial"/>
                <a:cs typeface="Arial"/>
              </a:rPr>
              <a:t>	</a:t>
            </a:r>
            <a:r>
              <a:rPr dirty="0" sz="2800" spc="-10" i="1">
                <a:latin typeface="Arial"/>
                <a:cs typeface="Arial"/>
              </a:rPr>
              <a:t>patient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2009" rIns="0" bIns="0" rtlCol="0" vert="horz">
            <a:spAutoFit/>
          </a:bodyPr>
          <a:lstStyle/>
          <a:p>
            <a:pPr marL="220979">
              <a:lnSpc>
                <a:spcPct val="100000"/>
              </a:lnSpc>
              <a:spcBef>
                <a:spcPts val="100"/>
              </a:spcBef>
            </a:pPr>
            <a:r>
              <a:rPr dirty="0"/>
              <a:t>CTDI</a:t>
            </a:r>
            <a:r>
              <a:rPr dirty="0" spc="-60"/>
              <a:t> </a:t>
            </a:r>
            <a:r>
              <a:rPr dirty="0" spc="-10"/>
              <a:t>Measurements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7695"/>
            <a:ext cx="7057390" cy="1391920"/>
          </a:xfrm>
          <a:prstGeom prst="rect">
            <a:avLst/>
          </a:prstGeom>
        </p:spPr>
        <p:txBody>
          <a:bodyPr wrap="square" lIns="0" tIns="63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measured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several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locations.</a:t>
            </a:r>
            <a:endParaRPr sz="28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Increases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accuracy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average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dose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estimates</a:t>
            </a: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8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Difference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between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CTDI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measurements: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374394" y="3124022"/>
            <a:ext cx="1306830" cy="9988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8760" indent="-226060">
              <a:lnSpc>
                <a:spcPct val="100000"/>
              </a:lnSpc>
              <a:spcBef>
                <a:spcPts val="100"/>
              </a:spcBef>
              <a:buChar char="•"/>
              <a:tabLst>
                <a:tab pos="238760" algn="l"/>
              </a:tabLst>
            </a:pPr>
            <a:r>
              <a:rPr dirty="0" sz="2400" spc="-10">
                <a:latin typeface="Arial MT"/>
                <a:cs typeface="Arial MT"/>
              </a:rPr>
              <a:t>CTDI</a:t>
            </a:r>
            <a:r>
              <a:rPr dirty="0" baseline="1984" sz="2100" spc="-15">
                <a:solidFill>
                  <a:srgbClr val="FF66FF"/>
                </a:solidFill>
                <a:latin typeface="Arial MT"/>
                <a:cs typeface="Arial MT"/>
              </a:rPr>
              <a:t>FDA</a:t>
            </a:r>
            <a:endParaRPr baseline="1984" sz="2100">
              <a:latin typeface="Arial MT"/>
              <a:cs typeface="Arial MT"/>
            </a:endParaRPr>
          </a:p>
          <a:p>
            <a:pPr marL="238760" indent="-226060">
              <a:lnSpc>
                <a:spcPct val="100000"/>
              </a:lnSpc>
              <a:spcBef>
                <a:spcPts val="1900"/>
              </a:spcBef>
              <a:buChar char="•"/>
              <a:tabLst>
                <a:tab pos="238760" algn="l"/>
              </a:tabLst>
            </a:pPr>
            <a:r>
              <a:rPr dirty="0" sz="2400" spc="-10">
                <a:latin typeface="Arial MT"/>
                <a:cs typeface="Arial MT"/>
              </a:rPr>
              <a:t>CTDI</a:t>
            </a:r>
            <a:r>
              <a:rPr dirty="0" baseline="5952" sz="2100" spc="-15">
                <a:solidFill>
                  <a:srgbClr val="00AD50"/>
                </a:solidFill>
                <a:latin typeface="Arial MT"/>
                <a:cs typeface="Arial MT"/>
              </a:rPr>
              <a:t>100</a:t>
            </a:r>
            <a:endParaRPr baseline="5952" sz="21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74394" y="4124325"/>
            <a:ext cx="9639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8760" indent="-226060">
              <a:lnSpc>
                <a:spcPct val="100000"/>
              </a:lnSpc>
              <a:spcBef>
                <a:spcPts val="100"/>
              </a:spcBef>
              <a:buChar char="•"/>
              <a:tabLst>
                <a:tab pos="238760" algn="l"/>
              </a:tabLst>
            </a:pPr>
            <a:r>
              <a:rPr dirty="0" sz="2400" spc="-20">
                <a:latin typeface="Arial MT"/>
                <a:cs typeface="Arial MT"/>
              </a:rPr>
              <a:t>CTDI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414142" y="4223384"/>
            <a:ext cx="19431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>
                <a:solidFill>
                  <a:srgbClr val="FF0000"/>
                </a:solidFill>
                <a:latin typeface="Arial MT"/>
                <a:cs typeface="Arial MT"/>
              </a:rPr>
              <a:t>W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348994" y="4480382"/>
            <a:ext cx="1562100" cy="391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3085"/>
              </a:lnSpc>
            </a:pPr>
            <a:r>
              <a:rPr dirty="0" sz="5400" spc="10">
                <a:latin typeface="Arial MT"/>
                <a:cs typeface="Arial MT"/>
              </a:rPr>
              <a:t>•</a:t>
            </a:r>
            <a:r>
              <a:rPr dirty="0" baseline="-6944" sz="3600" spc="89">
                <a:latin typeface="Arial MT"/>
                <a:cs typeface="Arial MT"/>
              </a:rPr>
              <a:t>C</a:t>
            </a:r>
            <a:r>
              <a:rPr dirty="0" baseline="-6944" sz="3600" spc="60">
                <a:latin typeface="Arial MT"/>
                <a:cs typeface="Arial MT"/>
              </a:rPr>
              <a:t>T</a:t>
            </a:r>
            <a:r>
              <a:rPr dirty="0" baseline="-6944" sz="3600" spc="-315">
                <a:latin typeface="Arial MT"/>
                <a:cs typeface="Arial MT"/>
              </a:rPr>
              <a:t>D</a:t>
            </a:r>
            <a:r>
              <a:rPr dirty="0" sz="1400" spc="-640">
                <a:solidFill>
                  <a:srgbClr val="00ADED"/>
                </a:solidFill>
                <a:latin typeface="Arial MT"/>
                <a:cs typeface="Arial MT"/>
              </a:rPr>
              <a:t>V</a:t>
            </a:r>
            <a:r>
              <a:rPr dirty="0" baseline="-6944" sz="3600" spc="142">
                <a:latin typeface="Arial MT"/>
                <a:cs typeface="Arial MT"/>
              </a:rPr>
              <a:t>I</a:t>
            </a:r>
            <a:r>
              <a:rPr dirty="0" sz="1400" spc="65">
                <a:solidFill>
                  <a:srgbClr val="00ADED"/>
                </a:solidFill>
                <a:latin typeface="Arial MT"/>
                <a:cs typeface="Arial MT"/>
              </a:rPr>
              <a:t>olu</a:t>
            </a:r>
            <a:r>
              <a:rPr dirty="0" sz="1400" spc="35">
                <a:solidFill>
                  <a:srgbClr val="00ADED"/>
                </a:solidFill>
                <a:latin typeface="Arial MT"/>
                <a:cs typeface="Arial MT"/>
              </a:rPr>
              <a:t>me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2986532" y="3090417"/>
            <a:ext cx="5467350" cy="1833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780"/>
              </a:lnSpc>
              <a:spcBef>
                <a:spcPts val="100"/>
              </a:spcBef>
            </a:pP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mean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absorbed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dose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scanned</a:t>
            </a:r>
            <a:endParaRPr sz="2000">
              <a:latin typeface="Arial MT"/>
              <a:cs typeface="Arial MT"/>
            </a:endParaRPr>
          </a:p>
          <a:p>
            <a:pPr marL="260985">
              <a:lnSpc>
                <a:spcPts val="2255"/>
              </a:lnSpc>
            </a:pPr>
            <a:r>
              <a:rPr dirty="0" sz="2000">
                <a:latin typeface="Arial MT"/>
                <a:cs typeface="Arial MT"/>
              </a:rPr>
              <a:t>object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volume;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66FF"/>
                </a:solidFill>
                <a:latin typeface="Arial MT"/>
                <a:cs typeface="Arial MT"/>
              </a:rPr>
              <a:t>fixed</a:t>
            </a:r>
            <a:r>
              <a:rPr dirty="0" sz="2000" spc="-35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66FF"/>
                </a:solidFill>
                <a:latin typeface="Arial MT"/>
                <a:cs typeface="Arial MT"/>
              </a:rPr>
              <a:t>slice</a:t>
            </a:r>
            <a:r>
              <a:rPr dirty="0" sz="2000" spc="-55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FF66FF"/>
                </a:solidFill>
                <a:latin typeface="Arial MT"/>
                <a:cs typeface="Arial MT"/>
              </a:rPr>
              <a:t>width</a:t>
            </a:r>
            <a:r>
              <a:rPr dirty="0" sz="2000" spc="-50">
                <a:solidFill>
                  <a:srgbClr val="FF66FF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measurements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ts val="2835"/>
              </a:lnSpc>
            </a:pP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measures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0AD50"/>
                </a:solidFill>
                <a:latin typeface="Arial MT"/>
                <a:cs typeface="Arial MT"/>
              </a:rPr>
              <a:t>variety</a:t>
            </a:r>
            <a:r>
              <a:rPr dirty="0" sz="2000" spc="-8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0AD50"/>
                </a:solidFill>
                <a:latin typeface="Arial MT"/>
                <a:cs typeface="Arial MT"/>
              </a:rPr>
              <a:t>of</a:t>
            </a:r>
            <a:r>
              <a:rPr dirty="0" sz="2000" spc="-5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0AD50"/>
                </a:solidFill>
                <a:latin typeface="Arial MT"/>
                <a:cs typeface="Arial MT"/>
              </a:rPr>
              <a:t>slice</a:t>
            </a:r>
            <a:r>
              <a:rPr dirty="0" sz="2000" spc="-5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000" spc="-10">
                <a:solidFill>
                  <a:srgbClr val="00AD50"/>
                </a:solidFill>
                <a:latin typeface="Arial MT"/>
                <a:cs typeface="Arial MT"/>
              </a:rPr>
              <a:t>widths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calculates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average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dose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5">
                <a:solidFill>
                  <a:srgbClr val="FF0000"/>
                </a:solidFill>
                <a:latin typeface="Arial MT"/>
                <a:cs typeface="Arial MT"/>
              </a:rPr>
              <a:t>x-</a:t>
            </a:r>
            <a:r>
              <a:rPr dirty="0" sz="20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000" spc="-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000" spc="-20">
                <a:solidFill>
                  <a:srgbClr val="FF0000"/>
                </a:solidFill>
                <a:latin typeface="Arial MT"/>
                <a:cs typeface="Arial MT"/>
              </a:rPr>
              <a:t>axis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calculates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average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dose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0ADED"/>
                </a:solidFill>
                <a:latin typeface="Arial MT"/>
                <a:cs typeface="Arial MT"/>
              </a:rPr>
              <a:t>z-</a:t>
            </a:r>
            <a:r>
              <a:rPr dirty="0" sz="2000" spc="-20">
                <a:solidFill>
                  <a:srgbClr val="00ADED"/>
                </a:solidFill>
                <a:latin typeface="Arial MT"/>
                <a:cs typeface="Arial MT"/>
              </a:rPr>
              <a:t>axis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16330" y="4934458"/>
            <a:ext cx="912368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calculate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average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Helical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CT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16330" y="5319166"/>
            <a:ext cx="136017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>
                <a:latin typeface="Arial MT"/>
                <a:cs typeface="Arial MT"/>
              </a:rPr>
              <a:t>imaging: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5362321" y="5748934"/>
            <a:ext cx="64833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latin typeface="Arial"/>
                <a:cs typeface="Arial"/>
              </a:rPr>
              <a:t>Volume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564630" y="5111925"/>
            <a:ext cx="1054100" cy="1083945"/>
          </a:xfrm>
          <a:prstGeom prst="rect">
            <a:avLst/>
          </a:prstGeom>
        </p:spPr>
        <p:txBody>
          <a:bodyPr wrap="square" lIns="0" tIns="115570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910"/>
              </a:spcBef>
            </a:pPr>
            <a:r>
              <a:rPr dirty="0" sz="2800" spc="-10" b="1">
                <a:latin typeface="Arial"/>
                <a:cs typeface="Arial"/>
              </a:rPr>
              <a:t>CTDI</a:t>
            </a:r>
            <a:r>
              <a:rPr dirty="0" baseline="-15873" sz="2100" spc="-15" b="1">
                <a:latin typeface="Arial"/>
                <a:cs typeface="Arial"/>
              </a:rPr>
              <a:t>W</a:t>
            </a:r>
            <a:endParaRPr baseline="-15873" sz="2100">
              <a:latin typeface="Arial"/>
              <a:cs typeface="Arial"/>
            </a:endParaRPr>
          </a:p>
          <a:p>
            <a:pPr marL="45085">
              <a:lnSpc>
                <a:spcPct val="100000"/>
              </a:lnSpc>
              <a:spcBef>
                <a:spcPts val="805"/>
              </a:spcBef>
            </a:pPr>
            <a:r>
              <a:rPr dirty="0" sz="2800" spc="-10" b="1">
                <a:latin typeface="Arial"/>
                <a:cs typeface="Arial"/>
              </a:rPr>
              <a:t>Pitch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6438138" y="5724905"/>
            <a:ext cx="1153795" cy="0"/>
          </a:xfrm>
          <a:custGeom>
            <a:avLst/>
            <a:gdLst/>
            <a:ahLst/>
            <a:cxnLst/>
            <a:rect l="l" t="t" r="r" b="b"/>
            <a:pathLst>
              <a:path w="1153795" h="0">
                <a:moveTo>
                  <a:pt x="0" y="0"/>
                </a:moveTo>
                <a:lnTo>
                  <a:pt x="1153668" y="0"/>
                </a:lnTo>
              </a:path>
            </a:pathLst>
          </a:custGeom>
          <a:ln w="38100">
            <a:solidFill>
              <a:srgbClr val="0D284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4459223" y="5477052"/>
            <a:ext cx="17824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  <a:tabLst>
                <a:tab pos="1561465" algn="l"/>
              </a:tabLst>
            </a:pPr>
            <a:r>
              <a:rPr dirty="0" sz="2800" spc="-20" b="1">
                <a:latin typeface="Arial"/>
                <a:cs typeface="Arial"/>
              </a:rPr>
              <a:t>CTDI</a:t>
            </a:r>
            <a:r>
              <a:rPr dirty="0" sz="2800" b="1">
                <a:latin typeface="Arial"/>
                <a:cs typeface="Arial"/>
              </a:rPr>
              <a:t>	</a:t>
            </a:r>
            <a:r>
              <a:rPr dirty="0" sz="2800" spc="-50">
                <a:latin typeface="Arial MT"/>
                <a:cs typeface="Arial MT"/>
              </a:rPr>
              <a:t>=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4410455" y="5286755"/>
            <a:ext cx="3481070" cy="987425"/>
            <a:chOff x="4410455" y="5286755"/>
            <a:chExt cx="3481070" cy="987425"/>
          </a:xfrm>
        </p:grpSpPr>
        <p:sp>
          <p:nvSpPr>
            <p:cNvPr id="16" name="object 16" descr=""/>
            <p:cNvSpPr/>
            <p:nvPr/>
          </p:nvSpPr>
          <p:spPr>
            <a:xfrm>
              <a:off x="4419599" y="5294375"/>
              <a:ext cx="3461385" cy="967740"/>
            </a:xfrm>
            <a:custGeom>
              <a:avLst/>
              <a:gdLst/>
              <a:ahLst/>
              <a:cxnLst/>
              <a:rect l="l" t="t" r="r" b="b"/>
              <a:pathLst>
                <a:path w="3461384" h="967739">
                  <a:moveTo>
                    <a:pt x="3460877" y="0"/>
                  </a:moveTo>
                  <a:lnTo>
                    <a:pt x="0" y="0"/>
                  </a:lnTo>
                  <a:lnTo>
                    <a:pt x="0" y="967613"/>
                  </a:lnTo>
                  <a:lnTo>
                    <a:pt x="3460877" y="967613"/>
                  </a:lnTo>
                  <a:lnTo>
                    <a:pt x="3460877" y="0"/>
                  </a:lnTo>
                  <a:close/>
                </a:path>
              </a:pathLst>
            </a:custGeom>
            <a:solidFill>
              <a:srgbClr val="FFFF00">
                <a:alpha val="1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4420361" y="5296661"/>
              <a:ext cx="3461385" cy="967740"/>
            </a:xfrm>
            <a:custGeom>
              <a:avLst/>
              <a:gdLst/>
              <a:ahLst/>
              <a:cxnLst/>
              <a:rect l="l" t="t" r="r" b="b"/>
              <a:pathLst>
                <a:path w="3461384" h="967739">
                  <a:moveTo>
                    <a:pt x="0" y="967613"/>
                  </a:moveTo>
                  <a:lnTo>
                    <a:pt x="3460877" y="967613"/>
                  </a:lnTo>
                  <a:lnTo>
                    <a:pt x="3460877" y="0"/>
                  </a:lnTo>
                  <a:lnTo>
                    <a:pt x="0" y="0"/>
                  </a:lnTo>
                  <a:lnTo>
                    <a:pt x="0" y="967613"/>
                  </a:lnTo>
                  <a:close/>
                </a:path>
              </a:pathLst>
            </a:custGeom>
            <a:ln w="19812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8" name="object 1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09" rIns="0" bIns="0" rtlCol="0" vert="horz">
            <a:spAutoFit/>
          </a:bodyPr>
          <a:lstStyle/>
          <a:p>
            <a:pPr marL="144780">
              <a:lnSpc>
                <a:spcPct val="100000"/>
              </a:lnSpc>
              <a:spcBef>
                <a:spcPts val="100"/>
              </a:spcBef>
            </a:pPr>
            <a:r>
              <a:rPr dirty="0"/>
              <a:t>Calculating</a:t>
            </a:r>
            <a:r>
              <a:rPr dirty="0" spc="-120"/>
              <a:t> </a:t>
            </a:r>
            <a:r>
              <a:rPr dirty="0"/>
              <a:t>Helical</a:t>
            </a:r>
            <a:r>
              <a:rPr dirty="0" spc="-145"/>
              <a:t> </a:t>
            </a:r>
            <a:r>
              <a:rPr dirty="0"/>
              <a:t>“slice</a:t>
            </a:r>
            <a:r>
              <a:rPr dirty="0" spc="-145"/>
              <a:t> </a:t>
            </a:r>
            <a:r>
              <a:rPr dirty="0" spc="-10"/>
              <a:t>dose”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78230" y="1777999"/>
            <a:ext cx="10177145" cy="543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0800">
              <a:lnSpc>
                <a:spcPts val="2039"/>
              </a:lnSpc>
              <a:spcBef>
                <a:spcPts val="95"/>
              </a:spcBef>
            </a:pP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2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Helical</a:t>
            </a:r>
            <a:r>
              <a:rPr dirty="0" sz="1900" spc="-6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CT</a:t>
            </a:r>
            <a:r>
              <a:rPr dirty="0" sz="1900" spc="-12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Head</a:t>
            </a:r>
            <a:r>
              <a:rPr dirty="0" sz="1900" spc="-7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scan</a:t>
            </a:r>
            <a:r>
              <a:rPr dirty="0" sz="1900" spc="-6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was</a:t>
            </a:r>
            <a:r>
              <a:rPr dirty="0" sz="1900" spc="-8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acquired</a:t>
            </a:r>
            <a:r>
              <a:rPr dirty="0" sz="1900" spc="-8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on</a:t>
            </a:r>
            <a:r>
              <a:rPr dirty="0" sz="1900" spc="-10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20" b="1" i="1">
                <a:latin typeface="Arial"/>
                <a:cs typeface="Arial"/>
              </a:rPr>
              <a:t> </a:t>
            </a:r>
            <a:r>
              <a:rPr dirty="0" sz="1900" spc="-30" b="1" i="1">
                <a:latin typeface="Arial"/>
                <a:cs typeface="Arial"/>
              </a:rPr>
              <a:t>6-</a:t>
            </a:r>
            <a:r>
              <a:rPr dirty="0" sz="1900" b="1" i="1">
                <a:latin typeface="Arial"/>
                <a:cs typeface="Arial"/>
              </a:rPr>
              <a:t>slice</a:t>
            </a:r>
            <a:r>
              <a:rPr dirty="0" sz="1900" spc="-6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MDCT,</a:t>
            </a:r>
            <a:r>
              <a:rPr dirty="0" sz="1900" spc="-6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with</a:t>
            </a:r>
            <a:r>
              <a:rPr dirty="0" sz="1900" spc="-11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14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Pitch</a:t>
            </a:r>
            <a:r>
              <a:rPr dirty="0" sz="1900" spc="-11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of</a:t>
            </a:r>
            <a:r>
              <a:rPr dirty="0" sz="1900" spc="-114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1.2.</a:t>
            </a:r>
            <a:r>
              <a:rPr dirty="0" sz="1900" spc="-12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Calculate</a:t>
            </a:r>
            <a:r>
              <a:rPr dirty="0" sz="1900" spc="-50" b="1" i="1">
                <a:latin typeface="Arial"/>
                <a:cs typeface="Arial"/>
              </a:rPr>
              <a:t> </a:t>
            </a:r>
            <a:r>
              <a:rPr dirty="0" sz="1900" spc="-25" b="1" i="1">
                <a:latin typeface="Arial"/>
                <a:cs typeface="Arial"/>
              </a:rPr>
              <a:t>the</a:t>
            </a:r>
            <a:endParaRPr sz="1900">
              <a:latin typeface="Arial"/>
              <a:cs typeface="Arial"/>
            </a:endParaRPr>
          </a:p>
          <a:p>
            <a:pPr marL="50800">
              <a:lnSpc>
                <a:spcPts val="2039"/>
              </a:lnSpc>
            </a:pPr>
            <a:r>
              <a:rPr dirty="0" sz="1900" spc="-10" b="1" i="1">
                <a:latin typeface="Arial"/>
                <a:cs typeface="Arial"/>
              </a:rPr>
              <a:t>CTDI</a:t>
            </a:r>
            <a:r>
              <a:rPr dirty="0" baseline="-12626" sz="1650" spc="-15">
                <a:latin typeface="Arial MT"/>
                <a:cs typeface="Arial MT"/>
              </a:rPr>
              <a:t>Vol</a:t>
            </a:r>
            <a:r>
              <a:rPr dirty="0" sz="1900" spc="-10" b="1" i="1">
                <a:latin typeface="Arial"/>
                <a:cs typeface="Arial"/>
              </a:rPr>
              <a:t>.</a:t>
            </a:r>
            <a:endParaRPr sz="19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67359" y="3275152"/>
            <a:ext cx="6318250" cy="283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63500">
              <a:lnSpc>
                <a:spcPct val="100000"/>
              </a:lnSpc>
              <a:spcBef>
                <a:spcPts val="95"/>
              </a:spcBef>
            </a:pP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Step</a:t>
            </a:r>
            <a:r>
              <a:rPr dirty="0" u="heavy" sz="2200" spc="-1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</a:t>
            </a:r>
            <a:r>
              <a:rPr dirty="0" sz="2200">
                <a:latin typeface="Arial MT"/>
                <a:cs typeface="Arial MT"/>
              </a:rPr>
              <a:t>: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write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out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formula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75"/>
              </a:spcBef>
            </a:pPr>
            <a:endParaRPr sz="2200">
              <a:latin typeface="Arial MT"/>
              <a:cs typeface="Arial MT"/>
            </a:endParaRPr>
          </a:p>
          <a:p>
            <a:pPr marL="63500">
              <a:lnSpc>
                <a:spcPts val="2425"/>
              </a:lnSpc>
            </a:pP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Step</a:t>
            </a:r>
            <a:r>
              <a:rPr dirty="0" u="heavy" sz="2200" spc="-14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</a:t>
            </a:r>
            <a:r>
              <a:rPr dirty="0" sz="2200">
                <a:latin typeface="Arial MT"/>
                <a:cs typeface="Arial MT"/>
              </a:rPr>
              <a:t>: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fill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formula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numerical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values</a:t>
            </a:r>
            <a:endParaRPr sz="2200">
              <a:latin typeface="Arial MT"/>
              <a:cs typeface="Arial MT"/>
            </a:endParaRPr>
          </a:p>
          <a:p>
            <a:pPr marL="977900">
              <a:lnSpc>
                <a:spcPts val="2305"/>
              </a:lnSpc>
            </a:pPr>
            <a:r>
              <a:rPr dirty="0" sz="1900" i="1">
                <a:latin typeface="Arial"/>
                <a:cs typeface="Arial"/>
              </a:rPr>
              <a:t>CTDI</a:t>
            </a:r>
            <a:r>
              <a:rPr dirty="0" baseline="-12626" sz="1650">
                <a:latin typeface="Arial MT"/>
                <a:cs typeface="Arial MT"/>
              </a:rPr>
              <a:t>Vol</a:t>
            </a:r>
            <a:r>
              <a:rPr dirty="0" baseline="-12626" sz="1650" spc="1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?</a:t>
            </a:r>
            <a:endParaRPr sz="2200">
              <a:latin typeface="Arial MT"/>
              <a:cs typeface="Arial MT"/>
            </a:endParaRPr>
          </a:p>
          <a:p>
            <a:pPr marL="977900">
              <a:lnSpc>
                <a:spcPts val="2485"/>
              </a:lnSpc>
            </a:pPr>
            <a:r>
              <a:rPr dirty="0" sz="1900" i="1">
                <a:latin typeface="Arial"/>
                <a:cs typeface="Arial"/>
              </a:rPr>
              <a:t>CTDI</a:t>
            </a:r>
            <a:r>
              <a:rPr dirty="0" baseline="-15151" sz="1650">
                <a:latin typeface="Arial MT"/>
                <a:cs typeface="Arial MT"/>
              </a:rPr>
              <a:t>W</a:t>
            </a:r>
            <a:r>
              <a:rPr dirty="0" baseline="-15151" sz="1650" spc="277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=</a:t>
            </a:r>
            <a:endParaRPr sz="2200">
              <a:latin typeface="Arial MT"/>
              <a:cs typeface="Arial MT"/>
            </a:endParaRPr>
          </a:p>
          <a:p>
            <a:pPr marL="977900">
              <a:lnSpc>
                <a:spcPts val="2245"/>
              </a:lnSpc>
            </a:pPr>
            <a:r>
              <a:rPr dirty="0" sz="1900">
                <a:latin typeface="Arial MT"/>
                <a:cs typeface="Arial MT"/>
              </a:rPr>
              <a:t>P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 spc="-50">
                <a:latin typeface="Arial MT"/>
                <a:cs typeface="Arial MT"/>
              </a:rPr>
              <a:t>=</a:t>
            </a:r>
            <a:endParaRPr sz="1900">
              <a:latin typeface="Arial MT"/>
              <a:cs typeface="Arial MT"/>
            </a:endParaRPr>
          </a:p>
          <a:p>
            <a:pPr marL="63500">
              <a:lnSpc>
                <a:spcPts val="2530"/>
              </a:lnSpc>
              <a:spcBef>
                <a:spcPts val="145"/>
              </a:spcBef>
            </a:pP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Step</a:t>
            </a:r>
            <a:r>
              <a:rPr dirty="0" u="heavy" sz="2200" spc="-13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3</a:t>
            </a:r>
            <a:r>
              <a:rPr dirty="0" sz="2200">
                <a:latin typeface="Arial MT"/>
                <a:cs typeface="Arial MT"/>
              </a:rPr>
              <a:t>: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complete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math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record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your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answer</a:t>
            </a:r>
            <a:endParaRPr sz="2200">
              <a:latin typeface="Arial MT"/>
              <a:cs typeface="Arial MT"/>
            </a:endParaRPr>
          </a:p>
          <a:p>
            <a:pPr marL="2913380">
              <a:lnSpc>
                <a:spcPts val="3490"/>
              </a:lnSpc>
              <a:tabLst>
                <a:tab pos="5723890" algn="l"/>
              </a:tabLst>
            </a:pPr>
            <a:r>
              <a:rPr dirty="0" sz="3000" b="1" i="1">
                <a:solidFill>
                  <a:srgbClr val="00AD50"/>
                </a:solidFill>
                <a:latin typeface="Arial"/>
                <a:cs typeface="Arial"/>
              </a:rPr>
              <a:t>CTDI</a:t>
            </a:r>
            <a:r>
              <a:rPr dirty="0" baseline="-14705" sz="2550">
                <a:solidFill>
                  <a:srgbClr val="00AD50"/>
                </a:solidFill>
                <a:latin typeface="Arial MT"/>
                <a:cs typeface="Arial MT"/>
              </a:rPr>
              <a:t>Vol</a:t>
            </a:r>
            <a:r>
              <a:rPr dirty="0" baseline="-14705" sz="2550" spc="284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3000" spc="-50" b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3000" b="1">
                <a:solidFill>
                  <a:srgbClr val="00AD50"/>
                </a:solidFill>
                <a:latin typeface="Arial"/>
                <a:cs typeface="Arial"/>
              </a:rPr>
              <a:t>	</a:t>
            </a:r>
            <a:r>
              <a:rPr dirty="0" sz="3000" spc="-25" b="1">
                <a:solidFill>
                  <a:srgbClr val="00AD50"/>
                </a:solidFill>
                <a:latin typeface="Arial"/>
                <a:cs typeface="Arial"/>
              </a:rPr>
              <a:t>Gy</a:t>
            </a:r>
            <a:endParaRPr sz="3000">
              <a:latin typeface="Arial"/>
              <a:cs typeface="Arial"/>
            </a:endParaRPr>
          </a:p>
        </p:txBody>
      </p:sp>
      <p:graphicFrame>
        <p:nvGraphicFramePr>
          <p:cNvPr id="6" name="object 6" descr=""/>
          <p:cNvGraphicFramePr>
            <a:graphicFrameLocks noGrp="1"/>
          </p:cNvGraphicFramePr>
          <p:nvPr/>
        </p:nvGraphicFramePr>
        <p:xfrm>
          <a:off x="5483733" y="2206751"/>
          <a:ext cx="5628640" cy="1198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85335"/>
                <a:gridCol w="954405"/>
              </a:tblGrid>
              <a:tr h="300355">
                <a:tc gridSpan="2">
                  <a:txBody>
                    <a:bodyPr/>
                    <a:lstStyle/>
                    <a:p>
                      <a:pPr algn="ctr" marL="825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20" b="1">
                          <a:latin typeface="Arial"/>
                          <a:cs typeface="Arial"/>
                        </a:rPr>
                        <a:t>CTDI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90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Calculates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in</a:t>
                      </a:r>
                      <a:r>
                        <a:rPr dirty="0" sz="1100" spc="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1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35">
                          <a:latin typeface="Arial MT"/>
                          <a:cs typeface="Arial MT"/>
                        </a:rPr>
                        <a:t>x-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y</a:t>
                      </a:r>
                      <a:r>
                        <a:rPr dirty="0" sz="11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axis</a:t>
                      </a:r>
                      <a:r>
                        <a:rPr dirty="0" sz="11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accommodate</a:t>
                      </a:r>
                      <a:r>
                        <a:rPr dirty="0" sz="11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uniformity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9209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0.024Gy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Modification</a:t>
                      </a:r>
                      <a:r>
                        <a:rPr dirty="0" sz="110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accommodate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smaller</a:t>
                      </a:r>
                      <a:r>
                        <a:rPr dirty="0" sz="11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widths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9209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0.013Gy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1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index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as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it</a:t>
                      </a:r>
                      <a:r>
                        <a:rPr dirty="0" sz="11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relates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number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slices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&amp;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width</a:t>
                      </a:r>
                      <a:r>
                        <a:rPr dirty="0" sz="11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used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9209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0.022Gy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00AD50"/>
                </a:solidFill>
              </a:rPr>
              <a:t>II.</a:t>
            </a:r>
            <a:r>
              <a:rPr dirty="0" spc="-120">
                <a:solidFill>
                  <a:srgbClr val="00AD50"/>
                </a:solidFill>
              </a:rPr>
              <a:t> </a:t>
            </a:r>
            <a:r>
              <a:rPr dirty="0" spc="-25">
                <a:solidFill>
                  <a:srgbClr val="00AD50"/>
                </a:solidFill>
              </a:rPr>
              <a:t>DLP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6923"/>
            <a:ext cx="9392920" cy="270827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DLP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total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exposure </a:t>
            </a:r>
            <a:r>
              <a:rPr dirty="0" sz="2800">
                <a:latin typeface="Arial MT"/>
                <a:cs typeface="Arial MT"/>
              </a:rPr>
              <a:t>received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b="1" i="1">
                <a:latin typeface="Arial"/>
                <a:cs typeface="Arial"/>
              </a:rPr>
              <a:t>scan</a:t>
            </a:r>
            <a:r>
              <a:rPr dirty="0" sz="2800" spc="-130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series.</a:t>
            </a:r>
            <a:endParaRPr sz="2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56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Directly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proportional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length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u="heavy" sz="2400" spc="-10" b="1" i="1">
                <a:solidFill>
                  <a:srgbClr val="00AD50"/>
                </a:solidFill>
                <a:uFill>
                  <a:solidFill>
                    <a:srgbClr val="00AD50"/>
                  </a:solidFill>
                </a:uFill>
                <a:latin typeface="Arial"/>
                <a:cs typeface="Arial"/>
              </a:rPr>
              <a:t>Longitudinal</a:t>
            </a:r>
            <a:r>
              <a:rPr dirty="0" sz="2400" spc="-155" b="1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00AD50"/>
                </a:solidFill>
                <a:latin typeface="Arial"/>
                <a:cs typeface="Arial"/>
              </a:rPr>
              <a:t>anatomy</a:t>
            </a:r>
            <a:r>
              <a:rPr dirty="0" sz="2400" spc="-7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AD50"/>
                </a:solidFill>
                <a:latin typeface="Arial"/>
                <a:cs typeface="Arial"/>
              </a:rPr>
              <a:t>coverage</a:t>
            </a:r>
            <a:endParaRPr sz="2400">
              <a:latin typeface="Arial"/>
              <a:cs typeface="Arial"/>
            </a:endParaRPr>
          </a:p>
          <a:p>
            <a:pPr marL="12700" marR="1286510" indent="227329">
              <a:lnSpc>
                <a:spcPts val="3960"/>
              </a:lnSpc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calculate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length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well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CTDI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calculate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average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received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series: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48202" y="4611115"/>
            <a:ext cx="507238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52395" algn="l"/>
              </a:tabLst>
            </a:pPr>
            <a:r>
              <a:rPr dirty="0" sz="2800" b="1">
                <a:latin typeface="Arial"/>
                <a:cs typeface="Arial"/>
              </a:rPr>
              <a:t>DLP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=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CTDI</a:t>
            </a:r>
            <a:r>
              <a:rPr dirty="0" sz="2800" b="1">
                <a:latin typeface="Arial"/>
                <a:cs typeface="Arial"/>
              </a:rPr>
              <a:t>	x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Scan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Length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664714" y="4632705"/>
            <a:ext cx="62166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>
                <a:latin typeface="Arial MT"/>
                <a:cs typeface="Arial MT"/>
              </a:rPr>
              <a:t>Volume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380994" y="5145913"/>
            <a:ext cx="5608320" cy="853440"/>
          </a:xfrm>
          <a:prstGeom prst="rect">
            <a:avLst/>
          </a:prstGeom>
          <a:solidFill>
            <a:srgbClr val="FFFF00">
              <a:alpha val="19999"/>
            </a:srgbClr>
          </a:solidFill>
          <a:ln w="19811">
            <a:solidFill>
              <a:srgbClr val="FFFF00"/>
            </a:solidFill>
          </a:ln>
        </p:spPr>
        <p:txBody>
          <a:bodyPr wrap="square" lIns="0" tIns="148590" rIns="0" bIns="0" rtlCol="0" vert="horz">
            <a:spAutoFit/>
          </a:bodyPr>
          <a:lstStyle/>
          <a:p>
            <a:pPr algn="ctr" marR="572770">
              <a:lnSpc>
                <a:spcPct val="100000"/>
              </a:lnSpc>
              <a:spcBef>
                <a:spcPts val="1170"/>
              </a:spcBef>
            </a:pPr>
            <a:r>
              <a:rPr dirty="0" sz="1400" spc="-10">
                <a:latin typeface="Arial MT"/>
                <a:cs typeface="Arial MT"/>
              </a:rPr>
              <a:t>Volume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5"/>
              </a:spcBef>
            </a:pPr>
            <a:r>
              <a:rPr dirty="0"/>
              <a:t>Calculating</a:t>
            </a:r>
            <a:r>
              <a:rPr dirty="0" spc="-110"/>
              <a:t> </a:t>
            </a:r>
            <a:r>
              <a:rPr dirty="0"/>
              <a:t>exposure</a:t>
            </a:r>
            <a:r>
              <a:rPr dirty="0" spc="-55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/>
              <a:t>a</a:t>
            </a:r>
            <a:r>
              <a:rPr dirty="0" spc="-35"/>
              <a:t> </a:t>
            </a:r>
            <a:r>
              <a:rPr dirty="0"/>
              <a:t>scan</a:t>
            </a:r>
            <a:r>
              <a:rPr dirty="0" spc="-45"/>
              <a:t> </a:t>
            </a:r>
            <a:r>
              <a:rPr dirty="0" spc="-10"/>
              <a:t>series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77999"/>
            <a:ext cx="9825355" cy="543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2039"/>
              </a:lnSpc>
              <a:spcBef>
                <a:spcPts val="95"/>
              </a:spcBef>
            </a:pP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3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Helical</a:t>
            </a:r>
            <a:r>
              <a:rPr dirty="0" sz="1900" spc="-13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CT</a:t>
            </a:r>
            <a:r>
              <a:rPr dirty="0" sz="1900" spc="-13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scan</a:t>
            </a:r>
            <a:r>
              <a:rPr dirty="0" sz="1900" spc="-114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was</a:t>
            </a:r>
            <a:r>
              <a:rPr dirty="0" sz="1900" spc="-114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completed</a:t>
            </a:r>
            <a:r>
              <a:rPr dirty="0" sz="1900" spc="-8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over</a:t>
            </a:r>
            <a:r>
              <a:rPr dirty="0" sz="1900" spc="-114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3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patients</a:t>
            </a:r>
            <a:r>
              <a:rPr dirty="0" sz="1900" spc="-100" b="1" i="1">
                <a:latin typeface="Arial"/>
                <a:cs typeface="Arial"/>
              </a:rPr>
              <a:t> </a:t>
            </a:r>
            <a:r>
              <a:rPr dirty="0" sz="1900" spc="-10" b="1" i="1">
                <a:latin typeface="Arial"/>
                <a:cs typeface="Arial"/>
              </a:rPr>
              <a:t>Pelvis</a:t>
            </a:r>
            <a:r>
              <a:rPr dirty="0" sz="1900" spc="-114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measuring</a:t>
            </a:r>
            <a:r>
              <a:rPr dirty="0" sz="1900" spc="-7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250mm,</a:t>
            </a:r>
            <a:r>
              <a:rPr dirty="0" sz="1900" spc="-95" b="1" i="1">
                <a:latin typeface="Arial"/>
                <a:cs typeface="Arial"/>
              </a:rPr>
              <a:t> </a:t>
            </a:r>
            <a:r>
              <a:rPr dirty="0" sz="1900" spc="-10" b="1" i="1">
                <a:latin typeface="Arial"/>
                <a:cs typeface="Arial"/>
              </a:rPr>
              <a:t>using</a:t>
            </a:r>
            <a:r>
              <a:rPr dirty="0" sz="1900" spc="-12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30" b="1" i="1">
                <a:latin typeface="Arial"/>
                <a:cs typeface="Arial"/>
              </a:rPr>
              <a:t> </a:t>
            </a:r>
            <a:r>
              <a:rPr dirty="0" sz="1900" spc="-25" b="1" i="1">
                <a:latin typeface="Arial"/>
                <a:cs typeface="Arial"/>
              </a:rPr>
              <a:t>16-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ts val="2039"/>
              </a:lnSpc>
            </a:pPr>
            <a:r>
              <a:rPr dirty="0" sz="1900" b="1" i="1">
                <a:latin typeface="Arial"/>
                <a:cs typeface="Arial"/>
              </a:rPr>
              <a:t>slice</a:t>
            </a:r>
            <a:r>
              <a:rPr dirty="0" sz="1900" spc="-10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MDCT,</a:t>
            </a:r>
            <a:r>
              <a:rPr dirty="0" sz="1900" spc="-5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with</a:t>
            </a:r>
            <a:r>
              <a:rPr dirty="0" sz="1900" spc="-13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a</a:t>
            </a:r>
            <a:r>
              <a:rPr dirty="0" sz="1900" spc="-11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Pitch</a:t>
            </a:r>
            <a:r>
              <a:rPr dirty="0" sz="1900" spc="-9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of</a:t>
            </a:r>
            <a:r>
              <a:rPr dirty="0" sz="1900" spc="-12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1.2.</a:t>
            </a:r>
            <a:r>
              <a:rPr dirty="0" sz="1900" spc="-100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Calculate</a:t>
            </a:r>
            <a:r>
              <a:rPr dirty="0" sz="1900" spc="-55" b="1" i="1">
                <a:latin typeface="Arial"/>
                <a:cs typeface="Arial"/>
              </a:rPr>
              <a:t> </a:t>
            </a:r>
            <a:r>
              <a:rPr dirty="0" sz="1900" b="1" i="1">
                <a:latin typeface="Arial"/>
                <a:cs typeface="Arial"/>
              </a:rPr>
              <a:t>the</a:t>
            </a:r>
            <a:r>
              <a:rPr dirty="0" sz="1900" spc="-120" b="1" i="1">
                <a:latin typeface="Arial"/>
                <a:cs typeface="Arial"/>
              </a:rPr>
              <a:t> </a:t>
            </a:r>
            <a:r>
              <a:rPr dirty="0" sz="1900" spc="-20" b="1" i="1">
                <a:latin typeface="Arial"/>
                <a:cs typeface="Arial"/>
              </a:rPr>
              <a:t>DLP.</a:t>
            </a:r>
            <a:endParaRPr sz="1900">
              <a:latin typeface="Arial"/>
              <a:cs typeface="Arial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929639" y="3358896"/>
            <a:ext cx="3556000" cy="294640"/>
            <a:chOff x="929639" y="3358896"/>
            <a:chExt cx="3556000" cy="294640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211" y="3363468"/>
              <a:ext cx="737615" cy="289560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929639" y="3605784"/>
              <a:ext cx="784860" cy="13335"/>
            </a:xfrm>
            <a:custGeom>
              <a:avLst/>
              <a:gdLst/>
              <a:ahLst/>
              <a:cxnLst/>
              <a:rect l="l" t="t" r="r" b="b"/>
              <a:pathLst>
                <a:path w="784860" h="13335">
                  <a:moveTo>
                    <a:pt x="784733" y="0"/>
                  </a:moveTo>
                  <a:lnTo>
                    <a:pt x="0" y="0"/>
                  </a:lnTo>
                  <a:lnTo>
                    <a:pt x="0" y="13207"/>
                  </a:lnTo>
                  <a:lnTo>
                    <a:pt x="784733" y="13207"/>
                  </a:lnTo>
                  <a:lnTo>
                    <a:pt x="7847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8215" y="3358896"/>
              <a:ext cx="2756916" cy="225551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929639" y="4224528"/>
            <a:ext cx="5847715" cy="294640"/>
            <a:chOff x="929639" y="4224528"/>
            <a:chExt cx="5847715" cy="294640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211" y="4229100"/>
              <a:ext cx="765048" cy="289560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929639" y="4469892"/>
              <a:ext cx="784860" cy="13335"/>
            </a:xfrm>
            <a:custGeom>
              <a:avLst/>
              <a:gdLst/>
              <a:ahLst/>
              <a:cxnLst/>
              <a:rect l="l" t="t" r="r" b="b"/>
              <a:pathLst>
                <a:path w="784860" h="13335">
                  <a:moveTo>
                    <a:pt x="784733" y="0"/>
                  </a:moveTo>
                  <a:lnTo>
                    <a:pt x="0" y="0"/>
                  </a:lnTo>
                  <a:lnTo>
                    <a:pt x="0" y="13207"/>
                  </a:lnTo>
                  <a:lnTo>
                    <a:pt x="784733" y="13207"/>
                  </a:lnTo>
                  <a:lnTo>
                    <a:pt x="7847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8215" y="4224528"/>
              <a:ext cx="5049011" cy="225551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1806829" y="4362399"/>
            <a:ext cx="1653539" cy="946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2520"/>
              </a:lnSpc>
              <a:spcBef>
                <a:spcPts val="95"/>
              </a:spcBef>
            </a:pPr>
            <a:r>
              <a:rPr dirty="0" sz="1900" i="1">
                <a:latin typeface="Arial"/>
                <a:cs typeface="Arial"/>
              </a:rPr>
              <a:t>CTDI</a:t>
            </a:r>
            <a:r>
              <a:rPr dirty="0" baseline="-12626" sz="1650">
                <a:latin typeface="Arial MT"/>
                <a:cs typeface="Arial MT"/>
              </a:rPr>
              <a:t>Vol</a:t>
            </a:r>
            <a:r>
              <a:rPr dirty="0" baseline="-12626" sz="1650" spc="89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=</a:t>
            </a:r>
            <a:endParaRPr sz="2200">
              <a:latin typeface="Arial MT"/>
              <a:cs typeface="Arial MT"/>
            </a:endParaRPr>
          </a:p>
          <a:p>
            <a:pPr marL="38100">
              <a:lnSpc>
                <a:spcPts val="2485"/>
              </a:lnSpc>
            </a:pPr>
            <a:r>
              <a:rPr dirty="0" sz="1900" spc="-10" i="1">
                <a:latin typeface="Arial"/>
                <a:cs typeface="Arial"/>
              </a:rPr>
              <a:t>Scan</a:t>
            </a:r>
            <a:r>
              <a:rPr dirty="0" sz="1900" spc="-120" i="1">
                <a:latin typeface="Arial"/>
                <a:cs typeface="Arial"/>
              </a:rPr>
              <a:t> </a:t>
            </a:r>
            <a:r>
              <a:rPr dirty="0" sz="1900" i="1">
                <a:latin typeface="Arial"/>
                <a:cs typeface="Arial"/>
              </a:rPr>
              <a:t>Length</a:t>
            </a:r>
            <a:r>
              <a:rPr dirty="0" sz="1900" spc="-10" i="1">
                <a:latin typeface="Arial"/>
                <a:cs typeface="Arial"/>
              </a:rPr>
              <a:t> </a:t>
            </a:r>
            <a:r>
              <a:rPr dirty="0" sz="2200" spc="-50">
                <a:latin typeface="Arial MT"/>
                <a:cs typeface="Arial MT"/>
              </a:rPr>
              <a:t>=</a:t>
            </a:r>
            <a:endParaRPr sz="2200">
              <a:latin typeface="Arial MT"/>
              <a:cs typeface="Arial MT"/>
            </a:endParaRPr>
          </a:p>
          <a:p>
            <a:pPr marL="38100">
              <a:lnSpc>
                <a:spcPts val="2245"/>
              </a:lnSpc>
            </a:pPr>
            <a:r>
              <a:rPr dirty="0" sz="1900">
                <a:latin typeface="Arial MT"/>
                <a:cs typeface="Arial MT"/>
              </a:rPr>
              <a:t>DLP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=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50">
                <a:latin typeface="Arial MT"/>
                <a:cs typeface="Arial MT"/>
              </a:rPr>
              <a:t>?</a:t>
            </a:r>
            <a:endParaRPr sz="1900">
              <a:latin typeface="Arial MT"/>
              <a:cs typeface="Arial MT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929639" y="5449823"/>
            <a:ext cx="6263640" cy="294640"/>
            <a:chOff x="929639" y="5449823"/>
            <a:chExt cx="6263640" cy="294640"/>
          </a:xfrm>
        </p:grpSpPr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4211" y="5454395"/>
              <a:ext cx="765048" cy="289559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929639" y="5695200"/>
              <a:ext cx="784860" cy="13335"/>
            </a:xfrm>
            <a:custGeom>
              <a:avLst/>
              <a:gdLst/>
              <a:ahLst/>
              <a:cxnLst/>
              <a:rect l="l" t="t" r="r" b="b"/>
              <a:pathLst>
                <a:path w="784860" h="13335">
                  <a:moveTo>
                    <a:pt x="784733" y="0"/>
                  </a:moveTo>
                  <a:lnTo>
                    <a:pt x="0" y="0"/>
                  </a:lnTo>
                  <a:lnTo>
                    <a:pt x="0" y="13208"/>
                  </a:lnTo>
                  <a:lnTo>
                    <a:pt x="784733" y="13208"/>
                  </a:lnTo>
                  <a:lnTo>
                    <a:pt x="7847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8215" y="5449823"/>
              <a:ext cx="5465063" cy="294131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3767073" y="5602325"/>
            <a:ext cx="110299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b="1" i="1">
                <a:solidFill>
                  <a:srgbClr val="00AD50"/>
                </a:solidFill>
                <a:latin typeface="Arial"/>
                <a:cs typeface="Arial"/>
              </a:rPr>
              <a:t>DLP</a:t>
            </a:r>
            <a:r>
              <a:rPr dirty="0" sz="3000" spc="-145" b="1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3000" spc="-50" b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endParaRPr sz="30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133591" y="5602325"/>
            <a:ext cx="151955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" b="1">
                <a:solidFill>
                  <a:srgbClr val="00AD50"/>
                </a:solidFill>
                <a:latin typeface="Arial"/>
                <a:cs typeface="Arial"/>
              </a:rPr>
              <a:t>mGy/cm</a:t>
            </a:r>
            <a:endParaRPr sz="3000">
              <a:latin typeface="Arial"/>
              <a:cs typeface="Arial"/>
            </a:endParaRPr>
          </a:p>
        </p:txBody>
      </p:sp>
      <p:graphicFrame>
        <p:nvGraphicFramePr>
          <p:cNvPr id="20" name="object 20" descr=""/>
          <p:cNvGraphicFramePr>
            <a:graphicFrameLocks noGrp="1"/>
          </p:cNvGraphicFramePr>
          <p:nvPr/>
        </p:nvGraphicFramePr>
        <p:xfrm>
          <a:off x="5393563" y="2337180"/>
          <a:ext cx="5629275" cy="1078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85335"/>
                <a:gridCol w="955039"/>
              </a:tblGrid>
              <a:tr h="179070">
                <a:tc gridSpan="2">
                  <a:txBody>
                    <a:bodyPr/>
                    <a:lstStyle/>
                    <a:p>
                      <a:pPr algn="ctr" marL="8255">
                        <a:lnSpc>
                          <a:spcPts val="1265"/>
                        </a:lnSpc>
                      </a:pPr>
                      <a:r>
                        <a:rPr dirty="0" sz="1100" spc="-20" b="1">
                          <a:latin typeface="Arial"/>
                          <a:cs typeface="Arial"/>
                        </a:rPr>
                        <a:t>CTDI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972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Calculates</a:t>
                      </a:r>
                      <a:r>
                        <a:rPr dirty="0" sz="11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Helical</a:t>
                      </a:r>
                      <a:r>
                        <a:rPr dirty="0" sz="1100" spc="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scan</a:t>
                      </a:r>
                      <a:r>
                        <a:rPr dirty="0" sz="11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slice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825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0.012Gy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Modification</a:t>
                      </a:r>
                      <a:r>
                        <a:rPr dirty="0" sz="110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accommodate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smaller</a:t>
                      </a:r>
                      <a:r>
                        <a:rPr dirty="0" sz="11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widths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8255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0.027Gy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1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index</a:t>
                      </a:r>
                      <a:r>
                        <a:rPr dirty="0" sz="11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as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it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relates</a:t>
                      </a:r>
                      <a:r>
                        <a:rPr dirty="0" sz="1100" spc="-8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number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slices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&amp;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width</a:t>
                      </a:r>
                      <a:r>
                        <a:rPr dirty="0" sz="11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used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825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0.031Gy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731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dirty="0"/>
              <a:t>Calculating</a:t>
            </a:r>
            <a:r>
              <a:rPr dirty="0" spc="-135"/>
              <a:t> </a:t>
            </a:r>
            <a:r>
              <a:rPr dirty="0"/>
              <a:t>exposure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90"/>
              <a:t> </a:t>
            </a:r>
            <a:r>
              <a:rPr dirty="0"/>
              <a:t>a</a:t>
            </a:r>
            <a:r>
              <a:rPr dirty="0" spc="-50"/>
              <a:t> </a:t>
            </a:r>
            <a:r>
              <a:rPr dirty="0"/>
              <a:t>scan</a:t>
            </a:r>
            <a:r>
              <a:rPr dirty="0" spc="-70"/>
              <a:t> </a:t>
            </a:r>
            <a:r>
              <a:rPr dirty="0" spc="-10"/>
              <a:t>series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73174"/>
            <a:ext cx="9923145" cy="574675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585"/>
              </a:spcBef>
            </a:pPr>
            <a:r>
              <a:rPr dirty="0" sz="2000" b="1" i="1">
                <a:latin typeface="Arial"/>
                <a:cs typeface="Arial"/>
              </a:rPr>
              <a:t>What</a:t>
            </a:r>
            <a:r>
              <a:rPr dirty="0" sz="2000" spc="-9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is</a:t>
            </a:r>
            <a:r>
              <a:rPr dirty="0" sz="2000" spc="-5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the</a:t>
            </a:r>
            <a:r>
              <a:rPr dirty="0" sz="2000" spc="-6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DLP</a:t>
            </a:r>
            <a:r>
              <a:rPr dirty="0" sz="2000" spc="-2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of</a:t>
            </a:r>
            <a:r>
              <a:rPr dirty="0" sz="2000" spc="-4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</a:t>
            </a:r>
            <a:r>
              <a:rPr dirty="0" sz="2000" spc="-5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25</a:t>
            </a:r>
            <a:r>
              <a:rPr dirty="0" sz="2000" spc="-7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second</a:t>
            </a:r>
            <a:r>
              <a:rPr dirty="0" sz="2000" spc="-4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Helical</a:t>
            </a:r>
            <a:r>
              <a:rPr dirty="0" sz="2000" spc="-9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CT</a:t>
            </a:r>
            <a:r>
              <a:rPr dirty="0" sz="2000" spc="-3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scan</a:t>
            </a:r>
            <a:r>
              <a:rPr dirty="0" sz="2000" spc="-6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of</a:t>
            </a:r>
            <a:r>
              <a:rPr dirty="0" sz="2000" spc="-5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</a:t>
            </a:r>
            <a:r>
              <a:rPr dirty="0" sz="2000" spc="-4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patients</a:t>
            </a:r>
            <a:r>
              <a:rPr dirty="0" sz="2000" spc="-13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Abdomen,</a:t>
            </a:r>
            <a:r>
              <a:rPr dirty="0" sz="2000" spc="-6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using</a:t>
            </a:r>
            <a:r>
              <a:rPr dirty="0" sz="2000" spc="-5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</a:t>
            </a:r>
            <a:r>
              <a:rPr dirty="0" sz="2000" spc="-50" b="1" i="1">
                <a:latin typeface="Arial"/>
                <a:cs typeface="Arial"/>
              </a:rPr>
              <a:t> </a:t>
            </a:r>
            <a:r>
              <a:rPr dirty="0" sz="2000" spc="-25" b="1" i="1">
                <a:latin typeface="Arial"/>
                <a:cs typeface="Arial"/>
              </a:rPr>
              <a:t>16- </a:t>
            </a:r>
            <a:r>
              <a:rPr dirty="0" sz="2000" b="1" i="1">
                <a:latin typeface="Arial"/>
                <a:cs typeface="Arial"/>
              </a:rPr>
              <a:t>slice</a:t>
            </a:r>
            <a:r>
              <a:rPr dirty="0" sz="2000" spc="-10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MDCT,</a:t>
            </a:r>
            <a:r>
              <a:rPr dirty="0" sz="2000" spc="-8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1.5mm</a:t>
            </a:r>
            <a:r>
              <a:rPr dirty="0" sz="2000" spc="-9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slice</a:t>
            </a:r>
            <a:r>
              <a:rPr dirty="0" sz="2000" spc="-100" b="1" i="1">
                <a:latin typeface="Arial"/>
                <a:cs typeface="Arial"/>
              </a:rPr>
              <a:t> </a:t>
            </a:r>
            <a:r>
              <a:rPr dirty="0" sz="2000" spc="-10" b="1" i="1">
                <a:latin typeface="Arial"/>
                <a:cs typeface="Arial"/>
              </a:rPr>
              <a:t>thickness,</a:t>
            </a:r>
            <a:r>
              <a:rPr dirty="0" sz="2000" spc="-15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1second</a:t>
            </a:r>
            <a:r>
              <a:rPr dirty="0" sz="2000" spc="-10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rotation</a:t>
            </a:r>
            <a:r>
              <a:rPr dirty="0" sz="2000" spc="-12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time,</a:t>
            </a:r>
            <a:r>
              <a:rPr dirty="0" sz="2000" spc="-15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and</a:t>
            </a:r>
            <a:r>
              <a:rPr dirty="0" sz="2000" spc="-5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</a:t>
            </a:r>
            <a:r>
              <a:rPr dirty="0" sz="2000" spc="-6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Pitch</a:t>
            </a:r>
            <a:r>
              <a:rPr dirty="0" sz="2000" spc="-7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of</a:t>
            </a:r>
            <a:r>
              <a:rPr dirty="0" sz="2000" spc="-85" b="1" i="1">
                <a:latin typeface="Arial"/>
                <a:cs typeface="Arial"/>
              </a:rPr>
              <a:t> </a:t>
            </a:r>
            <a:r>
              <a:rPr dirty="0" sz="2000" spc="-25" b="1" i="1">
                <a:latin typeface="Arial"/>
                <a:cs typeface="Arial"/>
              </a:rPr>
              <a:t>1.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929639" y="2496311"/>
            <a:ext cx="3002280" cy="241300"/>
            <a:chOff x="929639" y="2496311"/>
            <a:chExt cx="3002280" cy="24130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4211" y="2500883"/>
              <a:ext cx="601980" cy="23622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29639" y="2699003"/>
              <a:ext cx="641985" cy="12065"/>
            </a:xfrm>
            <a:custGeom>
              <a:avLst/>
              <a:gdLst/>
              <a:ahLst/>
              <a:cxnLst/>
              <a:rect l="l" t="t" r="r" b="b"/>
              <a:pathLst>
                <a:path w="641985" h="12064">
                  <a:moveTo>
                    <a:pt x="641477" y="0"/>
                  </a:moveTo>
                  <a:lnTo>
                    <a:pt x="0" y="0"/>
                  </a:lnTo>
                  <a:lnTo>
                    <a:pt x="0" y="11811"/>
                  </a:lnTo>
                  <a:lnTo>
                    <a:pt x="641477" y="11811"/>
                  </a:lnTo>
                  <a:lnTo>
                    <a:pt x="6414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4959" y="2496311"/>
              <a:ext cx="2346960" cy="185927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3756659"/>
            <a:ext cx="4892040" cy="241300"/>
            <a:chOff x="929639" y="3756659"/>
            <a:chExt cx="4892040" cy="241300"/>
          </a:xfrm>
        </p:grpSpPr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211" y="3761231"/>
              <a:ext cx="624840" cy="236219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29639" y="3959351"/>
              <a:ext cx="641985" cy="12065"/>
            </a:xfrm>
            <a:custGeom>
              <a:avLst/>
              <a:gdLst/>
              <a:ahLst/>
              <a:cxnLst/>
              <a:rect l="l" t="t" r="r" b="b"/>
              <a:pathLst>
                <a:path w="641985" h="12064">
                  <a:moveTo>
                    <a:pt x="641477" y="0"/>
                  </a:moveTo>
                  <a:lnTo>
                    <a:pt x="0" y="0"/>
                  </a:lnTo>
                  <a:lnTo>
                    <a:pt x="0" y="11811"/>
                  </a:lnTo>
                  <a:lnTo>
                    <a:pt x="641477" y="11811"/>
                  </a:lnTo>
                  <a:lnTo>
                    <a:pt x="6414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4959" y="3756659"/>
              <a:ext cx="4236720" cy="1859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5465317" y="3891788"/>
            <a:ext cx="1732914" cy="6864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1855"/>
              </a:lnSpc>
              <a:spcBef>
                <a:spcPts val="95"/>
              </a:spcBef>
            </a:pPr>
            <a:r>
              <a:rPr dirty="0" sz="1600" i="1">
                <a:latin typeface="Arial"/>
                <a:cs typeface="Arial"/>
              </a:rPr>
              <a:t>CTDI</a:t>
            </a:r>
            <a:r>
              <a:rPr dirty="0" baseline="-13227" sz="1575">
                <a:latin typeface="Arial MT"/>
                <a:cs typeface="Arial MT"/>
              </a:rPr>
              <a:t>Vol</a:t>
            </a:r>
            <a:r>
              <a:rPr dirty="0" baseline="-13227" sz="1575" spc="97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3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0.012Gy</a:t>
            </a:r>
            <a:endParaRPr sz="1600">
              <a:latin typeface="Arial MT"/>
              <a:cs typeface="Arial MT"/>
            </a:endParaRPr>
          </a:p>
          <a:p>
            <a:pPr marL="38100" marR="220345">
              <a:lnSpc>
                <a:spcPct val="78100"/>
              </a:lnSpc>
              <a:spcBef>
                <a:spcPts val="355"/>
              </a:spcBef>
            </a:pPr>
            <a:r>
              <a:rPr dirty="0" sz="1600" i="1">
                <a:latin typeface="Arial"/>
                <a:cs typeface="Arial"/>
              </a:rPr>
              <a:t>Scan</a:t>
            </a:r>
            <a:r>
              <a:rPr dirty="0" sz="1600" spc="-90" i="1">
                <a:latin typeface="Arial"/>
                <a:cs typeface="Arial"/>
              </a:rPr>
              <a:t> </a:t>
            </a:r>
            <a:r>
              <a:rPr dirty="0" sz="1600" i="1">
                <a:latin typeface="Arial"/>
                <a:cs typeface="Arial"/>
              </a:rPr>
              <a:t>Length</a:t>
            </a:r>
            <a:r>
              <a:rPr dirty="0" sz="1600" spc="-70" i="1">
                <a:latin typeface="Arial"/>
                <a:cs typeface="Arial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 spc="-50">
                <a:latin typeface="Arial MT"/>
                <a:cs typeface="Arial MT"/>
              </a:rPr>
              <a:t>? </a:t>
            </a:r>
            <a:r>
              <a:rPr dirty="0" sz="1600">
                <a:latin typeface="Arial MT"/>
                <a:cs typeface="Arial MT"/>
              </a:rPr>
              <a:t>DLP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20">
                <a:latin typeface="Arial MT"/>
                <a:cs typeface="Arial MT"/>
              </a:rPr>
              <a:t> </a:t>
            </a:r>
            <a:r>
              <a:rPr dirty="0" sz="1600" spc="-50">
                <a:latin typeface="Arial MT"/>
                <a:cs typeface="Arial MT"/>
              </a:rPr>
              <a:t>?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831085" y="3922903"/>
            <a:ext cx="2249170" cy="1259840"/>
          </a:xfrm>
          <a:prstGeom prst="rect">
            <a:avLst/>
          </a:prstGeom>
        </p:spPr>
        <p:txBody>
          <a:bodyPr wrap="square" lIns="0" tIns="52705" rIns="0" bIns="0" rtlCol="0" vert="horz">
            <a:spAutoFit/>
          </a:bodyPr>
          <a:lstStyle/>
          <a:p>
            <a:pPr marL="12700" marR="1606550">
              <a:lnSpc>
                <a:spcPts val="1600"/>
              </a:lnSpc>
              <a:spcBef>
                <a:spcPts val="415"/>
              </a:spcBef>
            </a:pPr>
            <a:r>
              <a:rPr dirty="0" sz="1600">
                <a:latin typeface="Arial MT"/>
                <a:cs typeface="Arial MT"/>
              </a:rPr>
              <a:t>AC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5">
                <a:latin typeface="Arial MT"/>
                <a:cs typeface="Arial MT"/>
              </a:rPr>
              <a:t> </a:t>
            </a:r>
            <a:r>
              <a:rPr dirty="0" sz="1600" spc="-50">
                <a:latin typeface="Arial MT"/>
                <a:cs typeface="Arial MT"/>
              </a:rPr>
              <a:t>? </a:t>
            </a:r>
            <a:r>
              <a:rPr dirty="0" sz="1600">
                <a:latin typeface="Arial MT"/>
                <a:cs typeface="Arial MT"/>
              </a:rPr>
              <a:t>P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10">
                <a:latin typeface="Arial MT"/>
                <a:cs typeface="Arial MT"/>
              </a:rPr>
              <a:t> </a:t>
            </a:r>
            <a:r>
              <a:rPr dirty="0" sz="1600" spc="-50">
                <a:latin typeface="Arial MT"/>
                <a:cs typeface="Arial MT"/>
              </a:rPr>
              <a:t>1</a:t>
            </a:r>
            <a:endParaRPr sz="1600">
              <a:latin typeface="Arial MT"/>
              <a:cs typeface="Arial MT"/>
            </a:endParaRPr>
          </a:p>
          <a:p>
            <a:pPr marL="12700" marR="5080">
              <a:lnSpc>
                <a:spcPct val="78200"/>
              </a:lnSpc>
              <a:spcBef>
                <a:spcPts val="200"/>
              </a:spcBef>
            </a:pPr>
            <a:r>
              <a:rPr dirty="0" sz="1600">
                <a:latin typeface="Arial MT"/>
                <a:cs typeface="Arial MT"/>
              </a:rPr>
              <a:t>Tat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2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25</a:t>
            </a:r>
            <a:r>
              <a:rPr dirty="0" sz="1600" spc="-6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seconds Rotation</a:t>
            </a:r>
            <a:r>
              <a:rPr dirty="0" sz="1600" spc="-7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time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1</a:t>
            </a:r>
            <a:r>
              <a:rPr dirty="0" sz="1600" spc="-65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second </a:t>
            </a:r>
            <a:r>
              <a:rPr dirty="0" sz="1600">
                <a:latin typeface="Arial MT"/>
                <a:cs typeface="Arial MT"/>
              </a:rPr>
              <a:t>Number</a:t>
            </a:r>
            <a:r>
              <a:rPr dirty="0" sz="1600" spc="-7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of</a:t>
            </a:r>
            <a:r>
              <a:rPr dirty="0" sz="1600" spc="-6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slices</a:t>
            </a:r>
            <a:r>
              <a:rPr dirty="0" sz="1600" spc="-114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 spc="-25">
                <a:latin typeface="Arial MT"/>
                <a:cs typeface="Arial MT"/>
              </a:rPr>
              <a:t>16 </a:t>
            </a:r>
            <a:r>
              <a:rPr dirty="0" sz="1600" spc="-10">
                <a:latin typeface="Arial MT"/>
                <a:cs typeface="Arial MT"/>
              </a:rPr>
              <a:t>Slice</a:t>
            </a:r>
            <a:r>
              <a:rPr dirty="0" sz="1600" spc="-13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thickness</a:t>
            </a:r>
            <a:r>
              <a:rPr dirty="0" sz="1600" spc="-5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=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 spc="-20">
                <a:latin typeface="Arial MT"/>
                <a:cs typeface="Arial MT"/>
              </a:rPr>
              <a:t>1.5mm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929639" y="5323332"/>
            <a:ext cx="5123815" cy="242570"/>
            <a:chOff x="929639" y="5323332"/>
            <a:chExt cx="5123815" cy="242570"/>
          </a:xfrm>
        </p:grpSpPr>
        <p:pic>
          <p:nvPicPr>
            <p:cNvPr id="15" name="object 15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4211" y="5329428"/>
              <a:ext cx="624840" cy="236220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929639" y="5526024"/>
              <a:ext cx="641985" cy="12065"/>
            </a:xfrm>
            <a:custGeom>
              <a:avLst/>
              <a:gdLst/>
              <a:ahLst/>
              <a:cxnLst/>
              <a:rect l="l" t="t" r="r" b="b"/>
              <a:pathLst>
                <a:path w="641985" h="12064">
                  <a:moveTo>
                    <a:pt x="641477" y="0"/>
                  </a:moveTo>
                  <a:lnTo>
                    <a:pt x="0" y="0"/>
                  </a:lnTo>
                  <a:lnTo>
                    <a:pt x="0" y="11810"/>
                  </a:lnTo>
                  <a:lnTo>
                    <a:pt x="641477" y="11810"/>
                  </a:lnTo>
                  <a:lnTo>
                    <a:pt x="6414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84959" y="5323332"/>
              <a:ext cx="4468368" cy="242315"/>
            </a:xfrm>
            <a:prstGeom prst="rect">
              <a:avLst/>
            </a:prstGeom>
          </p:spPr>
        </p:pic>
      </p:grpSp>
      <p:graphicFrame>
        <p:nvGraphicFramePr>
          <p:cNvPr id="18" name="object 18" descr=""/>
          <p:cNvGraphicFramePr>
            <a:graphicFrameLocks noGrp="1"/>
          </p:cNvGraphicFramePr>
          <p:nvPr/>
        </p:nvGraphicFramePr>
        <p:xfrm>
          <a:off x="5591302" y="2414270"/>
          <a:ext cx="5628640" cy="1076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85335"/>
                <a:gridCol w="954405"/>
              </a:tblGrid>
              <a:tr h="177800">
                <a:tc gridSpan="2">
                  <a:txBody>
                    <a:bodyPr/>
                    <a:lstStyle/>
                    <a:p>
                      <a:pPr algn="ctr" marL="8255">
                        <a:lnSpc>
                          <a:spcPts val="1265"/>
                        </a:lnSpc>
                      </a:pPr>
                      <a:r>
                        <a:rPr dirty="0" sz="1100" spc="-20" b="1">
                          <a:latin typeface="Arial"/>
                          <a:cs typeface="Arial"/>
                        </a:rPr>
                        <a:t>CTDI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035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Calculates</a:t>
                      </a:r>
                      <a:r>
                        <a:rPr dirty="0" sz="11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8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Helical</a:t>
                      </a:r>
                      <a:r>
                        <a:rPr dirty="0" sz="110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scan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slice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0.012Gy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0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Modification</a:t>
                      </a:r>
                      <a:r>
                        <a:rPr dirty="0" sz="110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accommodate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smaller</a:t>
                      </a:r>
                      <a:r>
                        <a:rPr dirty="0" sz="11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widths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0.027Gy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4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1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index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as</a:t>
                      </a:r>
                      <a:r>
                        <a:rPr dirty="0" sz="11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it</a:t>
                      </a:r>
                      <a:r>
                        <a:rPr dirty="0" sz="11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relates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number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slices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&amp;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width</a:t>
                      </a:r>
                      <a:r>
                        <a:rPr dirty="0" sz="11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used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0.031Gy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9" name="object 1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7709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ADED"/>
                </a:solidFill>
              </a:rPr>
              <a:t>III.</a:t>
            </a:r>
            <a:r>
              <a:rPr dirty="0" spc="-140">
                <a:solidFill>
                  <a:srgbClr val="00ADED"/>
                </a:solidFill>
              </a:rPr>
              <a:t> </a:t>
            </a:r>
            <a:r>
              <a:rPr dirty="0" spc="-25">
                <a:solidFill>
                  <a:srgbClr val="00ADED"/>
                </a:solidFill>
              </a:rPr>
              <a:t>ED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1716"/>
            <a:ext cx="9568180" cy="227520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measurement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attempts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correlate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dose </a:t>
            </a:r>
            <a:r>
              <a:rPr dirty="0" sz="2800">
                <a:latin typeface="Arial MT"/>
                <a:cs typeface="Arial MT"/>
              </a:rPr>
              <a:t>absorbed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tissues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0">
                <a:latin typeface="Arial MT"/>
                <a:cs typeface="Arial MT"/>
              </a:rPr>
              <a:t>probability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developing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biologic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effects.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5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Risk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assessment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Radiosensitivity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organs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varies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05305" y="4135501"/>
            <a:ext cx="2208530" cy="586740"/>
          </a:xfrm>
          <a:prstGeom prst="rect">
            <a:avLst/>
          </a:prstGeom>
          <a:solidFill>
            <a:srgbClr val="FFFF00">
              <a:alpha val="19999"/>
            </a:srgbClr>
          </a:solidFill>
          <a:ln w="19811">
            <a:solidFill>
              <a:srgbClr val="FFFF00"/>
            </a:solidFill>
          </a:ln>
        </p:spPr>
        <p:txBody>
          <a:bodyPr wrap="square" lIns="0" tIns="102235" rIns="0" bIns="0" rtlCol="0" vert="horz">
            <a:spAutoFit/>
          </a:bodyPr>
          <a:lstStyle/>
          <a:p>
            <a:pPr marL="307975" indent="-227329">
              <a:lnSpc>
                <a:spcPct val="100000"/>
              </a:lnSpc>
              <a:spcBef>
                <a:spcPts val="805"/>
              </a:spcBef>
              <a:buFont typeface="Arial MT"/>
              <a:buChar char="•"/>
              <a:tabLst>
                <a:tab pos="307975" algn="l"/>
              </a:tabLst>
            </a:pPr>
            <a:r>
              <a:rPr dirty="0" sz="2400" b="1" i="1">
                <a:latin typeface="Arial"/>
                <a:cs typeface="Arial"/>
              </a:rPr>
              <a:t>ED</a:t>
            </a:r>
            <a:r>
              <a:rPr dirty="0" sz="2400" spc="-5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=</a:t>
            </a:r>
            <a:r>
              <a:rPr dirty="0" sz="2400" spc="-6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DLP</a:t>
            </a:r>
            <a:r>
              <a:rPr dirty="0" sz="2400" spc="-4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x</a:t>
            </a:r>
            <a:r>
              <a:rPr dirty="0" sz="2400" spc="-65" b="1" i="1">
                <a:latin typeface="Arial"/>
                <a:cs typeface="Arial"/>
              </a:rPr>
              <a:t> </a:t>
            </a:r>
            <a:r>
              <a:rPr dirty="0" sz="2400" spc="-50" b="1" i="1">
                <a:latin typeface="Arial"/>
                <a:cs typeface="Arial"/>
              </a:rPr>
              <a:t>k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330" y="4831460"/>
            <a:ext cx="9360535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0029" marR="5080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Compares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produced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those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natural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background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exposures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77851"/>
            <a:ext cx="646112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Calculating</a:t>
            </a:r>
            <a:r>
              <a:rPr dirty="0" spc="-155"/>
              <a:t> </a:t>
            </a:r>
            <a:r>
              <a:rPr dirty="0"/>
              <a:t>Risk</a:t>
            </a:r>
            <a:r>
              <a:rPr dirty="0" spc="-110"/>
              <a:t> </a:t>
            </a:r>
            <a:r>
              <a:rPr dirty="0"/>
              <a:t>for</a:t>
            </a:r>
            <a:r>
              <a:rPr dirty="0" spc="-65"/>
              <a:t> </a:t>
            </a:r>
            <a:r>
              <a:rPr dirty="0" spc="-20"/>
              <a:t>BERT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830071"/>
            <a:ext cx="9180195" cy="73406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340"/>
              </a:spcBef>
            </a:pPr>
            <a:r>
              <a:rPr dirty="0" sz="2400" b="1" i="1">
                <a:latin typeface="Arial"/>
                <a:cs typeface="Arial"/>
              </a:rPr>
              <a:t>Calculate</a:t>
            </a:r>
            <a:r>
              <a:rPr dirty="0" sz="2400" spc="-114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ED</a:t>
            </a:r>
            <a:r>
              <a:rPr dirty="0" sz="2400" spc="-13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for</a:t>
            </a:r>
            <a:r>
              <a:rPr dirty="0" sz="2400" spc="-13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a</a:t>
            </a:r>
            <a:r>
              <a:rPr dirty="0" sz="2400" spc="-13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220mm</a:t>
            </a:r>
            <a:r>
              <a:rPr dirty="0" sz="2400" spc="-6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Abdominal</a:t>
            </a:r>
            <a:r>
              <a:rPr dirty="0" sz="2400" spc="-15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Helical</a:t>
            </a:r>
            <a:r>
              <a:rPr dirty="0" sz="2400" spc="-12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CT</a:t>
            </a:r>
            <a:r>
              <a:rPr dirty="0" sz="2400" spc="-11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scan,</a:t>
            </a:r>
            <a:r>
              <a:rPr dirty="0" sz="2400" spc="-9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that</a:t>
            </a:r>
            <a:r>
              <a:rPr dirty="0" sz="2400" spc="-145" b="1" i="1">
                <a:latin typeface="Arial"/>
                <a:cs typeface="Arial"/>
              </a:rPr>
              <a:t> </a:t>
            </a:r>
            <a:r>
              <a:rPr dirty="0" sz="2400" spc="-20" b="1" i="1">
                <a:latin typeface="Arial"/>
                <a:cs typeface="Arial"/>
              </a:rPr>
              <a:t>used </a:t>
            </a:r>
            <a:r>
              <a:rPr dirty="0" sz="2400" b="1" i="1">
                <a:latin typeface="Arial"/>
                <a:cs typeface="Arial"/>
              </a:rPr>
              <a:t>eight</a:t>
            </a:r>
            <a:r>
              <a:rPr dirty="0" sz="2400" spc="-10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2mm</a:t>
            </a:r>
            <a:r>
              <a:rPr dirty="0" sz="2400" spc="-2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slices,</a:t>
            </a:r>
            <a:r>
              <a:rPr dirty="0" sz="2400" spc="-4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and</a:t>
            </a:r>
            <a:r>
              <a:rPr dirty="0" sz="2400" spc="-7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a</a:t>
            </a:r>
            <a:r>
              <a:rPr dirty="0" sz="2400" spc="-5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Pitch</a:t>
            </a:r>
            <a:r>
              <a:rPr dirty="0" sz="2400" spc="-8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of</a:t>
            </a:r>
            <a:r>
              <a:rPr dirty="0" sz="2400" spc="-70" b="1" i="1">
                <a:latin typeface="Arial"/>
                <a:cs typeface="Arial"/>
              </a:rPr>
              <a:t> </a:t>
            </a:r>
            <a:r>
              <a:rPr dirty="0" sz="2400" spc="-25" b="1" i="1">
                <a:latin typeface="Arial"/>
                <a:cs typeface="Arial"/>
              </a:rPr>
              <a:t>1.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1675892" y="1549400"/>
          <a:ext cx="3323590" cy="12230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4415"/>
                <a:gridCol w="648970"/>
                <a:gridCol w="1034414"/>
                <a:gridCol w="516889"/>
              </a:tblGrid>
              <a:tr h="229235">
                <a:tc gridSpan="2">
                  <a:txBody>
                    <a:bodyPr/>
                    <a:lstStyle/>
                    <a:p>
                      <a:pPr marL="518159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1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sz="11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Factors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1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Weighting</a:t>
                      </a: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Factors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165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0701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1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Head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0.0019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12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Stomach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12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000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0.12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12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dirty="0" sz="11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Neck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720">
                        <a:lnSpc>
                          <a:spcPts val="1290"/>
                        </a:lnSpc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0.0048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Gonads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0005">
                        <a:lnSpc>
                          <a:spcPts val="1290"/>
                        </a:lnSpc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0.20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Chest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3180">
                        <a:lnSpc>
                          <a:spcPts val="1290"/>
                        </a:lnSpc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0.012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Thyroid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0005">
                        <a:lnSpc>
                          <a:spcPts val="1290"/>
                        </a:lnSpc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0.05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</a:tr>
              <a:tr h="197485"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Abdomen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3180">
                        <a:lnSpc>
                          <a:spcPts val="1290"/>
                        </a:lnSpc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0.016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Bone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0005">
                        <a:lnSpc>
                          <a:spcPts val="1290"/>
                        </a:lnSpc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0.01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68580">
                        <a:lnSpc>
                          <a:spcPts val="1270"/>
                        </a:lnSpc>
                      </a:pP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Pelvis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3180">
                        <a:lnSpc>
                          <a:spcPts val="1270"/>
                        </a:lnSpc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0.016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70"/>
                        </a:lnSpc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Lung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0005">
                        <a:lnSpc>
                          <a:spcPts val="1270"/>
                        </a:lnSpc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0.12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object 5" descr=""/>
          <p:cNvGraphicFramePr>
            <a:graphicFrameLocks noGrp="1"/>
          </p:cNvGraphicFramePr>
          <p:nvPr/>
        </p:nvGraphicFramePr>
        <p:xfrm>
          <a:off x="5108828" y="1616328"/>
          <a:ext cx="5629275" cy="1078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85335"/>
                <a:gridCol w="955039"/>
              </a:tblGrid>
              <a:tr h="179070">
                <a:tc gridSpan="2">
                  <a:txBody>
                    <a:bodyPr/>
                    <a:lstStyle/>
                    <a:p>
                      <a:pPr algn="ctr" marL="8255">
                        <a:lnSpc>
                          <a:spcPts val="1265"/>
                        </a:lnSpc>
                      </a:pPr>
                      <a:r>
                        <a:rPr dirty="0" sz="1100" spc="-20" b="1">
                          <a:latin typeface="Arial"/>
                          <a:cs typeface="Arial"/>
                        </a:rPr>
                        <a:t>CTDI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9720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Calculates</a:t>
                      </a:r>
                      <a:r>
                        <a:rPr dirty="0" sz="11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1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Helical</a:t>
                      </a:r>
                      <a:r>
                        <a:rPr dirty="0" sz="110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scan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slice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0.032Gy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100" spc="-20">
                          <a:latin typeface="Arial MT"/>
                          <a:cs typeface="Arial MT"/>
                        </a:rPr>
                        <a:t>Modification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 to</a:t>
                      </a:r>
                      <a:r>
                        <a:rPr dirty="0" sz="11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accommodate</a:t>
                      </a:r>
                      <a:r>
                        <a:rPr dirty="0" sz="1100" spc="-10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smaller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widths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0.017Gy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9720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1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index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as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it</a:t>
                      </a:r>
                      <a:r>
                        <a:rPr dirty="0" sz="11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relates</a:t>
                      </a:r>
                      <a:r>
                        <a:rPr dirty="0" sz="11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1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number</a:t>
                      </a:r>
                      <a:r>
                        <a:rPr dirty="0" sz="11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1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slices</a:t>
                      </a:r>
                      <a:r>
                        <a:rPr dirty="0" sz="11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&amp;</a:t>
                      </a:r>
                      <a:r>
                        <a:rPr dirty="0" sz="11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slice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width</a:t>
                      </a:r>
                      <a:r>
                        <a:rPr dirty="0" sz="11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 spc="-20">
                          <a:latin typeface="Arial MT"/>
                          <a:cs typeface="Arial MT"/>
                        </a:rPr>
                        <a:t>used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100" spc="-10">
                          <a:latin typeface="Arial MT"/>
                          <a:cs typeface="Arial MT"/>
                        </a:rPr>
                        <a:t>0.021Gy</a:t>
                      </a:r>
                      <a:endParaRPr sz="1100">
                        <a:latin typeface="Arial MT"/>
                        <a:cs typeface="Arial MT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pSp>
        <p:nvGrpSpPr>
          <p:cNvPr id="6" name="object 6" descr=""/>
          <p:cNvGrpSpPr/>
          <p:nvPr/>
        </p:nvGrpSpPr>
        <p:grpSpPr>
          <a:xfrm>
            <a:off x="1757172" y="2894076"/>
            <a:ext cx="4011295" cy="318770"/>
            <a:chOff x="1757172" y="2894076"/>
            <a:chExt cx="4011295" cy="318770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66316" y="2898648"/>
              <a:ext cx="803148" cy="313943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757172" y="3160776"/>
              <a:ext cx="857885" cy="15240"/>
            </a:xfrm>
            <a:custGeom>
              <a:avLst/>
              <a:gdLst/>
              <a:ahLst/>
              <a:cxnLst/>
              <a:rect l="l" t="t" r="r" b="b"/>
              <a:pathLst>
                <a:path w="857885" h="15239">
                  <a:moveTo>
                    <a:pt x="857631" y="0"/>
                  </a:moveTo>
                  <a:lnTo>
                    <a:pt x="0" y="0"/>
                  </a:lnTo>
                  <a:lnTo>
                    <a:pt x="0" y="15112"/>
                  </a:lnTo>
                  <a:lnTo>
                    <a:pt x="857631" y="15112"/>
                  </a:lnTo>
                  <a:lnTo>
                    <a:pt x="8576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34996" y="2894076"/>
              <a:ext cx="3133344" cy="245363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757172" y="3838955"/>
            <a:ext cx="6388735" cy="318770"/>
            <a:chOff x="1757172" y="3838955"/>
            <a:chExt cx="6388735" cy="318770"/>
          </a:xfrm>
        </p:grpSpPr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66316" y="3843527"/>
              <a:ext cx="832104" cy="313944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757172" y="4105655"/>
              <a:ext cx="857885" cy="15240"/>
            </a:xfrm>
            <a:custGeom>
              <a:avLst/>
              <a:gdLst/>
              <a:ahLst/>
              <a:cxnLst/>
              <a:rect l="l" t="t" r="r" b="b"/>
              <a:pathLst>
                <a:path w="857885" h="15239">
                  <a:moveTo>
                    <a:pt x="857631" y="0"/>
                  </a:moveTo>
                  <a:lnTo>
                    <a:pt x="0" y="0"/>
                  </a:lnTo>
                  <a:lnTo>
                    <a:pt x="0" y="15113"/>
                  </a:lnTo>
                  <a:lnTo>
                    <a:pt x="857631" y="15113"/>
                  </a:lnTo>
                  <a:lnTo>
                    <a:pt x="8576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34996" y="3838955"/>
              <a:ext cx="5510783" cy="245363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2634742" y="4117975"/>
            <a:ext cx="1703705" cy="141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2000" i="1">
                <a:latin typeface="Arial"/>
                <a:cs typeface="Arial"/>
              </a:rPr>
              <a:t>CTDI</a:t>
            </a:r>
            <a:r>
              <a:rPr dirty="0" baseline="-13888" sz="1800">
                <a:latin typeface="Arial MT"/>
                <a:cs typeface="Arial MT"/>
              </a:rPr>
              <a:t>Vol</a:t>
            </a:r>
            <a:r>
              <a:rPr dirty="0" baseline="-13888" sz="1800" spc="127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=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</a:pPr>
            <a:r>
              <a:rPr dirty="0" sz="2000" i="1">
                <a:latin typeface="Arial"/>
                <a:cs typeface="Arial"/>
              </a:rPr>
              <a:t>DLP </a:t>
            </a:r>
            <a:r>
              <a:rPr dirty="0" sz="2400" spc="-50">
                <a:latin typeface="Arial MT"/>
                <a:cs typeface="Arial MT"/>
              </a:rPr>
              <a:t>=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Length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50">
                <a:latin typeface="Arial MT"/>
                <a:cs typeface="Arial MT"/>
              </a:rPr>
              <a:t>=</a:t>
            </a:r>
            <a:endParaRPr sz="20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395"/>
              </a:spcBef>
            </a:pPr>
            <a:r>
              <a:rPr dirty="0" sz="2000">
                <a:latin typeface="Arial MT"/>
                <a:cs typeface="Arial MT"/>
              </a:rPr>
              <a:t>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=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50">
                <a:latin typeface="Arial MT"/>
                <a:cs typeface="Arial MT"/>
              </a:rPr>
              <a:t>?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757172" y="5759196"/>
            <a:ext cx="6838315" cy="318770"/>
            <a:chOff x="1757172" y="5759196"/>
            <a:chExt cx="6838315" cy="318770"/>
          </a:xfrm>
        </p:grpSpPr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66316" y="5763768"/>
              <a:ext cx="836676" cy="313944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1757172" y="6025896"/>
              <a:ext cx="857885" cy="15240"/>
            </a:xfrm>
            <a:custGeom>
              <a:avLst/>
              <a:gdLst/>
              <a:ahLst/>
              <a:cxnLst/>
              <a:rect l="l" t="t" r="r" b="b"/>
              <a:pathLst>
                <a:path w="857885" h="15239">
                  <a:moveTo>
                    <a:pt x="857631" y="0"/>
                  </a:moveTo>
                  <a:lnTo>
                    <a:pt x="0" y="0"/>
                  </a:lnTo>
                  <a:lnTo>
                    <a:pt x="0" y="15112"/>
                  </a:lnTo>
                  <a:lnTo>
                    <a:pt x="857631" y="15112"/>
                  </a:lnTo>
                  <a:lnTo>
                    <a:pt x="8576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28900" y="5759196"/>
              <a:ext cx="5966459" cy="318516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2658872" y="6033008"/>
            <a:ext cx="814069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AD50"/>
                </a:solidFill>
                <a:latin typeface="Arial MT"/>
                <a:cs typeface="Arial MT"/>
              </a:rPr>
              <a:t>ED</a:t>
            </a:r>
            <a:r>
              <a:rPr dirty="0" sz="2800" spc="-14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800" spc="-50">
                <a:solidFill>
                  <a:srgbClr val="00AD50"/>
                </a:solidFill>
                <a:latin typeface="Arial MT"/>
                <a:cs typeface="Arial MT"/>
              </a:rPr>
              <a:t>=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4935982" y="6033008"/>
            <a:ext cx="432434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solidFill>
                  <a:srgbClr val="00AD50"/>
                </a:solidFill>
                <a:latin typeface="Arial MT"/>
                <a:cs typeface="Arial MT"/>
              </a:rPr>
              <a:t>Sv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21" name="object 2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" y="41148"/>
            <a:ext cx="716280" cy="7635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5809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100"/>
              </a:spcBef>
            </a:pPr>
            <a:r>
              <a:rPr dirty="0"/>
              <a:t>Things</a:t>
            </a:r>
            <a:r>
              <a:rPr dirty="0" spc="-75"/>
              <a:t> </a:t>
            </a:r>
            <a:r>
              <a:rPr dirty="0"/>
              <a:t>to</a:t>
            </a:r>
            <a:r>
              <a:rPr dirty="0" spc="-15"/>
              <a:t> </a:t>
            </a:r>
            <a:r>
              <a:rPr dirty="0"/>
              <a:t>Take</a:t>
            </a:r>
            <a:r>
              <a:rPr dirty="0" spc="-20"/>
              <a:t> Away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06501"/>
            <a:ext cx="6494145" cy="4088765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What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dosimetry?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Importance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dosimetry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4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How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measurements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obtained?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Types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dosimeters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Phantom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specifics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2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descriptors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CTDI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25">
                <a:latin typeface="Arial MT"/>
                <a:cs typeface="Arial MT"/>
              </a:rPr>
              <a:t>DLP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25">
                <a:latin typeface="Arial MT"/>
                <a:cs typeface="Arial MT"/>
              </a:rPr>
              <a:t>ED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8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Calculations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2025-06-26T21:57:35Z</dcterms:created>
  <dcterms:modified xsi:type="dcterms:W3CDTF">2025-06-26T21:57:35Z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