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4"/>
    <p:sldMasterId id="2147483684" r:id="rId5"/>
  </p:sldMasterIdLst>
  <p:notesMasterIdLst>
    <p:notesMasterId r:id="rId29"/>
  </p:notesMasterIdLst>
  <p:handoutMasterIdLst>
    <p:handoutMasterId r:id="rId30"/>
  </p:handoutMasterIdLst>
  <p:sldIdLst>
    <p:sldId id="269" r:id="rId6"/>
    <p:sldId id="281" r:id="rId7"/>
    <p:sldId id="288" r:id="rId8"/>
    <p:sldId id="287" r:id="rId9"/>
    <p:sldId id="289" r:id="rId10"/>
    <p:sldId id="285" r:id="rId11"/>
    <p:sldId id="286" r:id="rId12"/>
    <p:sldId id="290" r:id="rId13"/>
    <p:sldId id="291" r:id="rId14"/>
    <p:sldId id="309" r:id="rId15"/>
    <p:sldId id="292" r:id="rId16"/>
    <p:sldId id="294" r:id="rId17"/>
    <p:sldId id="297" r:id="rId18"/>
    <p:sldId id="298" r:id="rId19"/>
    <p:sldId id="296" r:id="rId20"/>
    <p:sldId id="300" r:id="rId21"/>
    <p:sldId id="303" r:id="rId22"/>
    <p:sldId id="305" r:id="rId23"/>
    <p:sldId id="304" r:id="rId24"/>
    <p:sldId id="306" r:id="rId25"/>
    <p:sldId id="307" r:id="rId26"/>
    <p:sldId id="301" r:id="rId27"/>
    <p:sldId id="310" r:id="rId28"/>
  </p:sldIdLst>
  <p:sldSz cx="12192000" cy="6858000"/>
  <p:notesSz cx="7023100" cy="9309100"/>
  <p:custDataLst>
    <p:tags r:id="rId3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1"/>
            <p14:sldId id="288"/>
            <p14:sldId id="287"/>
            <p14:sldId id="289"/>
            <p14:sldId id="285"/>
            <p14:sldId id="286"/>
            <p14:sldId id="290"/>
            <p14:sldId id="291"/>
            <p14:sldId id="309"/>
            <p14:sldId id="292"/>
            <p14:sldId id="294"/>
            <p14:sldId id="297"/>
            <p14:sldId id="298"/>
            <p14:sldId id="296"/>
            <p14:sldId id="300"/>
            <p14:sldId id="303"/>
            <p14:sldId id="305"/>
            <p14:sldId id="304"/>
            <p14:sldId id="306"/>
            <p14:sldId id="307"/>
            <p14:sldId id="301"/>
            <p14:sldId id="31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5740CD-6520-4D0B-A947-088029531D65}" v="40" dt="2024-09-15T22:07:36.9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4884" autoAdjust="0"/>
  </p:normalViewPr>
  <p:slideViewPr>
    <p:cSldViewPr snapToGrid="0">
      <p:cViewPr varScale="1">
        <p:scale>
          <a:sx n="106" d="100"/>
          <a:sy n="106" d="100"/>
        </p:scale>
        <p:origin x="744" y="102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1611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6786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E12FFE-7203-4587-A5B3-68C707713AE5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7207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705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1714742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DB4AB-DDFC-422E-AB8D-0397D14A0EEB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20D65-E767-4928-8D02-4CB76DDD8CF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83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4414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73523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BA09477D-F3C7-5ED3-AD0C-3B914A9AB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5356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3537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92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601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75470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5890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65457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08326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948035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71302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36125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93215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85950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57226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118754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163796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056921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2969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AD91F7E1-B2A7-6C86-E607-DD008B50B0E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A82B873B-6D3A-092C-5A9D-B34F6061357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524787D5-143E-1D7F-5925-76F38F6447D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44794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4012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487006" y="2752344"/>
            <a:ext cx="6885482" cy="1495436"/>
          </a:xfrm>
        </p:spPr>
        <p:txBody>
          <a:bodyPr>
            <a:normAutofit/>
          </a:bodyPr>
          <a:lstStyle/>
          <a:p>
            <a:pPr algn="l"/>
            <a:r>
              <a:rPr lang="en-US" sz="4800" dirty="0"/>
              <a:t>APPH 226: </a:t>
            </a:r>
            <a:r>
              <a:rPr lang="en-US" sz="4800" b="1" dirty="0"/>
              <a:t>Electron Binding Energies and Interactions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069080" y="4375796"/>
            <a:ext cx="3227832" cy="616828"/>
          </a:xfrm>
        </p:spPr>
        <p:txBody>
          <a:bodyPr>
            <a:normAutofit/>
          </a:bodyPr>
          <a:lstStyle/>
          <a:p>
            <a:r>
              <a:rPr lang="en-US" dirty="0"/>
              <a:t>Objective: 1.4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Review: Atoms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is an atom?</a:t>
            </a:r>
          </a:p>
          <a:p>
            <a:pPr lvl="1"/>
            <a:r>
              <a:rPr lang="en-US" dirty="0"/>
              <a:t>The smallest particle that has all the properties of an atom</a:t>
            </a:r>
          </a:p>
          <a:p>
            <a:r>
              <a:rPr lang="en-US" dirty="0"/>
              <a:t>Models:</a:t>
            </a:r>
          </a:p>
          <a:p>
            <a:pPr lvl="1"/>
            <a:r>
              <a:rPr lang="en-US" dirty="0"/>
              <a:t>Greek atom</a:t>
            </a:r>
          </a:p>
          <a:p>
            <a:pPr lvl="1"/>
            <a:r>
              <a:rPr lang="en-US" dirty="0"/>
              <a:t>Dalton atom</a:t>
            </a:r>
          </a:p>
          <a:p>
            <a:pPr lvl="1"/>
            <a:r>
              <a:rPr lang="en-US" dirty="0"/>
              <a:t>Thomson atom</a:t>
            </a:r>
          </a:p>
          <a:p>
            <a:pPr lvl="1"/>
            <a:r>
              <a:rPr lang="en-US" dirty="0"/>
              <a:t>Bohr’s atom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does this matter?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For our purposes, we need to understand what is happening at the atomic level because:</a:t>
            </a:r>
          </a:p>
          <a:p>
            <a:pPr lvl="1"/>
            <a:r>
              <a:rPr lang="en-US" sz="2800" dirty="0"/>
              <a:t>Interactions in the x-ray tube</a:t>
            </a:r>
          </a:p>
          <a:p>
            <a:pPr lvl="1"/>
            <a:r>
              <a:rPr lang="en-US" sz="2800" dirty="0"/>
              <a:t>Interactions between the patient and x-ray photons</a:t>
            </a:r>
          </a:p>
          <a:p>
            <a:pPr lvl="1"/>
            <a:r>
              <a:rPr lang="en-US" sz="2800" dirty="0"/>
              <a:t>Interactions between the exiting x-ray photons and the image receptor form the image</a:t>
            </a:r>
          </a:p>
        </p:txBody>
      </p:sp>
    </p:spTree>
    <p:extLst>
      <p:ext uri="{BB962C8B-B14F-4D97-AF65-F5344CB8AC3E}">
        <p14:creationId xmlns:p14="http://schemas.microsoft.com/office/powerpoint/2010/main" val="3435762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Three fundamental particles:</a:t>
            </a:r>
          </a:p>
          <a:p>
            <a:pPr lvl="1"/>
            <a:r>
              <a:rPr lang="en-US" sz="2800" dirty="0"/>
              <a:t>Proton – positive charge</a:t>
            </a:r>
          </a:p>
          <a:p>
            <a:pPr lvl="1"/>
            <a:r>
              <a:rPr lang="en-US" sz="2800" dirty="0"/>
              <a:t>Electron – negative charge</a:t>
            </a:r>
          </a:p>
          <a:p>
            <a:pPr lvl="1"/>
            <a:r>
              <a:rPr lang="en-US" sz="2800" dirty="0"/>
              <a:t>Neutron – no charge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557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Nucleus</a:t>
            </a:r>
          </a:p>
          <a:p>
            <a:pPr lvl="1"/>
            <a:r>
              <a:rPr lang="en-US" sz="2800" dirty="0"/>
              <a:t>Center of the atom</a:t>
            </a:r>
          </a:p>
          <a:p>
            <a:pPr lvl="1"/>
            <a:r>
              <a:rPr lang="en-US" sz="2800" dirty="0"/>
              <a:t>Contains protons and neutrons</a:t>
            </a:r>
          </a:p>
          <a:p>
            <a:pPr lvl="2"/>
            <a:r>
              <a:rPr lang="en-US" sz="2400" dirty="0"/>
              <a:t>Contributes to mass of the atom</a:t>
            </a:r>
          </a:p>
          <a:p>
            <a:r>
              <a:rPr lang="en-US" sz="3200" dirty="0"/>
              <a:t>Electrons</a:t>
            </a:r>
          </a:p>
          <a:p>
            <a:pPr lvl="1"/>
            <a:r>
              <a:rPr lang="en-US" sz="2800" dirty="0"/>
              <a:t>Surround the nucleus in various orbits (shells)</a:t>
            </a:r>
          </a:p>
          <a:p>
            <a:pPr lvl="1"/>
            <a:r>
              <a:rPr lang="en-US" sz="2800" dirty="0"/>
              <a:t>Small particle (~2000 times smaller than a proton/neutron)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685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Number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Also known as the Z number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Comes from the number of protons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Every element has a specific number of protons</a:t>
            </a:r>
          </a:p>
          <a:p>
            <a:pPr lvl="3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Particles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the number of </a:t>
            </a:r>
            <a:r>
              <a:rPr lang="en-US" dirty="0">
                <a:sym typeface="Symbol" panose="05050102010706020507" pitchFamily="18" charset="2"/>
              </a:rPr>
              <a:t>electrons or neutrons changes</a:t>
            </a:r>
          </a:p>
          <a:p>
            <a:r>
              <a:rPr lang="en-US" dirty="0">
                <a:sym typeface="Symbol" panose="05050102010706020507" pitchFamily="18" charset="2"/>
              </a:rPr>
              <a:t>Isotope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Atoms that have the same # of protons, but different # of neutrons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Results in a different atomic mass</a:t>
            </a:r>
          </a:p>
          <a:p>
            <a:r>
              <a:rPr lang="en-US" dirty="0">
                <a:sym typeface="Symbol" panose="05050102010706020507" pitchFamily="18" charset="2"/>
              </a:rPr>
              <a:t>Ion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Atom that has a different number of electrons</a:t>
            </a:r>
          </a:p>
          <a:p>
            <a:pPr lvl="1"/>
            <a:r>
              <a:rPr lang="en-US" dirty="0">
                <a:sym typeface="Symbol" panose="05050102010706020507" pitchFamily="18" charset="2"/>
              </a:rPr>
              <a:t>Gains or loses an electron</a:t>
            </a:r>
          </a:p>
          <a:p>
            <a:pPr lvl="2"/>
            <a:r>
              <a:rPr lang="en-US" dirty="0">
                <a:sym typeface="Symbol" panose="05050102010706020507" pitchFamily="18" charset="2"/>
              </a:rPr>
              <a:t>Results in a positive or negative charge on the 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Charge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Neutral</a:t>
            </a:r>
          </a:p>
          <a:p>
            <a:pPr lvl="1"/>
            <a:r>
              <a:rPr lang="en-US" dirty="0"/>
              <a:t>If an atom has:  # of protons = # of electrons</a:t>
            </a:r>
          </a:p>
          <a:p>
            <a:pPr lvl="1"/>
            <a:r>
              <a:rPr lang="en-US" dirty="0"/>
              <a:t>The positives and negatives cancel each other out</a:t>
            </a:r>
          </a:p>
          <a:p>
            <a:r>
              <a:rPr lang="en-US" dirty="0"/>
              <a:t>Ionization</a:t>
            </a:r>
          </a:p>
          <a:p>
            <a:pPr lvl="1"/>
            <a:r>
              <a:rPr lang="en-US" dirty="0"/>
              <a:t>When the balance is disrupted</a:t>
            </a:r>
          </a:p>
          <a:p>
            <a:pPr lvl="1"/>
            <a:r>
              <a:rPr lang="en-US" dirty="0"/>
              <a:t>Caused by electrons being added/removed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3726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Ionization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ionized atom is not electrically neutral</a:t>
            </a:r>
          </a:p>
          <a:p>
            <a:pPr lvl="1"/>
            <a:r>
              <a:rPr lang="en-US" dirty="0"/>
              <a:t>Carries charge that is equal to the difference between the number of electrons and protons</a:t>
            </a:r>
          </a:p>
          <a:p>
            <a:r>
              <a:rPr lang="en-US" dirty="0"/>
              <a:t>Adding or subtracting protons does not result in ionization</a:t>
            </a:r>
          </a:p>
          <a:p>
            <a:pPr lvl="1"/>
            <a:r>
              <a:rPr lang="en-US" dirty="0"/>
              <a:t>Very strongly bound together</a:t>
            </a:r>
          </a:p>
          <a:p>
            <a:pPr lvl="1"/>
            <a:r>
              <a:rPr lang="en-US" dirty="0"/>
              <a:t>If the number of protons changes, so does the type of atom</a:t>
            </a:r>
          </a:p>
          <a:p>
            <a:r>
              <a:rPr lang="en-US" dirty="0"/>
              <a:t>How about neutrons</a:t>
            </a:r>
          </a:p>
          <a:p>
            <a:pPr lvl="1"/>
            <a:r>
              <a:rPr lang="en-US" dirty="0"/>
              <a:t>No, they are electrically neutral</a:t>
            </a:r>
          </a:p>
          <a:p>
            <a:pPr marL="914400" lvl="2" indent="0">
              <a:buNone/>
            </a:pPr>
            <a:r>
              <a:rPr lang="en-US" dirty="0"/>
              <a:t> 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50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Anode Heat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Most of the kinetic energy from the incoming filament electrons is converted into heat</a:t>
            </a:r>
          </a:p>
          <a:p>
            <a:r>
              <a:rPr lang="en-US" dirty="0"/>
              <a:t>Outer shell electrons dropping back to normal energy levels repeatedly are responsible for more of the heat generation in the anode</a:t>
            </a:r>
          </a:p>
          <a:p>
            <a:r>
              <a:rPr lang="en-US" dirty="0"/>
              <a:t> 99% of incoming electrons results in heat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920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Shells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Electrons orbit the nucleus at very high speeds </a:t>
            </a:r>
          </a:p>
          <a:p>
            <a:r>
              <a:rPr lang="en-US" dirty="0"/>
              <a:t>The attraction between the positive nucleus and the negatively charged electrons is what keeps the electrons in orbit</a:t>
            </a:r>
          </a:p>
          <a:p>
            <a:r>
              <a:rPr lang="en-US" dirty="0"/>
              <a:t>Electrons are held in their orbits by electron binding energy</a:t>
            </a:r>
          </a:p>
        </p:txBody>
      </p:sp>
    </p:spTree>
    <p:extLst>
      <p:ext uri="{BB962C8B-B14F-4D97-AF65-F5344CB8AC3E}">
        <p14:creationId xmlns:p14="http://schemas.microsoft.com/office/powerpoint/2010/main" val="42064363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Shells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Each electron shells is named by a letter, starting from the closest to the nucleus and moving outwards</a:t>
            </a:r>
          </a:p>
          <a:p>
            <a:r>
              <a:rPr lang="en-US" dirty="0"/>
              <a:t>The innermost shell is K, then moving outward with L, M, N, O…</a:t>
            </a:r>
          </a:p>
          <a:p>
            <a:r>
              <a:rPr lang="en-US" dirty="0"/>
              <a:t>Electrons fill the innermost shells first then outward</a:t>
            </a:r>
          </a:p>
          <a:p>
            <a:r>
              <a:rPr lang="en-US" dirty="0"/>
              <a:t>Each shell can only hold a certain number of electrons</a:t>
            </a:r>
          </a:p>
          <a:p>
            <a:pPr lvl="1"/>
            <a:r>
              <a:rPr lang="en-US" dirty="0"/>
              <a:t>Max # of electrons per shells is given by: 2(n)</a:t>
            </a:r>
            <a:r>
              <a:rPr lang="en-US" baseline="30000" dirty="0"/>
              <a:t>2</a:t>
            </a:r>
            <a:endParaRPr lang="en-US" dirty="0"/>
          </a:p>
          <a:p>
            <a:pPr lvl="1"/>
            <a:r>
              <a:rPr lang="en-US" dirty="0"/>
              <a:t>E.g. K shell: 2(1)</a:t>
            </a:r>
            <a:r>
              <a:rPr lang="en-US" baseline="30000" dirty="0"/>
              <a:t> 2 </a:t>
            </a:r>
            <a:r>
              <a:rPr lang="en-US" dirty="0"/>
              <a:t> = 2 electrons</a:t>
            </a:r>
          </a:p>
          <a:p>
            <a:pPr lvl="1"/>
            <a:r>
              <a:rPr lang="en-US" dirty="0"/>
              <a:t>E.g. N shell: 2(4)</a:t>
            </a:r>
            <a:r>
              <a:rPr lang="en-US" baseline="30000" dirty="0"/>
              <a:t> 2 </a:t>
            </a:r>
            <a:r>
              <a:rPr lang="en-US" dirty="0"/>
              <a:t> = 32 electrons</a:t>
            </a:r>
          </a:p>
        </p:txBody>
      </p:sp>
    </p:spTree>
    <p:extLst>
      <p:ext uri="{BB962C8B-B14F-4D97-AF65-F5344CB8AC3E}">
        <p14:creationId xmlns:p14="http://schemas.microsoft.com/office/powerpoint/2010/main" val="10502853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prevents the electrons from flying away from the nucleus or crashing into it?</a:t>
            </a:r>
          </a:p>
        </p:txBody>
      </p:sp>
    </p:spTree>
    <p:extLst>
      <p:ext uri="{BB962C8B-B14F-4D97-AF65-F5344CB8AC3E}">
        <p14:creationId xmlns:p14="http://schemas.microsoft.com/office/powerpoint/2010/main" val="32821447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Electron Binding Energy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Defined as: the strength of the attachment of an electron to the nucleus</a:t>
            </a:r>
          </a:p>
          <a:p>
            <a:r>
              <a:rPr lang="en-US" dirty="0"/>
              <a:t>Which has a stronger attachment, a K-shell electron or an M-shell electron?</a:t>
            </a:r>
          </a:p>
          <a:p>
            <a:pPr lvl="1"/>
            <a:r>
              <a:rPr lang="en-US" dirty="0"/>
              <a:t>It is closer to the nucleus</a:t>
            </a:r>
          </a:p>
          <a:p>
            <a:r>
              <a:rPr lang="en-US" dirty="0"/>
              <a:t>The binding energy is the strongest for the K-shell and gets weaker the further away the electron is from the nucleus</a:t>
            </a:r>
          </a:p>
          <a:p>
            <a:pPr lvl="1"/>
            <a:r>
              <a:rPr lang="en-US" dirty="0"/>
              <a:t>The closer an electron is to the nucleus, the higher the binding energy</a:t>
            </a:r>
          </a:p>
          <a:p>
            <a:pPr lvl="1"/>
            <a:r>
              <a:rPr lang="en-US" dirty="0"/>
              <a:t>More energy required to remove a k-shell electron vs an m-shell electron</a:t>
            </a:r>
          </a:p>
        </p:txBody>
      </p:sp>
    </p:spTree>
    <p:extLst>
      <p:ext uri="{BB962C8B-B14F-4D97-AF65-F5344CB8AC3E}">
        <p14:creationId xmlns:p14="http://schemas.microsoft.com/office/powerpoint/2010/main" val="684687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Involves the filament electron and an orbital electron of a target atom</a:t>
            </a:r>
          </a:p>
          <a:p>
            <a:pPr lvl="1"/>
            <a:r>
              <a:rPr lang="en-US" sz="2800" dirty="0"/>
              <a:t>The filament electron enters a target atom, striking an orbital electron</a:t>
            </a:r>
          </a:p>
          <a:p>
            <a:pPr lvl="1"/>
            <a:r>
              <a:rPr lang="en-US" sz="2800" dirty="0"/>
              <a:t>If the energy of the filament electron is greater than the binding energy of the orbital electron, it is removed from the shell</a:t>
            </a:r>
          </a:p>
        </p:txBody>
      </p:sp>
    </p:spTree>
    <p:extLst>
      <p:ext uri="{BB962C8B-B14F-4D97-AF65-F5344CB8AC3E}">
        <p14:creationId xmlns:p14="http://schemas.microsoft.com/office/powerpoint/2010/main" val="851463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When an inner shell electron is lost, the atom is unstable, so an outer shell electron will drop into fill the vacancies</a:t>
            </a:r>
          </a:p>
          <a:p>
            <a:r>
              <a:rPr lang="en-US" sz="3200" dirty="0"/>
              <a:t>When the electron drops into an inner shell:</a:t>
            </a:r>
          </a:p>
          <a:p>
            <a:pPr lvl="1"/>
            <a:r>
              <a:rPr lang="en-US" sz="2800" dirty="0"/>
              <a:t>Gives off potential energy (heat)</a:t>
            </a:r>
          </a:p>
          <a:p>
            <a:pPr lvl="1"/>
            <a:r>
              <a:rPr lang="en-US" sz="2800" dirty="0"/>
              <a:t>Characteristic x-ray photon</a:t>
            </a:r>
          </a:p>
        </p:txBody>
      </p:sp>
    </p:spTree>
    <p:extLst>
      <p:ext uri="{BB962C8B-B14F-4D97-AF65-F5344CB8AC3E}">
        <p14:creationId xmlns:p14="http://schemas.microsoft.com/office/powerpoint/2010/main" val="31572970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The energy (kinetic) of the incoming projectile electron must be </a:t>
            </a:r>
            <a:r>
              <a:rPr lang="en-US" sz="3200" u="sng" dirty="0"/>
              <a:t>&gt;</a:t>
            </a:r>
            <a:r>
              <a:rPr lang="en-US" sz="3200" dirty="0"/>
              <a:t> the binding energy</a:t>
            </a:r>
          </a:p>
          <a:p>
            <a:r>
              <a:rPr lang="en-US" sz="3200" dirty="0"/>
              <a:t>X-ray photon created has energy equal to the difference in the binding energies of the orbital electrons involved</a:t>
            </a:r>
          </a:p>
          <a:p>
            <a:pPr lvl="1"/>
            <a:r>
              <a:rPr lang="en-US" sz="2800" dirty="0"/>
              <a:t>K-characteristic x-rays</a:t>
            </a:r>
          </a:p>
          <a:p>
            <a:pPr lvl="2"/>
            <a:r>
              <a:rPr lang="en-US" sz="2400" dirty="0"/>
              <a:t>Not the only type, the </a:t>
            </a:r>
            <a:r>
              <a:rPr lang="en-US" sz="2400" dirty="0" err="1"/>
              <a:t>xrays</a:t>
            </a:r>
            <a:r>
              <a:rPr lang="en-US" sz="2400" dirty="0"/>
              <a:t> are names for the shell being filled</a:t>
            </a:r>
          </a:p>
          <a:p>
            <a:pPr lvl="1"/>
            <a:r>
              <a:rPr lang="en-US" sz="2800" dirty="0"/>
              <a:t>Specific energies – </a:t>
            </a:r>
            <a:r>
              <a:rPr lang="en-US" sz="2800" u="sng" dirty="0"/>
              <a:t>characteristic</a:t>
            </a:r>
            <a:r>
              <a:rPr lang="en-US" sz="2800" dirty="0"/>
              <a:t> to the atom</a:t>
            </a:r>
          </a:p>
        </p:txBody>
      </p:sp>
    </p:spTree>
    <p:extLst>
      <p:ext uri="{BB962C8B-B14F-4D97-AF65-F5344CB8AC3E}">
        <p14:creationId xmlns:p14="http://schemas.microsoft.com/office/powerpoint/2010/main" val="29738922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Characteristic Radiation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/>
              <a:t>K-shell: 69 </a:t>
            </a:r>
            <a:r>
              <a:rPr lang="en-US" sz="3200" dirty="0" err="1"/>
              <a:t>keV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L-shell:12 </a:t>
            </a:r>
            <a:r>
              <a:rPr lang="en-US" sz="3200" dirty="0" err="1"/>
              <a:t>keV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M-shell:3 </a:t>
            </a:r>
            <a:r>
              <a:rPr lang="en-US" sz="3200" dirty="0" err="1"/>
              <a:t>keV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N-shell:1 </a:t>
            </a:r>
            <a:r>
              <a:rPr lang="en-US" sz="3200" dirty="0" err="1"/>
              <a:t>keV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O-shell:0.1 </a:t>
            </a:r>
            <a:r>
              <a:rPr lang="en-US" sz="3200" dirty="0" err="1"/>
              <a:t>keV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040100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Bremsstrahlung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0155" y="2071431"/>
            <a:ext cx="10515600" cy="4351338"/>
          </a:xfrm>
        </p:spPr>
        <p:txBody>
          <a:bodyPr/>
          <a:lstStyle/>
          <a:p>
            <a:r>
              <a:rPr lang="en-US" dirty="0"/>
              <a:t>This is the other type of interaction that produces x-rays used in diagnostic imaging</a:t>
            </a:r>
          </a:p>
          <a:p>
            <a:r>
              <a:rPr lang="en-US" dirty="0"/>
              <a:t>Projectile electron (filament) completely misses the orbital electrons as it passes through a target atom… but it comes close enough to the nucleus to be influenced</a:t>
            </a:r>
          </a:p>
        </p:txBody>
      </p:sp>
    </p:spTree>
    <p:extLst>
      <p:ext uri="{BB962C8B-B14F-4D97-AF65-F5344CB8AC3E}">
        <p14:creationId xmlns:p14="http://schemas.microsoft.com/office/powerpoint/2010/main" val="2369289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Bremsstrahlung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When the incident electron comes close to the nucleus, there is a force of attraction</a:t>
            </a:r>
          </a:p>
          <a:p>
            <a:pPr lvl="1"/>
            <a:r>
              <a:rPr lang="en-US" sz="3200" dirty="0"/>
              <a:t>Electron (negative), Nucleus (positive)</a:t>
            </a:r>
          </a:p>
          <a:p>
            <a:pPr lvl="1"/>
            <a:r>
              <a:rPr lang="en-US" sz="3200" dirty="0"/>
              <a:t>Electron slows down </a:t>
            </a:r>
            <a:r>
              <a:rPr lang="en-US" sz="3200"/>
              <a:t>and change </a:t>
            </a:r>
            <a:r>
              <a:rPr lang="en-US" sz="3200" dirty="0"/>
              <a:t>direction</a:t>
            </a:r>
          </a:p>
          <a:p>
            <a:pPr lvl="2"/>
            <a:r>
              <a:rPr lang="en-US" sz="2800" dirty="0"/>
              <a:t>Losing kinetic energy, releasing it in the form of an x-ray</a:t>
            </a:r>
          </a:p>
        </p:txBody>
      </p:sp>
    </p:spTree>
    <p:extLst>
      <p:ext uri="{BB962C8B-B14F-4D97-AF65-F5344CB8AC3E}">
        <p14:creationId xmlns:p14="http://schemas.microsoft.com/office/powerpoint/2010/main" val="42579496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Bremsstrahlung Radiation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The closer the electron gets to the nucleus, the more it is influenced</a:t>
            </a:r>
          </a:p>
          <a:p>
            <a:r>
              <a:rPr lang="en-US" sz="3200" dirty="0"/>
              <a:t>The greater the direction change, the more kinetic energy is lost (released as an x-ray)</a:t>
            </a:r>
          </a:p>
          <a:p>
            <a:pPr lvl="1"/>
            <a:r>
              <a:rPr lang="en-US" sz="2800" dirty="0"/>
              <a:t>Can lose any amount of energy (all or some)</a:t>
            </a:r>
          </a:p>
          <a:p>
            <a:pPr lvl="1"/>
            <a:r>
              <a:rPr lang="en-US" sz="2800" dirty="0"/>
              <a:t>Slight direction change</a:t>
            </a:r>
          </a:p>
          <a:p>
            <a:pPr lvl="2"/>
            <a:r>
              <a:rPr lang="en-US" sz="2400" dirty="0"/>
              <a:t>Lower energy x-ray</a:t>
            </a:r>
          </a:p>
          <a:p>
            <a:pPr lvl="1"/>
            <a:r>
              <a:rPr lang="en-US" sz="2800" dirty="0"/>
              <a:t>Large direction change</a:t>
            </a:r>
          </a:p>
          <a:p>
            <a:pPr lvl="2"/>
            <a:r>
              <a:rPr lang="en-US" sz="2400" dirty="0"/>
              <a:t>Higher energy x-ray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2730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of Interactions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Product = Heat</a:t>
            </a:r>
          </a:p>
          <a:p>
            <a:pPr lvl="1"/>
            <a:r>
              <a:rPr lang="en-US" sz="3200" dirty="0"/>
              <a:t>Excitation</a:t>
            </a:r>
          </a:p>
          <a:p>
            <a:pPr lvl="1"/>
            <a:r>
              <a:rPr lang="en-US" sz="3200" dirty="0"/>
              <a:t>Ionization (outer shell electrons)</a:t>
            </a:r>
          </a:p>
          <a:p>
            <a:r>
              <a:rPr lang="en-US" sz="3600" dirty="0"/>
              <a:t>Product = Radiation </a:t>
            </a:r>
          </a:p>
          <a:p>
            <a:pPr lvl="1"/>
            <a:r>
              <a:rPr lang="en-US" sz="3200" dirty="0"/>
              <a:t>Characteristic</a:t>
            </a:r>
          </a:p>
          <a:p>
            <a:pPr lvl="1"/>
            <a:r>
              <a:rPr lang="en-US" sz="3200" dirty="0"/>
              <a:t>Bremsstrahlung</a:t>
            </a:r>
          </a:p>
        </p:txBody>
      </p:sp>
    </p:spTree>
    <p:extLst>
      <p:ext uri="{BB962C8B-B14F-4D97-AF65-F5344CB8AC3E}">
        <p14:creationId xmlns:p14="http://schemas.microsoft.com/office/powerpoint/2010/main" val="19223655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err="1"/>
              <a:t>Bushong</a:t>
            </a:r>
            <a:r>
              <a:rPr lang="en-US" sz="3200" dirty="0"/>
              <a:t>: Radiologic Science for Technologists, 11</a:t>
            </a:r>
            <a:r>
              <a:rPr lang="en-US" sz="3200" baseline="30000" dirty="0"/>
              <a:t>th</a:t>
            </a:r>
            <a:r>
              <a:rPr lang="en-US" sz="3200" dirty="0"/>
              <a:t> Ed.</a:t>
            </a:r>
          </a:p>
          <a:p>
            <a:pPr lvl="1"/>
            <a:r>
              <a:rPr lang="en-US" sz="2800" dirty="0" err="1"/>
              <a:t>Pg</a:t>
            </a:r>
            <a:r>
              <a:rPr lang="en-US" sz="2800" dirty="0"/>
              <a:t> 27-34</a:t>
            </a:r>
          </a:p>
          <a:p>
            <a:pPr lvl="1"/>
            <a:r>
              <a:rPr lang="en-US" sz="2800" dirty="0" err="1"/>
              <a:t>Pg</a:t>
            </a:r>
            <a:r>
              <a:rPr lang="en-US" sz="2800" dirty="0"/>
              <a:t> 123- 127 (Finish Bremsstrahlung Radiation)</a:t>
            </a:r>
          </a:p>
        </p:txBody>
      </p:sp>
    </p:spTree>
    <p:extLst>
      <p:ext uri="{BB962C8B-B14F-4D97-AF65-F5344CB8AC3E}">
        <p14:creationId xmlns:p14="http://schemas.microsoft.com/office/powerpoint/2010/main" val="223606619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952D46D-C882-4897-A0E4-3762AFFE43B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2ACACD0-D14A-46F5-81DF-B7AA779A82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C746125-367E-4353-BBB5-5D7DCDCE2706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13518</TotalTime>
  <Words>962</Words>
  <Application>Microsoft Office PowerPoint</Application>
  <PresentationFormat>Widescreen</PresentationFormat>
  <Paragraphs>137</Paragraphs>
  <Slides>23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Calibri</vt:lpstr>
      <vt:lpstr>Calibri Light</vt:lpstr>
      <vt:lpstr>Futura PT Book</vt:lpstr>
      <vt:lpstr>Futura PT Demi</vt:lpstr>
      <vt:lpstr>Impact</vt:lpstr>
      <vt:lpstr>Symbol</vt:lpstr>
      <vt:lpstr>Wingdings</vt:lpstr>
      <vt:lpstr>Anderson MRT</vt:lpstr>
      <vt:lpstr>Custom Design</vt:lpstr>
      <vt:lpstr>APPH 226: Electron Binding Energies and Interactions</vt:lpstr>
      <vt:lpstr>Review: Atoms</vt:lpstr>
      <vt:lpstr>Why does this matter?</vt:lpstr>
      <vt:lpstr>Atomic Structure</vt:lpstr>
      <vt:lpstr>Atomic Structure</vt:lpstr>
      <vt:lpstr>Atomic Number</vt:lpstr>
      <vt:lpstr>Atomic Particles</vt:lpstr>
      <vt:lpstr>Atomic Charge</vt:lpstr>
      <vt:lpstr>Ionization</vt:lpstr>
      <vt:lpstr>Anode Heat</vt:lpstr>
      <vt:lpstr>Shells</vt:lpstr>
      <vt:lpstr>Shells</vt:lpstr>
      <vt:lpstr>Forces</vt:lpstr>
      <vt:lpstr>Electron Binding Energy</vt:lpstr>
      <vt:lpstr>Characteristic Radiation</vt:lpstr>
      <vt:lpstr>Characteristic Radiation</vt:lpstr>
      <vt:lpstr>Characteristic Radiation</vt:lpstr>
      <vt:lpstr>Characteristic Radiation</vt:lpstr>
      <vt:lpstr>Bremsstrahlung Radiation</vt:lpstr>
      <vt:lpstr>Bremsstrahlung Radiation</vt:lpstr>
      <vt:lpstr>Bremsstrahlung Radiation</vt:lpstr>
      <vt:lpstr>Summary of Interactions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349</cp:revision>
  <cp:lastPrinted>2024-03-14T14:47:36Z</cp:lastPrinted>
  <dcterms:created xsi:type="dcterms:W3CDTF">2009-04-06T17:04:40Z</dcterms:created>
  <dcterms:modified xsi:type="dcterms:W3CDTF">2025-02-06T13:11:18Z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