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31"/>
  </p:notesMasterIdLst>
  <p:sldIdLst>
    <p:sldId id="256" r:id="rId5"/>
    <p:sldId id="266" r:id="rId6"/>
    <p:sldId id="440" r:id="rId7"/>
    <p:sldId id="444" r:id="rId8"/>
    <p:sldId id="445" r:id="rId9"/>
    <p:sldId id="446" r:id="rId10"/>
    <p:sldId id="447" r:id="rId11"/>
    <p:sldId id="448" r:id="rId12"/>
    <p:sldId id="449" r:id="rId13"/>
    <p:sldId id="450" r:id="rId14"/>
    <p:sldId id="451" r:id="rId15"/>
    <p:sldId id="452" r:id="rId16"/>
    <p:sldId id="453" r:id="rId17"/>
    <p:sldId id="454" r:id="rId18"/>
    <p:sldId id="455" r:id="rId19"/>
    <p:sldId id="456" r:id="rId20"/>
    <p:sldId id="457" r:id="rId21"/>
    <p:sldId id="458" r:id="rId22"/>
    <p:sldId id="459" r:id="rId23"/>
    <p:sldId id="460" r:id="rId24"/>
    <p:sldId id="461" r:id="rId25"/>
    <p:sldId id="462" r:id="rId26"/>
    <p:sldId id="463" r:id="rId27"/>
    <p:sldId id="464" r:id="rId28"/>
    <p:sldId id="465" r:id="rId29"/>
    <p:sldId id="436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202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158381" y="3429000"/>
            <a:ext cx="79566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US" b="0" dirty="0">
                <a:solidFill>
                  <a:schemeClr val="bg1"/>
                </a:solidFill>
                <a:latin typeface="Futura PT Demi" panose="020B0702020204020303" pitchFamily="34" charset="0"/>
              </a:rPr>
              <a:t>Treatment of Acne Scars With a Combination of Chemical Peels and </a:t>
            </a:r>
            <a:r>
              <a:rPr lang="en-US" b="0" dirty="0" err="1">
                <a:solidFill>
                  <a:schemeClr val="bg1"/>
                </a:solidFill>
                <a:latin typeface="Futura PT Demi" panose="020B0702020204020303" pitchFamily="34" charset="0"/>
              </a:rPr>
              <a:t>Microneedling</a:t>
            </a:r>
            <a:endParaRPr lang="en-CA" b="0" dirty="0">
              <a:solidFill>
                <a:schemeClr val="bg1"/>
              </a:solidFill>
              <a:latin typeface="Futura PT Demi" panose="020B0702020204020303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E4161E-357E-AFA6-6D9F-8EBB9830C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56926"/>
            <a:ext cx="10905066" cy="3544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9A7A32E-4499-2809-2877-E3CD313B27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534244"/>
            <a:ext cx="10905066" cy="3789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756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195779F-0D02-6D79-4EC5-4186C01A10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093129"/>
            <a:ext cx="10905066" cy="2671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3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C062E48-1DA1-44F3-57F9-9A5FE7E5AC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9397" y="921828"/>
            <a:ext cx="9892904" cy="529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010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AE59EF3-8B11-A4FD-B42E-ADAE08797A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3320" y="643466"/>
            <a:ext cx="716535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25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D22B956-FEFD-65EA-565C-2B14A5670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161285"/>
            <a:ext cx="10905066" cy="253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008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F2F3DCA-CF35-E162-2814-CAC0F61EE0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638382"/>
            <a:ext cx="10905066" cy="1581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653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D3E300E-5FFD-7965-A586-F4B1192ADBDA}"/>
              </a:ext>
            </a:extLst>
          </p:cNvPr>
          <p:cNvSpPr txBox="1"/>
          <p:nvPr/>
        </p:nvSpPr>
        <p:spPr>
          <a:xfrm>
            <a:off x="838200" y="1455819"/>
            <a:ext cx="9652000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• </a:t>
            </a:r>
            <a:r>
              <a:rPr lang="en-US" sz="2400" dirty="0"/>
              <a:t>Glycolic acid peels can be done in the same session as </a:t>
            </a:r>
            <a:r>
              <a:rPr lang="en-US" sz="2400" dirty="0" err="1"/>
              <a:t>microneedling</a:t>
            </a:r>
            <a:r>
              <a:rPr lang="en-US" sz="2400" dirty="0"/>
              <a:t> safely. Concentrations of 20% to 35% GA are preferable for dark skin.</a:t>
            </a:r>
          </a:p>
          <a:p>
            <a:r>
              <a:rPr lang="en-US" sz="2400" dirty="0"/>
              <a:t>• A concentration of 20% to 50% </a:t>
            </a:r>
            <a:r>
              <a:rPr lang="en-US" sz="2400" dirty="0" err="1"/>
              <a:t>Mandelic</a:t>
            </a:r>
            <a:r>
              <a:rPr lang="en-US" sz="2400" dirty="0"/>
              <a:t> acid peels can be done in the same session as </a:t>
            </a:r>
            <a:r>
              <a:rPr lang="en-US" sz="2400" dirty="0" err="1"/>
              <a:t>microneedling</a:t>
            </a:r>
            <a:r>
              <a:rPr lang="en-US" sz="2400" dirty="0"/>
              <a:t>, but there are no studies supporting it yet.</a:t>
            </a:r>
          </a:p>
          <a:p>
            <a:r>
              <a:rPr lang="en-US" sz="2400" dirty="0"/>
              <a:t>• Salicylic 20%  peel can be done in combination with </a:t>
            </a:r>
            <a:r>
              <a:rPr lang="en-US" sz="2400" dirty="0" err="1"/>
              <a:t>microneedling</a:t>
            </a:r>
            <a:r>
              <a:rPr lang="en-US" sz="2400" dirty="0"/>
              <a:t> in alternate sessions in patients with seborrhea or in those who have a mild, active acne along with scar</a:t>
            </a:r>
          </a:p>
          <a:p>
            <a:pPr indent="-457200">
              <a:buFont typeface="Arial" panose="020B0604020202020204" pitchFamily="34" charset="0"/>
              <a:buChar char="•"/>
            </a:pPr>
            <a:r>
              <a:rPr lang="en-US" sz="2400" dirty="0"/>
              <a:t>TCA peel in concentrations of 15% to 20%  should be done with precaution and care in patients with dark skin. </a:t>
            </a:r>
          </a:p>
          <a:p>
            <a:pPr indent="-457200">
              <a:buFont typeface="Arial" panose="020B0604020202020204" pitchFamily="34" charset="0"/>
              <a:buChar char="•"/>
            </a:pPr>
            <a:r>
              <a:rPr lang="en-US" sz="2400" dirty="0"/>
              <a:t>Tretinoin peels have keratolytic, </a:t>
            </a:r>
            <a:r>
              <a:rPr lang="en-US" sz="2400" dirty="0" err="1"/>
              <a:t>sebolytic</a:t>
            </a:r>
            <a:r>
              <a:rPr lang="en-US" sz="2400" dirty="0"/>
              <a:t>, comedogenic, and </a:t>
            </a:r>
            <a:r>
              <a:rPr lang="en-US" sz="2400" dirty="0" err="1"/>
              <a:t>antiinflammatory</a:t>
            </a:r>
            <a:r>
              <a:rPr lang="en-US" sz="2400" dirty="0"/>
              <a:t> properties.. They should be done alternately with </a:t>
            </a:r>
            <a:r>
              <a:rPr lang="en-US" sz="2400" dirty="0" err="1"/>
              <a:t>microneedling</a:t>
            </a:r>
            <a:r>
              <a:rPr lang="en-US" sz="2400" dirty="0"/>
              <a:t> rather than on the same session.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403CC58-EF30-0B05-E12E-DC84CEE89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Chemical Peels</a:t>
            </a:r>
          </a:p>
        </p:txBody>
      </p:sp>
    </p:spTree>
    <p:extLst>
      <p:ext uri="{BB962C8B-B14F-4D97-AF65-F5344CB8AC3E}">
        <p14:creationId xmlns:p14="http://schemas.microsoft.com/office/powerpoint/2010/main" val="1263497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9BC7D84-BDB1-1357-D386-82D10497A8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34974" y="643466"/>
            <a:ext cx="612205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186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DBA8869-D9F6-D510-BF41-4A88CD2312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4818" y="2625214"/>
            <a:ext cx="8127656" cy="1947120"/>
          </a:xfrm>
        </p:spPr>
      </p:pic>
    </p:spTree>
    <p:extLst>
      <p:ext uri="{BB962C8B-B14F-4D97-AF65-F5344CB8AC3E}">
        <p14:creationId xmlns:p14="http://schemas.microsoft.com/office/powerpoint/2010/main" val="19154971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9526732-3D90-5C9C-E092-32F38A5085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7853" y="1238467"/>
            <a:ext cx="8524875" cy="3124200"/>
          </a:xfrm>
        </p:spPr>
      </p:pic>
    </p:spTree>
    <p:extLst>
      <p:ext uri="{BB962C8B-B14F-4D97-AF65-F5344CB8AC3E}">
        <p14:creationId xmlns:p14="http://schemas.microsoft.com/office/powerpoint/2010/main" val="12695186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F448D84-8BFD-BAF0-B0BE-7FB34CB114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0028" y="966860"/>
            <a:ext cx="1152525" cy="32385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867832-3C54-B1D5-D09F-3961C2B2C1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318" y="1548246"/>
            <a:ext cx="3095625" cy="381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AF9FCE-5879-D614-7A1B-2356CB088A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3306" y="1433423"/>
            <a:ext cx="5847120" cy="4949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7146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854BD4F-0927-05FE-4E2F-527995011F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17018" y="1253331"/>
            <a:ext cx="5311419" cy="4351338"/>
          </a:xfrm>
        </p:spPr>
      </p:pic>
    </p:spTree>
    <p:extLst>
      <p:ext uri="{BB962C8B-B14F-4D97-AF65-F5344CB8AC3E}">
        <p14:creationId xmlns:p14="http://schemas.microsoft.com/office/powerpoint/2010/main" val="17478743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DBF6CD5-3F44-B613-DA14-25CA41079F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09235" y="643466"/>
            <a:ext cx="657353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58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032583-7DE4-A749-2D8F-EDD940B48E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68246" y="643466"/>
            <a:ext cx="605550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1647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08A4052-581A-637A-474A-D0F2DADABF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915921"/>
            <a:ext cx="10905066" cy="302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561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C478124-0D01-9711-A6BB-3C0C7B979F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29796" y="643466"/>
            <a:ext cx="673240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5498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F210B6B-BFFF-9281-0207-945472A14D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88620" y="643466"/>
            <a:ext cx="681476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9177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5CC2CB3-D9F2-F594-3A57-5CAE2E0555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529331"/>
            <a:ext cx="10905066" cy="179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0104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7D097D9-5D5B-5351-06E6-6691FA25F7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4163" y="1341027"/>
            <a:ext cx="10515600" cy="88708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40D9D7-D83D-0992-B9FF-E29BD0545DB9}"/>
              </a:ext>
            </a:extLst>
          </p:cNvPr>
          <p:cNvSpPr txBox="1"/>
          <p:nvPr/>
        </p:nvSpPr>
        <p:spPr>
          <a:xfrm>
            <a:off x="711200" y="2318572"/>
            <a:ext cx="60960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1. Bruising</a:t>
            </a:r>
          </a:p>
          <a:p>
            <a:r>
              <a:rPr lang="en-US" dirty="0"/>
              <a:t>2. Mild scabbing for a few days after the procedure</a:t>
            </a:r>
          </a:p>
          <a:p>
            <a:r>
              <a:rPr lang="en-US" dirty="0"/>
              <a:t>3. Hematoma on the bony areas</a:t>
            </a:r>
          </a:p>
          <a:p>
            <a:r>
              <a:rPr lang="en-US" dirty="0"/>
              <a:t>4. Secondary bacterial infection</a:t>
            </a:r>
          </a:p>
          <a:p>
            <a:r>
              <a:rPr lang="en-US" dirty="0"/>
              <a:t>5. Milia formation </a:t>
            </a:r>
          </a:p>
          <a:p>
            <a:r>
              <a:rPr lang="en-US" dirty="0"/>
              <a:t>6. </a:t>
            </a:r>
            <a:r>
              <a:rPr lang="en-US" dirty="0" err="1"/>
              <a:t>Postinflammatory</a:t>
            </a:r>
            <a:r>
              <a:rPr lang="en-US" dirty="0"/>
              <a:t> hyperpigmentation</a:t>
            </a:r>
          </a:p>
          <a:p>
            <a:r>
              <a:rPr lang="en-US" dirty="0"/>
              <a:t>7. Tram track effect seen mainly on bony prominences </a:t>
            </a:r>
          </a:p>
          <a:p>
            <a:r>
              <a:rPr lang="en-US" dirty="0"/>
              <a:t>8. Allergic and foreign body granulomatous reaction </a:t>
            </a:r>
          </a:p>
          <a:p>
            <a:r>
              <a:rPr lang="en-US" dirty="0"/>
              <a:t>9. Reactivation of herpes simplex and activation of acne</a:t>
            </a:r>
          </a:p>
        </p:txBody>
      </p:sp>
    </p:spTree>
    <p:extLst>
      <p:ext uri="{BB962C8B-B14F-4D97-AF65-F5344CB8AC3E}">
        <p14:creationId xmlns:p14="http://schemas.microsoft.com/office/powerpoint/2010/main" val="2791781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46D0DD5-3425-CF36-3392-C7EAE69283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315731"/>
            <a:ext cx="10515600" cy="1191344"/>
          </a:xfrm>
        </p:spPr>
      </p:pic>
    </p:spTree>
    <p:extLst>
      <p:ext uri="{BB962C8B-B14F-4D97-AF65-F5344CB8AC3E}">
        <p14:creationId xmlns:p14="http://schemas.microsoft.com/office/powerpoint/2010/main" val="37503640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7D14E1A-8295-F1EE-37CD-4C3F113B3B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656926"/>
            <a:ext cx="10905066" cy="3544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6960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A958BE6-CB9E-A505-C18E-8628FCE95D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352124"/>
            <a:ext cx="10905066" cy="215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7201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Text&#10;&#10;Description automatically generated with low confidence">
            <a:extLst>
              <a:ext uri="{FF2B5EF4-FFF2-40B4-BE49-F238E27FC236}">
                <a16:creationId xmlns:a16="http://schemas.microsoft.com/office/drawing/2014/main" id="{E3B79B76-AAD6-6F94-321E-FEA44257E3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433912"/>
            <a:ext cx="10905066" cy="1990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6516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6832</TotalTime>
  <Words>220</Words>
  <Application>Microsoft Office PowerPoint</Application>
  <PresentationFormat>Widescreen</PresentationFormat>
  <Paragraphs>17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Chemical Peels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2023-04-11T18:15:56Z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