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8"/>
  </p:notesMasterIdLst>
  <p:sldIdLst>
    <p:sldId id="446" r:id="rId6"/>
    <p:sldId id="266" r:id="rId7"/>
    <p:sldId id="437" r:id="rId8"/>
    <p:sldId id="438" r:id="rId9"/>
    <p:sldId id="439" r:id="rId10"/>
    <p:sldId id="440" r:id="rId11"/>
    <p:sldId id="441" r:id="rId12"/>
    <p:sldId id="442" r:id="rId13"/>
    <p:sldId id="443" r:id="rId14"/>
    <p:sldId id="444" r:id="rId15"/>
    <p:sldId id="445" r:id="rId16"/>
    <p:sldId id="43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5" d="100"/>
          <a:sy n="75" d="100"/>
        </p:scale>
        <p:origin x="82" y="11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2023-01-24</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2023-01-24</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hyperlink" Target="https://planner5d.com/editor?key=noAuthProject&amp;viewMode=2d" TargetMode="Externa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3917105" y="375644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Business Operations</a:t>
            </a:r>
          </a:p>
          <a:p>
            <a:r>
              <a:rPr lang="en-CA" b="0" dirty="0">
                <a:latin typeface="Futura PT Demi" panose="020B0702020204020303" pitchFamily="34" charset="0"/>
              </a:rPr>
              <a:t>Unit 5</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091746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3E259EF-C296-D6FF-9533-0A4B5D38038B}"/>
              </a:ext>
            </a:extLst>
          </p:cNvPr>
          <p:cNvSpPr txBox="1"/>
          <p:nvPr/>
        </p:nvSpPr>
        <p:spPr>
          <a:xfrm>
            <a:off x="4965431" y="2438400"/>
            <a:ext cx="6586489" cy="3785419"/>
          </a:xfrm>
          <a:prstGeom prst="rect">
            <a:avLst/>
          </a:prstGeom>
        </p:spPr>
        <p:txBody>
          <a:bodyPr vert="horz" lIns="91440" tIns="45720" rIns="91440" bIns="45720" rtlCol="0">
            <a:normAutofit/>
          </a:bodyPr>
          <a:lstStyle>
            <a:defPPr>
              <a:defRPr lang="en-US"/>
            </a:defPPr>
            <a:lvl1pPr>
              <a:defRPr sz="4000" b="1">
                <a:solidFill>
                  <a:srgbClr val="A21D22"/>
                </a:solidFill>
                <a:latin typeface="Futura PT" panose="020B0602020204020303" pitchFamily="34" charset="0"/>
              </a:defRPr>
            </a:lvl1pPr>
          </a:lstStyle>
          <a:p>
            <a:pPr indent="-228600">
              <a:lnSpc>
                <a:spcPct val="90000"/>
              </a:lnSpc>
              <a:spcAft>
                <a:spcPts val="600"/>
              </a:spcAft>
              <a:buFont typeface="Arial" panose="020B0604020202020204" pitchFamily="34" charset="0"/>
              <a:buChar char="•"/>
            </a:pPr>
            <a:r>
              <a:rPr lang="en-US" sz="2000" b="0" i="0">
                <a:solidFill>
                  <a:schemeClr val="tx1"/>
                </a:solidFill>
                <a:effectLst/>
                <a:latin typeface="+mn-lt"/>
              </a:rPr>
              <a:t>The only way to guarantee that you will stay in business and have a prosperous business is to take excellent care of your clients. Clients visiting your shop should feel that they are being well taken care of, and they should always have reason to look forward to their next visit. To accomplish this, your salon, spa, or barbershop must be physically attractive, well organized, smoothly run, and, above all, sparkling clean</a:t>
            </a:r>
            <a:endParaRPr lang="en-US" sz="2000" b="0">
              <a:solidFill>
                <a:schemeClr val="tx1"/>
              </a:solidFill>
              <a:latin typeface="+mn-lt"/>
            </a:endParaRPr>
          </a:p>
        </p:txBody>
      </p:sp>
      <p:pic>
        <p:nvPicPr>
          <p:cNvPr id="14" name="Picture 7" descr="Candles and towels">
            <a:extLst>
              <a:ext uri="{FF2B5EF4-FFF2-40B4-BE49-F238E27FC236}">
                <a16:creationId xmlns:a16="http://schemas.microsoft.com/office/drawing/2014/main" id="{A80273FB-FC88-E3BD-4BDB-4A964DE88BD5}"/>
              </a:ext>
            </a:extLst>
          </p:cNvPr>
          <p:cNvPicPr>
            <a:picLocks noChangeAspect="1"/>
          </p:cNvPicPr>
          <p:nvPr/>
        </p:nvPicPr>
        <p:blipFill rotWithShape="1">
          <a:blip r:embed="rId2"/>
          <a:srcRect l="40918" r="13963" b="-1"/>
          <a:stretch/>
        </p:blipFill>
        <p:spPr>
          <a:xfrm>
            <a:off x="801706" y="522514"/>
            <a:ext cx="3929204" cy="5812971"/>
          </a:xfrm>
          <a:prstGeom prst="rect">
            <a:avLst/>
          </a:prstGeom>
          <a:effectLst/>
        </p:spPr>
      </p:pic>
      <p:cxnSp>
        <p:nvCxnSpPr>
          <p:cNvPr id="15" name="Straight Connector 1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FAE5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7961" y="530862"/>
            <a:ext cx="6558766"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1" i="0" dirty="0">
                <a:solidFill>
                  <a:schemeClr val="tx1"/>
                </a:solidFill>
                <a:effectLst/>
                <a:latin typeface="+mj-lt"/>
              </a:rPr>
              <a:t>Planning the Layout</a:t>
            </a:r>
            <a:endParaRPr lang="en-CA" b="0" dirty="0">
              <a:solidFill>
                <a:schemeClr val="tx1"/>
              </a:solidFill>
              <a:latin typeface="+mj-lt"/>
            </a:endParaRPr>
          </a:p>
        </p:txBody>
      </p:sp>
      <p:sp>
        <p:nvSpPr>
          <p:cNvPr id="5" name="TextBox 4"/>
          <p:cNvSpPr txBox="1"/>
          <p:nvPr/>
        </p:nvSpPr>
        <p:spPr>
          <a:xfrm>
            <a:off x="1441532" y="1646886"/>
            <a:ext cx="8186058" cy="3416320"/>
          </a:xfrm>
          <a:prstGeom prst="rect">
            <a:avLst/>
          </a:prstGeom>
          <a:noFill/>
        </p:spPr>
        <p:txBody>
          <a:bodyPr wrap="square" rtlCol="0">
            <a:spAutoFit/>
          </a:bodyPr>
          <a:lstStyle/>
          <a:p>
            <a:r>
              <a:rPr lang="en-US" sz="2400" b="0" i="0" dirty="0">
                <a:effectLst/>
              </a:rPr>
              <a:t>One of the most exciting opportunities ahead of you is planning and constructing the best physical layout for the type of business you envision. Maximum efficiency should be the primary concern. For example, if you are opening a low-budget establishment offering quick service, you will need several stations and a small- to medium-sized reception area because clients will be moving in and out fairly quickly. Retail sales are essential to a profitable beauty business. Make sure the products you carry and the space you design reflect the importance of high retail sales. </a:t>
            </a:r>
            <a:endParaRPr lang="en-CA" sz="2400" dirty="0"/>
          </a:p>
        </p:txBody>
      </p: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1BA89CB-9F3A-7CBA-E2B4-FE0333342C65}"/>
              </a:ext>
            </a:extLst>
          </p:cNvPr>
          <p:cNvPicPr>
            <a:picLocks noGrp="1" noChangeAspect="1"/>
          </p:cNvPicPr>
          <p:nvPr>
            <p:ph idx="1"/>
          </p:nvPr>
        </p:nvPicPr>
        <p:blipFill rotWithShape="1">
          <a:blip r:embed="rId2"/>
          <a:stretch/>
        </p:blipFill>
        <p:spPr>
          <a:xfrm>
            <a:off x="1455477" y="1137920"/>
            <a:ext cx="8538745" cy="5069523"/>
          </a:xfrm>
          <a:prstGeom prst="rect">
            <a:avLst/>
          </a:prstGeom>
        </p:spPr>
      </p:pic>
    </p:spTree>
    <p:extLst>
      <p:ext uri="{BB962C8B-B14F-4D97-AF65-F5344CB8AC3E}">
        <p14:creationId xmlns:p14="http://schemas.microsoft.com/office/powerpoint/2010/main" val="1077190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440370-1EBD-5CB1-0ECE-C02D9CA2F5F1}"/>
              </a:ext>
            </a:extLst>
          </p:cNvPr>
          <p:cNvSpPr>
            <a:spLocks noGrp="1"/>
          </p:cNvSpPr>
          <p:nvPr>
            <p:ph idx="1"/>
          </p:nvPr>
        </p:nvSpPr>
        <p:spPr>
          <a:xfrm>
            <a:off x="502920" y="1144905"/>
            <a:ext cx="10515600" cy="4351338"/>
          </a:xfrm>
        </p:spPr>
        <p:txBody>
          <a:bodyPr anchor="ctr">
            <a:normAutofit/>
          </a:bodyPr>
          <a:lstStyle/>
          <a:p>
            <a:pPr marL="0" indent="0">
              <a:buNone/>
            </a:pPr>
            <a:r>
              <a:rPr lang="en-US" i="0" dirty="0">
                <a:effectLst/>
              </a:rPr>
              <a:t>However, if you are opening a high-end business, where clients expect the quality of the service to be matched by the environment, you may want to plan for more room in the waiting area. In fact, you might choose to have several areas in which clients can lounge and enjoy light snacks or beverages—from soda and coffee to alcoholic beverages. Most salons, spas, and barbershops also provide complimentary Wi-Fi access to their guests</a:t>
            </a:r>
            <a:endParaRPr lang="en-US" dirty="0"/>
          </a:p>
        </p:txBody>
      </p:sp>
    </p:spTree>
    <p:extLst>
      <p:ext uri="{BB962C8B-B14F-4D97-AF65-F5344CB8AC3E}">
        <p14:creationId xmlns:p14="http://schemas.microsoft.com/office/powerpoint/2010/main" val="4196327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2E821-792A-C64E-C364-8906A4B280CB}"/>
              </a:ext>
            </a:extLst>
          </p:cNvPr>
          <p:cNvSpPr>
            <a:spLocks noGrp="1"/>
          </p:cNvSpPr>
          <p:nvPr>
            <p:ph type="title"/>
          </p:nvPr>
        </p:nvSpPr>
        <p:spPr>
          <a:xfrm>
            <a:off x="4965430" y="629268"/>
            <a:ext cx="6586491" cy="1286160"/>
          </a:xfrm>
        </p:spPr>
        <p:txBody>
          <a:bodyPr anchor="b">
            <a:normAutofit/>
          </a:bodyPr>
          <a:lstStyle/>
          <a:p>
            <a:r>
              <a:rPr lang="en-US" dirty="0"/>
              <a:t>The Layout </a:t>
            </a:r>
          </a:p>
        </p:txBody>
      </p:sp>
      <p:sp>
        <p:nvSpPr>
          <p:cNvPr id="3" name="Content Placeholder 2">
            <a:extLst>
              <a:ext uri="{FF2B5EF4-FFF2-40B4-BE49-F238E27FC236}">
                <a16:creationId xmlns:a16="http://schemas.microsoft.com/office/drawing/2014/main" id="{F96CDF8C-9AFE-96F6-A05B-76ABC982D99D}"/>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rPr>
              <a:t>Layout is crucial to the smooth operation of a salon, spa, or barbershop. Once you have decided on the type of business that you wish to run, seek the advice of an architect with plenty of experience in designing for the beauty industry. For renovations, a professional equipment and furniture supplier will be able to help you</a:t>
            </a:r>
            <a:endParaRPr lang="en-US" sz="2000" dirty="0"/>
          </a:p>
        </p:txBody>
      </p:sp>
      <p:pic>
        <p:nvPicPr>
          <p:cNvPr id="5" name="Picture 4" descr="Wooden block pieces">
            <a:extLst>
              <a:ext uri="{FF2B5EF4-FFF2-40B4-BE49-F238E27FC236}">
                <a16:creationId xmlns:a16="http://schemas.microsoft.com/office/drawing/2014/main" id="{BC5C6FC3-A9B8-BACD-9120-DF1F3B280A9E}"/>
              </a:ext>
            </a:extLst>
          </p:cNvPr>
          <p:cNvPicPr>
            <a:picLocks noChangeAspect="1"/>
          </p:cNvPicPr>
          <p:nvPr/>
        </p:nvPicPr>
        <p:blipFill rotWithShape="1">
          <a:blip r:embed="rId2"/>
          <a:srcRect l="17233" r="44745"/>
          <a:stretch/>
        </p:blipFill>
        <p:spPr>
          <a:xfrm>
            <a:off x="640079" y="429510"/>
            <a:ext cx="3916589" cy="5794309"/>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FA27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77644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78E4C-C881-4746-AFFF-6541F4E3A207}"/>
              </a:ext>
            </a:extLst>
          </p:cNvPr>
          <p:cNvSpPr>
            <a:spLocks noGrp="1"/>
          </p:cNvSpPr>
          <p:nvPr>
            <p:ph type="title"/>
          </p:nvPr>
        </p:nvSpPr>
        <p:spPr>
          <a:xfrm>
            <a:off x="4635591" y="188075"/>
            <a:ext cx="6586491" cy="1386039"/>
          </a:xfrm>
        </p:spPr>
        <p:txBody>
          <a:bodyPr anchor="b">
            <a:normAutofit/>
          </a:bodyPr>
          <a:lstStyle/>
          <a:p>
            <a:r>
              <a:rPr lang="en-US" sz="3700" b="0" i="0" dirty="0">
                <a:effectLst/>
                <a:latin typeface="+mn-lt"/>
              </a:rPr>
              <a:t>Ideally, the design you develop should include the following</a:t>
            </a:r>
            <a:endParaRPr lang="en-US" sz="3700" dirty="0">
              <a:latin typeface="+mn-lt"/>
            </a:endParaRPr>
          </a:p>
        </p:txBody>
      </p:sp>
      <p:sp>
        <p:nvSpPr>
          <p:cNvPr id="3" name="Content Placeholder 2">
            <a:extLst>
              <a:ext uri="{FF2B5EF4-FFF2-40B4-BE49-F238E27FC236}">
                <a16:creationId xmlns:a16="http://schemas.microsoft.com/office/drawing/2014/main" id="{95EFFBD6-6395-A5B0-6747-4255719408AF}"/>
              </a:ext>
            </a:extLst>
          </p:cNvPr>
          <p:cNvSpPr>
            <a:spLocks noGrp="1"/>
          </p:cNvSpPr>
          <p:nvPr>
            <p:ph idx="1"/>
          </p:nvPr>
        </p:nvSpPr>
        <p:spPr>
          <a:xfrm>
            <a:off x="4965431" y="2438400"/>
            <a:ext cx="6586489" cy="3785419"/>
          </a:xfrm>
        </p:spPr>
        <p:txBody>
          <a:bodyPr>
            <a:normAutofit fontScale="92500" lnSpcReduction="10000"/>
          </a:bodyPr>
          <a:lstStyle/>
          <a:p>
            <a:pPr algn="l">
              <a:buFont typeface="Arial" panose="020B0604020202020204" pitchFamily="34" charset="0"/>
              <a:buChar char="•"/>
            </a:pPr>
            <a:r>
              <a:rPr lang="en-US" sz="1400" b="0" i="0" dirty="0">
                <a:solidFill>
                  <a:srgbClr val="575757"/>
                </a:solidFill>
                <a:effectLst/>
              </a:rPr>
              <a:t>Ample aisle space</a:t>
            </a:r>
          </a:p>
          <a:p>
            <a:pPr algn="l">
              <a:buFont typeface="Arial" panose="020B0604020202020204" pitchFamily="34" charset="0"/>
              <a:buChar char="•"/>
            </a:pPr>
            <a:r>
              <a:rPr lang="en-US" sz="1400" b="0" i="0" dirty="0">
                <a:solidFill>
                  <a:srgbClr val="575757"/>
                </a:solidFill>
                <a:effectLst/>
              </a:rPr>
              <a:t>Space for each piece of equipment</a:t>
            </a:r>
          </a:p>
          <a:p>
            <a:pPr algn="l">
              <a:buFont typeface="Arial" panose="020B0604020202020204" pitchFamily="34" charset="0"/>
              <a:buChar char="•"/>
            </a:pPr>
            <a:r>
              <a:rPr lang="en-US" sz="1400" b="0" i="0" dirty="0">
                <a:solidFill>
                  <a:srgbClr val="575757"/>
                </a:solidFill>
                <a:effectLst/>
              </a:rPr>
              <a:t>Quality mirrors</a:t>
            </a:r>
          </a:p>
          <a:p>
            <a:pPr algn="l">
              <a:buFont typeface="Arial" panose="020B0604020202020204" pitchFamily="34" charset="0"/>
              <a:buChar char="•"/>
            </a:pPr>
            <a:r>
              <a:rPr lang="en-US" sz="1400" b="0" i="0" dirty="0">
                <a:solidFill>
                  <a:srgbClr val="575757"/>
                </a:solidFill>
                <a:effectLst/>
              </a:rPr>
              <a:t>Fixtures, furniture, and equipment chosen on the basis of cost, durability, utility and appearance</a:t>
            </a:r>
          </a:p>
          <a:p>
            <a:pPr algn="l">
              <a:buFont typeface="Arial" panose="020B0604020202020204" pitchFamily="34" charset="0"/>
              <a:buChar char="•"/>
            </a:pPr>
            <a:r>
              <a:rPr lang="en-US" sz="1400" b="0" i="0" dirty="0">
                <a:solidFill>
                  <a:srgbClr val="575757"/>
                </a:solidFill>
                <a:effectLst/>
              </a:rPr>
              <a:t>Decoration and paint that is thematic and pleasing to the eye</a:t>
            </a:r>
          </a:p>
          <a:p>
            <a:pPr algn="l">
              <a:buFont typeface="Arial" panose="020B0604020202020204" pitchFamily="34" charset="0"/>
              <a:buChar char="•"/>
            </a:pPr>
            <a:r>
              <a:rPr lang="en-US" sz="1400" b="0" i="0" dirty="0">
                <a:solidFill>
                  <a:srgbClr val="575757"/>
                </a:solidFill>
                <a:effectLst/>
              </a:rPr>
              <a:t>Restrooms for clients and employees</a:t>
            </a:r>
          </a:p>
          <a:p>
            <a:pPr algn="l">
              <a:buFont typeface="Arial" panose="020B0604020202020204" pitchFamily="34" charset="0"/>
              <a:buChar char="•"/>
            </a:pPr>
            <a:r>
              <a:rPr lang="en-US" sz="1400" b="0" i="0" dirty="0">
                <a:solidFill>
                  <a:srgbClr val="575757"/>
                </a:solidFill>
                <a:effectLst/>
              </a:rPr>
              <a:t>Handicap-accessible facilities and doors</a:t>
            </a:r>
          </a:p>
          <a:p>
            <a:pPr algn="l">
              <a:buFont typeface="Arial" panose="020B0604020202020204" pitchFamily="34" charset="0"/>
              <a:buChar char="•"/>
            </a:pPr>
            <a:r>
              <a:rPr lang="en-US" sz="1400" b="0" i="0" dirty="0">
                <a:solidFill>
                  <a:srgbClr val="575757"/>
                </a:solidFill>
                <a:effectLst/>
              </a:rPr>
              <a:t>Good plumbing and lighting for services</a:t>
            </a:r>
          </a:p>
          <a:p>
            <a:pPr algn="l">
              <a:buFont typeface="Arial" panose="020B0604020202020204" pitchFamily="34" charset="0"/>
              <a:buChar char="•"/>
            </a:pPr>
            <a:r>
              <a:rPr lang="en-US" sz="1400" b="0" i="0" dirty="0">
                <a:solidFill>
                  <a:srgbClr val="575757"/>
                </a:solidFill>
                <a:effectLst/>
              </a:rPr>
              <a:t>Heating, ventilation, and air-conditioning</a:t>
            </a:r>
          </a:p>
          <a:p>
            <a:pPr algn="l">
              <a:buFont typeface="Arial" panose="020B0604020202020204" pitchFamily="34" charset="0"/>
              <a:buChar char="•"/>
            </a:pPr>
            <a:r>
              <a:rPr lang="en-US" sz="1400" b="0" i="0" dirty="0">
                <a:solidFill>
                  <a:srgbClr val="575757"/>
                </a:solidFill>
                <a:effectLst/>
              </a:rPr>
              <a:t>Sufficient electrical outlets and current adequate to service all equipment</a:t>
            </a:r>
          </a:p>
          <a:p>
            <a:pPr algn="l">
              <a:buFont typeface="Arial" panose="020B0604020202020204" pitchFamily="34" charset="0"/>
              <a:buChar char="•"/>
            </a:pPr>
            <a:r>
              <a:rPr lang="en-US" sz="1400" b="0" i="0" dirty="0">
                <a:solidFill>
                  <a:srgbClr val="575757"/>
                </a:solidFill>
                <a:effectLst/>
              </a:rPr>
              <a:t>Storage areas</a:t>
            </a:r>
          </a:p>
          <a:p>
            <a:pPr algn="l">
              <a:buFont typeface="Arial" panose="020B0604020202020204" pitchFamily="34" charset="0"/>
              <a:buChar char="•"/>
            </a:pPr>
            <a:r>
              <a:rPr lang="en-US" sz="1400" b="0" i="0" dirty="0">
                <a:solidFill>
                  <a:srgbClr val="575757"/>
                </a:solidFill>
                <a:effectLst/>
              </a:rPr>
              <a:t>Display areas</a:t>
            </a:r>
          </a:p>
          <a:p>
            <a:pPr algn="l">
              <a:buFont typeface="Arial" panose="020B0604020202020204" pitchFamily="34" charset="0"/>
              <a:buChar char="•"/>
            </a:pPr>
            <a:r>
              <a:rPr lang="en-US" sz="1400" b="0" i="0" dirty="0">
                <a:solidFill>
                  <a:srgbClr val="575757"/>
                </a:solidFill>
                <a:effectLst/>
              </a:rPr>
              <a:t>Attractive, furnished and comfortable reception or waiting area</a:t>
            </a:r>
          </a:p>
          <a:p>
            <a:pPr marL="0" indent="0">
              <a:buNone/>
            </a:pPr>
            <a:endParaRPr lang="en-US" sz="2000" dirty="0"/>
          </a:p>
        </p:txBody>
      </p:sp>
      <p:pic>
        <p:nvPicPr>
          <p:cNvPr id="5" name="Picture 4" descr="Pens and rulers">
            <a:extLst>
              <a:ext uri="{FF2B5EF4-FFF2-40B4-BE49-F238E27FC236}">
                <a16:creationId xmlns:a16="http://schemas.microsoft.com/office/drawing/2014/main" id="{946F2372-1075-CA04-6ED2-B7CAA57813AC}"/>
              </a:ext>
            </a:extLst>
          </p:cNvPr>
          <p:cNvPicPr>
            <a:picLocks noChangeAspect="1"/>
          </p:cNvPicPr>
          <p:nvPr/>
        </p:nvPicPr>
        <p:blipFill rotWithShape="1">
          <a:blip r:embed="rId2"/>
          <a:srcRect l="24205" r="30676" b="-1"/>
          <a:stretch/>
        </p:blipFill>
        <p:spPr>
          <a:xfrm>
            <a:off x="801706" y="569166"/>
            <a:ext cx="3714769" cy="5495731"/>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95B4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0357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9388D9-D41C-224A-CE64-0962FA05F832}"/>
              </a:ext>
            </a:extLst>
          </p:cNvPr>
          <p:cNvSpPr>
            <a:spLocks noGrp="1"/>
          </p:cNvSpPr>
          <p:nvPr>
            <p:ph idx="1"/>
          </p:nvPr>
        </p:nvSpPr>
        <p:spPr/>
        <p:txBody>
          <a:bodyPr anchor="t">
            <a:normAutofit/>
          </a:bodyPr>
          <a:lstStyle/>
          <a:p>
            <a:pPr marL="0" indent="0">
              <a:buNone/>
            </a:pPr>
            <a:r>
              <a:rPr lang="en-US" sz="4000" b="0" i="0" dirty="0">
                <a:effectLst/>
              </a:rPr>
              <a:t>Costs to create even a small salon, spa, or barbershop in an existing space can range from $75 to $125 per square foot, if not more. Renovating existing space requires familiarity with building codes and the landlord’s restrictions before you do anything.</a:t>
            </a:r>
            <a:endParaRPr lang="en-US" sz="4000" dirty="0"/>
          </a:p>
        </p:txBody>
      </p:sp>
    </p:spTree>
    <p:extLst>
      <p:ext uri="{BB962C8B-B14F-4D97-AF65-F5344CB8AC3E}">
        <p14:creationId xmlns:p14="http://schemas.microsoft.com/office/powerpoint/2010/main" val="2009514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69527-210E-8E32-E9B7-0AC8C4D49C4C}"/>
              </a:ext>
            </a:extLst>
          </p:cNvPr>
          <p:cNvSpPr>
            <a:spLocks noGrp="1"/>
          </p:cNvSpPr>
          <p:nvPr>
            <p:ph type="title"/>
          </p:nvPr>
        </p:nvSpPr>
        <p:spPr>
          <a:xfrm>
            <a:off x="4965430" y="629268"/>
            <a:ext cx="6586491" cy="1286160"/>
          </a:xfrm>
        </p:spPr>
        <p:txBody>
          <a:bodyPr anchor="b">
            <a:normAutofit/>
          </a:bodyPr>
          <a:lstStyle/>
          <a:p>
            <a:r>
              <a:rPr lang="en-US" dirty="0">
                <a:latin typeface="+mn-lt"/>
              </a:rPr>
              <a:t>Calculating Costs </a:t>
            </a:r>
          </a:p>
        </p:txBody>
      </p:sp>
      <p:sp>
        <p:nvSpPr>
          <p:cNvPr id="3" name="Content Placeholder 2">
            <a:extLst>
              <a:ext uri="{FF2B5EF4-FFF2-40B4-BE49-F238E27FC236}">
                <a16:creationId xmlns:a16="http://schemas.microsoft.com/office/drawing/2014/main" id="{0B4AB3F4-F696-8641-3F5B-1F0B2D66D017}"/>
              </a:ext>
            </a:extLst>
          </p:cNvPr>
          <p:cNvSpPr>
            <a:spLocks noGrp="1"/>
          </p:cNvSpPr>
          <p:nvPr>
            <p:ph idx="1"/>
          </p:nvPr>
        </p:nvSpPr>
        <p:spPr>
          <a:xfrm>
            <a:off x="4965431" y="2438400"/>
            <a:ext cx="6586489" cy="3785419"/>
          </a:xfrm>
        </p:spPr>
        <p:txBody>
          <a:bodyPr>
            <a:normAutofit/>
          </a:bodyPr>
          <a:lstStyle/>
          <a:p>
            <a:r>
              <a:rPr lang="en-US" sz="2000" b="0" i="0" dirty="0">
                <a:effectLst/>
              </a:rPr>
              <a:t>Try to estimate how much each area in the business will earn, so you can use space efficiently. An inviting retail display in your reception area is a good investment; on the other hand, an employee break area produces no income. In addition to start-up costs for creating your business, you’ll need financing for operational expenses. Realistically, you should plan to have at least several months and up to one year of expenses available to help get you up and running. It takes most new shops about six months to begin operating at full capacity.</a:t>
            </a:r>
            <a:endParaRPr lang="en-US" sz="2000" dirty="0"/>
          </a:p>
        </p:txBody>
      </p:sp>
      <p:pic>
        <p:nvPicPr>
          <p:cNvPr id="5" name="Picture 4" descr="Drawings on a glass window">
            <a:extLst>
              <a:ext uri="{FF2B5EF4-FFF2-40B4-BE49-F238E27FC236}">
                <a16:creationId xmlns:a16="http://schemas.microsoft.com/office/drawing/2014/main" id="{1560A053-E681-5201-3D96-8DA1F690A188}"/>
              </a:ext>
            </a:extLst>
          </p:cNvPr>
          <p:cNvPicPr>
            <a:picLocks noChangeAspect="1"/>
          </p:cNvPicPr>
          <p:nvPr/>
        </p:nvPicPr>
        <p:blipFill rotWithShape="1">
          <a:blip r:embed="rId2"/>
          <a:srcRect l="33916" r="20965" b="-1"/>
          <a:stretch/>
        </p:blipFill>
        <p:spPr>
          <a:xfrm>
            <a:off x="801706" y="489419"/>
            <a:ext cx="3845813" cy="568960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8C5D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1706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3B40368-53AC-8D77-8A2F-C9743D634972}"/>
              </a:ext>
            </a:extLst>
          </p:cNvPr>
          <p:cNvPicPr>
            <a:picLocks noGrp="1" noChangeAspect="1"/>
          </p:cNvPicPr>
          <p:nvPr>
            <p:ph idx="1"/>
          </p:nvPr>
        </p:nvPicPr>
        <p:blipFill>
          <a:blip r:embed="rId2"/>
          <a:stretch>
            <a:fillRect/>
          </a:stretch>
        </p:blipFill>
        <p:spPr>
          <a:xfrm>
            <a:off x="1170730" y="1460430"/>
            <a:ext cx="9456630" cy="3937140"/>
          </a:xfrm>
        </p:spPr>
      </p:pic>
    </p:spTree>
    <p:extLst>
      <p:ext uri="{BB962C8B-B14F-4D97-AF65-F5344CB8AC3E}">
        <p14:creationId xmlns:p14="http://schemas.microsoft.com/office/powerpoint/2010/main" val="31590934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5155A-8B12-F51B-6B9D-D0DC7A96DFFE}"/>
              </a:ext>
            </a:extLst>
          </p:cNvPr>
          <p:cNvSpPr>
            <a:spLocks noGrp="1"/>
          </p:cNvSpPr>
          <p:nvPr>
            <p:ph type="title"/>
          </p:nvPr>
        </p:nvSpPr>
        <p:spPr/>
        <p:txBody>
          <a:bodyPr/>
          <a:lstStyle/>
          <a:p>
            <a:r>
              <a:rPr lang="en-US" dirty="0"/>
              <a:t>Let’s Start Designing </a:t>
            </a:r>
          </a:p>
        </p:txBody>
      </p:sp>
      <p:sp>
        <p:nvSpPr>
          <p:cNvPr id="3" name="Content Placeholder 2">
            <a:extLst>
              <a:ext uri="{FF2B5EF4-FFF2-40B4-BE49-F238E27FC236}">
                <a16:creationId xmlns:a16="http://schemas.microsoft.com/office/drawing/2014/main" id="{4B463662-4651-66A1-AF70-F6D762741ED3}"/>
              </a:ext>
            </a:extLst>
          </p:cNvPr>
          <p:cNvSpPr>
            <a:spLocks noGrp="1"/>
          </p:cNvSpPr>
          <p:nvPr>
            <p:ph idx="1"/>
          </p:nvPr>
        </p:nvSpPr>
        <p:spPr/>
        <p:txBody>
          <a:bodyPr/>
          <a:lstStyle/>
          <a:p>
            <a:r>
              <a:rPr lang="en-US" dirty="0"/>
              <a:t>You can use many free 3D sites to plan your layout</a:t>
            </a:r>
          </a:p>
          <a:p>
            <a:r>
              <a:rPr lang="en-US" dirty="0"/>
              <a:t>You can try it for free here: &lt;Click on the link&gt;</a:t>
            </a:r>
          </a:p>
          <a:p>
            <a:pPr marL="0" indent="0">
              <a:buNone/>
            </a:pPr>
            <a:endParaRPr lang="en-US" dirty="0"/>
          </a:p>
        </p:txBody>
      </p:sp>
      <p:sp>
        <p:nvSpPr>
          <p:cNvPr id="4" name="Rectangle: Beveled 3">
            <a:hlinkClick r:id="rId2"/>
            <a:extLst>
              <a:ext uri="{FF2B5EF4-FFF2-40B4-BE49-F238E27FC236}">
                <a16:creationId xmlns:a16="http://schemas.microsoft.com/office/drawing/2014/main" id="{3347C3C9-65D5-AC11-5FC3-4FCB058A93C3}"/>
              </a:ext>
            </a:extLst>
          </p:cNvPr>
          <p:cNvSpPr/>
          <p:nvPr/>
        </p:nvSpPr>
        <p:spPr>
          <a:xfrm>
            <a:off x="4337108" y="3791824"/>
            <a:ext cx="3137483" cy="1400961"/>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Free 3D layout editor </a:t>
            </a:r>
          </a:p>
        </p:txBody>
      </p:sp>
    </p:spTree>
    <p:extLst>
      <p:ext uri="{BB962C8B-B14F-4D97-AF65-F5344CB8AC3E}">
        <p14:creationId xmlns:p14="http://schemas.microsoft.com/office/powerpoint/2010/main" val="4115970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6774</TotalTime>
  <Words>621</Words>
  <Application>Microsoft Office PowerPoint</Application>
  <PresentationFormat>Widescreen</PresentationFormat>
  <Paragraphs>30</Paragraphs>
  <Slides>12</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12</vt:i4>
      </vt:variant>
    </vt:vector>
  </HeadingPairs>
  <TitlesOfParts>
    <vt:vector size="19" baseType="lpstr">
      <vt:lpstr>Arial</vt:lpstr>
      <vt:lpstr>Calibri</vt:lpstr>
      <vt:lpstr>Calibri Light</vt:lpstr>
      <vt:lpstr>Futura PT Book</vt:lpstr>
      <vt:lpstr>Futura PT Demi</vt:lpstr>
      <vt:lpstr>Custom Design</vt:lpstr>
      <vt:lpstr>Office Theme</vt:lpstr>
      <vt:lpstr>PowerPoint Presentation</vt:lpstr>
      <vt:lpstr>PowerPoint Presentation</vt:lpstr>
      <vt:lpstr>PowerPoint Presentation</vt:lpstr>
      <vt:lpstr>PowerPoint Presentation</vt:lpstr>
      <vt:lpstr>PowerPoint Presentation</vt:lpstr>
      <vt:lpstr>The Layout </vt:lpstr>
      <vt:lpstr>Ideally, the design you develop should include the following</vt:lpstr>
      <vt:lpstr>PowerPoint Presentation</vt:lpstr>
      <vt:lpstr>Calculating Costs </vt:lpstr>
      <vt:lpstr>PowerPoint Presentation</vt:lpstr>
      <vt:lpstr>Let’s Start Designing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2023-01-24T19:59:21Z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