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3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4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4"/>
    <p:sldMasterId id="2147483703" r:id="rId5"/>
    <p:sldMasterId id="2147483715" r:id="rId6"/>
    <p:sldMasterId id="2147483730" r:id="rId7"/>
    <p:sldMasterId id="2147483749" r:id="rId8"/>
    <p:sldMasterId id="2147483761" r:id="rId9"/>
    <p:sldMasterId id="2147483771" r:id="rId10"/>
  </p:sldMasterIdLst>
  <p:notesMasterIdLst>
    <p:notesMasterId r:id="rId57"/>
  </p:notesMasterIdLst>
  <p:handoutMasterIdLst>
    <p:handoutMasterId r:id="rId58"/>
  </p:handoutMasterIdLst>
  <p:sldIdLst>
    <p:sldId id="269" r:id="rId11"/>
    <p:sldId id="375" r:id="rId12"/>
    <p:sldId id="343" r:id="rId13"/>
    <p:sldId id="377" r:id="rId14"/>
    <p:sldId id="378" r:id="rId15"/>
    <p:sldId id="382" r:id="rId16"/>
    <p:sldId id="383" r:id="rId17"/>
    <p:sldId id="384" r:id="rId18"/>
    <p:sldId id="385" r:id="rId19"/>
    <p:sldId id="387" r:id="rId20"/>
    <p:sldId id="371" r:id="rId21"/>
    <p:sldId id="369" r:id="rId22"/>
    <p:sldId id="372" r:id="rId23"/>
    <p:sldId id="388" r:id="rId24"/>
    <p:sldId id="394" r:id="rId25"/>
    <p:sldId id="395" r:id="rId26"/>
    <p:sldId id="397" r:id="rId27"/>
    <p:sldId id="393" r:id="rId28"/>
    <p:sldId id="356" r:id="rId29"/>
    <p:sldId id="396" r:id="rId30"/>
    <p:sldId id="360" r:id="rId31"/>
    <p:sldId id="362" r:id="rId32"/>
    <p:sldId id="363" r:id="rId33"/>
    <p:sldId id="364" r:id="rId34"/>
    <p:sldId id="400" r:id="rId35"/>
    <p:sldId id="401" r:id="rId36"/>
    <p:sldId id="403" r:id="rId37"/>
    <p:sldId id="381" r:id="rId38"/>
    <p:sldId id="404" r:id="rId39"/>
    <p:sldId id="405" r:id="rId40"/>
    <p:sldId id="406" r:id="rId41"/>
    <p:sldId id="424" r:id="rId42"/>
    <p:sldId id="407" r:id="rId43"/>
    <p:sldId id="408" r:id="rId44"/>
    <p:sldId id="409" r:id="rId45"/>
    <p:sldId id="410" r:id="rId46"/>
    <p:sldId id="423" r:id="rId47"/>
    <p:sldId id="412" r:id="rId48"/>
    <p:sldId id="413" r:id="rId49"/>
    <p:sldId id="414" r:id="rId50"/>
    <p:sldId id="415" r:id="rId51"/>
    <p:sldId id="416" r:id="rId52"/>
    <p:sldId id="417" r:id="rId53"/>
    <p:sldId id="418" r:id="rId54"/>
    <p:sldId id="419" r:id="rId55"/>
    <p:sldId id="421" r:id="rId56"/>
  </p:sldIdLst>
  <p:sldSz cx="12192000" cy="6858000"/>
  <p:notesSz cx="7023100" cy="9309100"/>
  <p:custDataLst>
    <p:tags r:id="rId5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75"/>
            <p14:sldId id="343"/>
            <p14:sldId id="377"/>
            <p14:sldId id="378"/>
            <p14:sldId id="382"/>
            <p14:sldId id="383"/>
            <p14:sldId id="384"/>
            <p14:sldId id="385"/>
            <p14:sldId id="387"/>
            <p14:sldId id="371"/>
            <p14:sldId id="369"/>
            <p14:sldId id="372"/>
            <p14:sldId id="388"/>
            <p14:sldId id="394"/>
            <p14:sldId id="395"/>
            <p14:sldId id="397"/>
            <p14:sldId id="393"/>
            <p14:sldId id="356"/>
            <p14:sldId id="396"/>
            <p14:sldId id="360"/>
            <p14:sldId id="362"/>
            <p14:sldId id="363"/>
            <p14:sldId id="364"/>
            <p14:sldId id="400"/>
            <p14:sldId id="401"/>
            <p14:sldId id="403"/>
            <p14:sldId id="381"/>
            <p14:sldId id="404"/>
            <p14:sldId id="405"/>
            <p14:sldId id="406"/>
            <p14:sldId id="424"/>
            <p14:sldId id="407"/>
            <p14:sldId id="408"/>
            <p14:sldId id="409"/>
            <p14:sldId id="410"/>
            <p14:sldId id="423"/>
            <p14:sldId id="412"/>
            <p14:sldId id="413"/>
            <p14:sldId id="414"/>
            <p14:sldId id="415"/>
            <p14:sldId id="416"/>
            <p14:sldId id="417"/>
            <p14:sldId id="418"/>
            <p14:sldId id="419"/>
            <p14:sldId id="421"/>
          </p14:sldIdLst>
        </p14:section>
        <p14:section name="Untitled Section" id="{BAB5FE1B-4910-480F-9285-3B3D14DFD513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nifer Burton" initials="J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CEF734-B382-4957-9AD0-2273F03715B4}" v="62" dt="2023-12-05T14:05:46.4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79" d="100"/>
          <a:sy n="79" d="100"/>
        </p:scale>
        <p:origin x="811" y="77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63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61" Type="http://schemas.openxmlformats.org/officeDocument/2006/relationships/presProps" Target="presProps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1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tags" Target="tags/tag1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commentAuthors" Target="commentAuthors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>
              <a:latin typeface="Calibri" panose="020F050202020403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8346E7E3-B10F-4B4E-B5C2-A7AB4F5E4EE2}" type="slidenum">
              <a:rPr lang="en-US" altLang="en-US" sz="1200" smtClean="0">
                <a:solidFill>
                  <a:srgbClr val="000000"/>
                </a:solidFill>
                <a:latin typeface="Arial" panose="020B0604020202020204" pitchFamily="34" charset="0"/>
              </a:rPr>
              <a:pPr/>
              <a:t>2</a:t>
            </a:fld>
            <a:endParaRPr lang="en-US" altLang="en-US" sz="12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190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b="1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1099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05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698500"/>
            <a:ext cx="6203950" cy="3490913"/>
          </a:xfrm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53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5.png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4"/>
            <a:ext cx="7244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24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endParaRPr lang="en-CA" sz="2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9801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87900-46BB-452F-B2A6-09DE4FE62136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90" y="6534836"/>
            <a:ext cx="11624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© MRT Program, </a:t>
            </a:r>
            <a:r>
              <a:rPr lang="en-US" sz="1350" b="1" dirty="0"/>
              <a:t>​</a:t>
            </a:r>
          </a:p>
          <a:p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2356542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7965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D958A-92AD-4B29-96B1-7EB7E8877074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5" y="6550364"/>
            <a:ext cx="11624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© MRT Program, </a:t>
            </a:r>
            <a:r>
              <a:rPr lang="en-US" sz="1350" b="1" dirty="0"/>
              <a:t>​</a:t>
            </a:r>
          </a:p>
          <a:p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2104508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9284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0C116-652D-4C6A-9414-873DBC93D234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67790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" y="510365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36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0890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0129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152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54023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 rtl="0" eaLnBrk="1" latinLnBrk="0" hangingPunct="1">
              <a:spcBef>
                <a:spcPct val="50000"/>
              </a:spcBef>
              <a:defRPr lang="en-US" sz="105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1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781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512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4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6" name="TextBox 5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5BA7B2-33E4-FD3F-D19C-5CF36B5711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80E52D68-9372-C326-6B37-A4FDA951B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948FB-8ECD-D25C-2278-BF137A9DADF6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C5BE73-275A-CC95-4E4B-D29F3848C89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F8355577-F4DA-F27F-1BED-F32F17C9914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90801A1-6BB1-387A-2999-898297C759E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5359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+mj-lt"/>
              <a:buAutoNum type="alphaLcParenR"/>
              <a:defRPr sz="1800"/>
            </a:lvl2pPr>
            <a:lvl3pPr marL="685800" indent="-171450">
              <a:buFont typeface="+mj-lt"/>
              <a:buAutoNum type="romanLcPeriod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8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E2AA751-007E-E5A8-923E-6C58A0077E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CEB6F041-F18A-0531-5C85-89A726EF5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52E388-F74E-0682-5082-600D637C72A2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8DD6A1-0975-0B58-97EE-B58C9656F4E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EE65D90F-C52D-ABA8-EE57-74243767E6C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F4E854-135A-0D88-064B-42D683FB6058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790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683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3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9" name="TextBox 8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DBC2A3-D521-808B-4770-54C193A3FE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A579B87-D81A-0BCE-21AC-3AD19B078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57E5E0-C825-469D-8F02-CEDCED9D7555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5CE6DC-187F-F9DC-C153-9989BF58BC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EF07C300-6F63-042E-A786-3D1DD7689BC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1CD747-C76E-10F5-E0A3-05EB3A711F65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644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8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9" y="1248511"/>
            <a:ext cx="10454217" cy="2517157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3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9" name="TextBox 8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D2FF10-35A9-0BFD-429B-0DD3153740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6A11E54F-3EB9-A9A9-51B1-9119C0EDC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07845F-DD28-C099-EA15-95E701425DB1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3FCBAE6-319C-A71C-273B-D37D39CBFD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9CEA6342-6166-6165-D8EB-BFDB55F341E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28C70B-DF51-FFE7-8765-9A93ED6DF1C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5443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1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514350" indent="-257175">
              <a:defRPr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defRPr sz="12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685800" rtl="0" eaLnBrk="1" latinLnBrk="0" hangingPunct="1">
              <a:spcBef>
                <a:spcPct val="50000"/>
              </a:spcBef>
              <a:defRPr lang="en-US" sz="75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" name="TextBox 9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A108E6-698D-CF7A-592D-935A3CF32D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1A50E49-F808-B27D-7082-B9B4D415C8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E32D30-2F5F-EF2E-9899-C853E63A5DCC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042F5A7-0A35-D7F9-73D2-BFEE57E66F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E85DA511-1A90-21C9-7A71-BEBE1CE063C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959629-1556-962F-5900-55688EB9D52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913036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9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225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8"/>
            <a:ext cx="5055000" cy="5085781"/>
          </a:xfrm>
          <a:prstGeom prst="rect">
            <a:avLst/>
          </a:prstGeom>
        </p:spPr>
        <p:txBody>
          <a:bodyPr/>
          <a:lstStyle>
            <a:lvl1pPr marL="257175" indent="-257175">
              <a:buFont typeface="Arial" panose="020B0604020202020204" pitchFamily="34" charset="0"/>
              <a:buChar char="•"/>
              <a:defRPr sz="210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 b="0"/>
            </a:lvl2pPr>
            <a:lvl3pPr marL="685800" indent="-171450">
              <a:buFont typeface="Wingdings" panose="05000000000000000000" pitchFamily="2" charset="2"/>
              <a:buChar char="§"/>
              <a:defRPr sz="1500" b="0"/>
            </a:lvl3pPr>
            <a:lvl4pPr marL="857250" indent="-171450">
              <a:defRPr sz="1350" b="0"/>
            </a:lvl4pPr>
            <a:lvl5pPr marL="1028700" indent="-171450">
              <a:defRPr sz="1200" b="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70" y="1239718"/>
            <a:ext cx="5108655" cy="5085781"/>
          </a:xfrm>
          <a:prstGeom prst="rect">
            <a:avLst/>
          </a:prstGeom>
        </p:spPr>
        <p:txBody>
          <a:bodyPr vert="horz"/>
          <a:lstStyle>
            <a:lvl1pPr marL="257175" indent="-257175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514350" indent="-257175">
              <a:buFont typeface="Arial" panose="020B0604020202020204" pitchFamily="34" charset="0"/>
              <a:buChar char="◦"/>
              <a:defRPr sz="1800"/>
            </a:lvl2pPr>
            <a:lvl3pPr marL="685800" indent="-171450">
              <a:buFont typeface="Wingdings" panose="05000000000000000000" pitchFamily="2" charset="2"/>
              <a:buChar char="§"/>
              <a:defRPr sz="1500"/>
            </a:lvl3pPr>
            <a:lvl4pPr marL="857250" indent="-171450">
              <a:defRPr sz="1350"/>
            </a:lvl4pPr>
            <a:lvl5pPr marL="1028700" indent="-171450">
              <a:tabLst/>
              <a:defRPr sz="12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7" name="TextBox 6"/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75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75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0ED448-2C39-739E-E85C-0866E68C49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648D824-61C9-5992-82F3-BB131D14F3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0F90A8-12F0-A0B9-F84F-A57E8B438519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00AEDC-6116-9A1A-98B5-A595BFD0E70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8EC14D2A-E7D0-BEBD-21C5-EE78BF27B14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931C2C8-31AB-E047-0913-36EEB08CAB4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761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5120">
          <p15:clr>
            <a:srgbClr val="FBAE40"/>
          </p15:clr>
        </p15:guide>
        <p15:guide id="5" orient="horz" pos="864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2307B40E-29CC-42E8-8018-5E3C433D1788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026104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46B57925-ED45-4B1B-9473-B354C66B2BC3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6661659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950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73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1921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2983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632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17822550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0744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59543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069780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65701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08443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442310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4694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02592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09414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208044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95722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470997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28290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9420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03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182CD-D80F-4181-BA6E-71F1E8A884E1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7200634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74544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360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9106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8332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2017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04626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1732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4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45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4" y="4401026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685800" rtl="0" eaLnBrk="1" latinLnBrk="0" hangingPunct="1">
              <a:spcBef>
                <a:spcPct val="50000"/>
              </a:spcBef>
              <a:defRPr lang="en-US" sz="105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770727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0337A8E5-82FE-4BD3-9134-F9733F076071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6564003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AC0A307C-3B50-47D9-8539-44F05082ABD8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8949635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B02B51-722E-41F2-97E9-A62AF168B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" y="0"/>
            <a:ext cx="12181836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Medical Radiologic Technology Program</a:t>
            </a:r>
          </a:p>
          <a:p>
            <a:endParaRPr lang="en-CA" sz="32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173839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BED56-A30C-4079-8202-9289DD7415B8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E2246-821E-4E8A-AF50-2057A9D77A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1478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869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12128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182CD-D80F-4181-BA6E-71F1E8A884E1}" type="slidenum">
              <a:rPr lang="en-CA" altLang="en-US" smtClean="0"/>
              <a:pPr/>
              <a:t>‹#›</a:t>
            </a:fld>
            <a:endParaRPr lang="en-CA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E5A275-62B9-4618-B147-5B669E8251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14784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37403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950883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42E27-DBB1-4F9E-8250-378778F4EE6E}" type="slidenum">
              <a:rPr lang="en-CA" altLang="en-US" smtClean="0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31524190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0138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446457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266125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03285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300954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876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  <p15:guide id="3" orient="horz" pos="936">
          <p15:clr>
            <a:srgbClr val="FBAE40"/>
          </p15:clr>
        </p15:guide>
        <p15:guide id="4" pos="5120">
          <p15:clr>
            <a:srgbClr val="FBAE40"/>
          </p15:clr>
        </p15:guide>
      </p15:sldGuideLst>
    </p:ext>
  </p:extLs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23299E-85B8-6783-CACA-A54B93E023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AFE6A87A-E276-BA8E-3C5B-2E764445D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5CB13B-EFB1-C071-6C98-48D161956F7D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535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683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512">
          <p15:clr>
            <a:srgbClr val="FBAE40"/>
          </p15:clr>
        </p15:guide>
      </p15:sldGuideLst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17EFCF6-C541-6B31-F324-79FD926CF5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5413C57E-11A3-AC51-D643-054E1B31A2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879297-AEC2-E64C-4C64-D7A2D9EFF271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966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683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512">
          <p15:clr>
            <a:srgbClr val="FBAE40"/>
          </p15:clr>
        </p15:guide>
      </p15:sldGuideLst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026EA4-F66D-7A27-49AF-9E411E7667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4AFC78C2-77EA-2387-CC20-C1505E8AA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7430FC-A979-CF3D-F936-7674B2D2030A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539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335B35-F186-C03B-FD81-BE6A98FEDE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B0EC7057-9801-033D-3CCC-691FB1470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6C1215-61A1-6825-195F-A7DB9CCF9741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7597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D6466C-43A9-E2A8-9495-F0B44070C1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F1E1273-55C5-311B-A2CF-09380E6DB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E5B399-5F9A-7205-1FAD-B42463F9A087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17581423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18AB5A-2055-B395-73C1-DD843CEDE4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94C88230-2C43-2E70-BAB0-6DE53D8D09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47D868-314B-605F-52A3-6D5C11326A0D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1880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5120">
          <p15:clr>
            <a:srgbClr val="FBAE40"/>
          </p15:clr>
        </p15:guide>
        <p15:guide id="4" orient="horz" pos="864">
          <p15:clr>
            <a:srgbClr val="FBAE40"/>
          </p15:clr>
        </p15:guide>
        <p15:guide id="5" pos="3840">
          <p15:clr>
            <a:srgbClr val="FBAE40"/>
          </p15:clr>
        </p15:guide>
      </p15:sldGuideLst>
    </p:ext>
  </p:extLs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887834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860873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7452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144731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814223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7829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002785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046563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963713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235732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320604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6F77A-541B-1DAC-EDF9-48FA649AF6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CB938E-7ED9-1A8F-8D71-8D3F70A7D3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029A2-7599-76AD-429E-1DE46ADC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B6460-5F07-508A-C0DE-9BCB5C5A9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5BC0E-AD18-33B2-F02B-EF8D035BD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9771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7C078-6C50-FCB0-F020-0F156BD0B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9492D-FE2C-3E67-34DF-31429CD59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08FD3-1CB4-B3D1-1A93-149CAFB9E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D2E95-3F18-DB7D-6AF7-5E2266C94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0462C-C503-6512-8C9F-CC9401B2A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7746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DE8F7-0B8E-9884-404C-208139307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B5009-25CA-325C-ACE9-C634ABEB3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9444F-BDE6-6CC5-B28D-B1D5D1F9A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D663C6-2559-2405-463B-BC0764720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03A9BB-F0C9-B268-8476-663251DF2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6585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A682-9E15-C17B-ECE6-10449D006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F37F9-0A9E-046C-2043-6BC3C10A41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921A0C-9C35-A954-8945-4C58D5B97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869A1A-EF72-75BB-E5CD-7CC5ECB7E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C41614-6A42-45E4-C046-EBB62CB3C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8C34D2-A86A-2E54-C4AA-37DC181FA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86667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81EA4-F0B2-C5E3-827D-7CC693A99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99A8E5-D887-F99A-0322-36E5CB53D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7985CC-F31F-9673-BB6F-A83EAE338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EC67EA-B3AF-9365-D8E4-E6CEACC50D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B5359A-A892-A19D-3F99-F7420C9A22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3F3E9D-E750-19D9-5AA2-1FA67B94F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16D95A-512D-C949-0B23-E89BFEDC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B5E43C-2079-BCFD-C792-9C05CCC81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15641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2074A-11BD-ACE4-CB53-1F1214EB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D958F5-B5B6-650F-4ABA-4F8A5580C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8DAE55-B90B-1EE9-3BD8-02953E83E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E078D0-D3A4-5709-9436-A3810AE95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11434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99CC38-71C4-8E2E-78F8-3A215A7AE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C29D57-DFC5-3719-9404-4556869E0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1B3199-736E-12A5-1ADA-05E39854D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89108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6146E-C98A-DD56-F204-9EAB5DB5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4FD42-5F04-535E-1395-0398F5AAF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823899-A0DE-98C6-43BA-DF94C1FDF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B2DE8-B0DC-0337-F645-CDBFC88DE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3A49C9-A95A-008E-536A-056B6CE8B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953912-41B6-1223-FEA6-9933F976F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1320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B65CF-0192-4A03-ECDC-F10E23BD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95AF0A-3C71-985E-7096-0CDCA68077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D8966D-9D88-40CE-22EA-3D4A8270B0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8C5592-07C8-E3D3-4733-5DCC5E88A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1C7CCC-F554-4714-5C2B-F4F028EA9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480D0D-B3AF-1E66-CDA1-4FCC2126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34485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B1B5F-777C-D84F-5695-0AE49213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3A800B-318C-88C3-83C8-4D736E849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BB59F-2E15-AA3C-700D-28474F75D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B2EF7E-07E3-7E77-32A1-94C129C75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B2DC6-7215-6499-32EB-BBF607AE6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5902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B47B58-B64D-0ACC-5628-05142085CF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57FE49-3CA9-62B1-4115-5DB93D2DA9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68108-F0C3-0A09-87EE-11151F445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96C61-5196-4513-AB61-8647CECFAC75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FDA7A-739A-E77E-C151-8AFCAD7B7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D30A63-077A-885B-8D60-13DF477E0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95E3C-1214-4C19-8D6A-81280E7F1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70193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9790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4" Type="http://schemas.openxmlformats.org/officeDocument/2006/relationships/slideLayout" Target="../slideLayouts/slideLayout5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1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17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1.xml"/><Relationship Id="rId16" Type="http://schemas.openxmlformats.org/officeDocument/2006/relationships/slideLayout" Target="../slideLayouts/slideLayout75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69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0101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35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3327"/>
            <a:ext cx="170560" cy="207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90675" algn="r"/>
                <a:tab pos="2228850" algn="ctr"/>
                <a:tab pos="4457700" algn="r"/>
              </a:tabLst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35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8" y="6426203"/>
            <a:ext cx="4097867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5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4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5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88F34D3-526F-4121-9E8D-363C962C34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514BB771-109C-9B28-5242-E249F82C7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B02A67-4490-584A-6B8A-11D04FB0CC38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0C9F6E6-CEDF-B7FA-B97D-A3DA0224CEDD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2EC7CE08-88A1-A195-1F9F-F06CE7F6DC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9481112B-8A2B-32F1-6639-458B00D11A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729D3491-A902-9598-53D6-8B2800EB83A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C43AD0-99E9-D8A0-BC35-023AD6358E44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6889037-6F6E-14F0-7F59-574CF59A79E8}"/>
              </a:ext>
            </a:extLst>
          </p:cNvPr>
          <p:cNvPicPr>
            <a:picLocks noChangeAspect="1"/>
          </p:cNvPicPr>
          <p:nvPr userDrawn="1"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21" name="Rectangle 2">
            <a:extLst>
              <a:ext uri="{FF2B5EF4-FFF2-40B4-BE49-F238E27FC236}">
                <a16:creationId xmlns:a16="http://schemas.microsoft.com/office/drawing/2014/main" id="{B7B4FFBB-5680-A3F1-8BD5-F6A6E58E5D5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6572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2" r:id="rId17"/>
    <p:sldLayoutId id="2147483693" r:id="rId18"/>
    <p:sldLayoutId id="2147483694" r:id="rId19"/>
    <p:sldLayoutId id="2147483695" r:id="rId20"/>
    <p:sldLayoutId id="2147483696" r:id="rId21"/>
    <p:sldLayoutId id="2147483697" r:id="rId22"/>
    <p:sldLayoutId id="2147483698" r:id="rId23"/>
    <p:sldLayoutId id="2147483699" r:id="rId24"/>
    <p:sldLayoutId id="2147483700" r:id="rId25"/>
    <p:sldLayoutId id="2147483701" r:id="rId26"/>
    <p:sldLayoutId id="2147483702" r:id="rId27"/>
    <p:sldLayoutId id="2147483649" r:id="rId28"/>
    <p:sldLayoutId id="2147483650" r:id="rId29"/>
    <p:sldLayoutId id="2147483653" r:id="rId30"/>
    <p:sldLayoutId id="2147483651" r:id="rId31"/>
    <p:sldLayoutId id="2147483656" r:id="rId32"/>
    <p:sldLayoutId id="2147483652" r:id="rId33"/>
    <p:sldLayoutId id="2147483654" r:id="rId3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5A26237-0B5E-2281-C098-6DD363D29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865AF97-EF7D-BFF7-72EF-A98239B2EE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266059-E28D-C08B-6D43-1F5696DADBA3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FD2F07-23D8-6FCE-BEEA-1F836EBCB9CC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E5CF50FC-B6A7-4941-55D5-05F132D03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8474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F6057F8-B3F4-197F-7405-A27F4AAEE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164437AB-A6B9-A958-6A8F-2B06313E9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3384EE-8596-1E38-0AE6-6311F0442232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641923E-E9CE-6ABE-6F94-3CD12F25AF08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C640D4D4-E884-5A1B-9439-BA07D5804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81874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747" r:id="rId17"/>
    <p:sldLayoutId id="214748374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1184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94D9144-F804-048C-151A-D50CA1902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11530E4-3765-1D1B-7845-4690EF6BA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F98059-7950-2997-D665-195FAA2BD562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2CB14F-C8B7-D71E-4227-CAD7DEBC88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8AF49B53-0F0B-4A7C-EEBC-477DFDC13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403970242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52CC9D-CFCC-1CC6-8B08-AF0D9BAF1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4140E9-E484-0CE3-B8B0-3731ED24D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EE208-AEF0-89D7-2750-A235D2AA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DFA9B-39E9-B93B-8221-69D3A5A8BD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AA333-D64F-00A8-54DD-F09E18074F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4775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0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38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9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ADBE8-9ADD-9FB2-9C69-8A3EE717B2BF}"/>
              </a:ext>
            </a:extLst>
          </p:cNvPr>
          <p:cNvSpPr txBox="1">
            <a:spLocks/>
          </p:cNvSpPr>
          <p:nvPr/>
        </p:nvSpPr>
        <p:spPr>
          <a:xfrm>
            <a:off x="4427145" y="2503477"/>
            <a:ext cx="7052753" cy="368004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300" dirty="0"/>
              <a:t>MRAD 256</a:t>
            </a:r>
            <a:br>
              <a:rPr lang="en-US" sz="4300" dirty="0"/>
            </a:br>
            <a:r>
              <a:rPr lang="en-US" sz="4300" dirty="0"/>
              <a:t>Radiographic Technique 2</a:t>
            </a:r>
          </a:p>
          <a:p>
            <a:endParaRPr lang="en-US" sz="3200" dirty="0"/>
          </a:p>
          <a:p>
            <a:r>
              <a:rPr lang="en-US" sz="3200" dirty="0"/>
              <a:t>Chest Anatomy and Positioning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2800" dirty="0">
                <a:latin typeface="+mn-lt"/>
              </a:rPr>
              <a:t>MRT Program</a:t>
            </a:r>
          </a:p>
          <a:p>
            <a:endParaRPr lang="en-US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1"/>
          <p:cNvSpPr>
            <a:spLocks noChangeArrowheads="1"/>
          </p:cNvSpPr>
          <p:nvPr/>
        </p:nvSpPr>
        <p:spPr bwMode="auto">
          <a:xfrm>
            <a:off x="1906567" y="2025599"/>
            <a:ext cx="86868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CA" altLang="en-US" sz="5400" b="1" dirty="0">
                <a:solidFill>
                  <a:srgbClr val="000000"/>
                </a:solidFill>
                <a:latin typeface="+mn-lt"/>
              </a:rPr>
              <a:t>Chest x-rays are the most common of all radiographic procedures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F01B69-D474-7640-4EE0-5613FF33D0D5}"/>
              </a:ext>
            </a:extLst>
          </p:cNvPr>
          <p:cNvSpPr txBox="1"/>
          <p:nvPr/>
        </p:nvSpPr>
        <p:spPr>
          <a:xfrm>
            <a:off x="8120365" y="6550223"/>
            <a:ext cx="4071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0993190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AA3D-8512-7D40-7623-C1D011066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/>
              <a:t>Divisions of Chest Anatomy</a:t>
            </a:r>
            <a:endParaRPr lang="en-CA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The chest (thorax) is divided into 3 sections:</a:t>
            </a:r>
          </a:p>
          <a:p>
            <a:endParaRPr lang="en-US" altLang="en-US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Bony thorax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Respiratory system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Mediastinum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altLang="en-US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3F31C4-C39A-E3D2-F07E-A6698A4F0FD5}"/>
              </a:ext>
            </a:extLst>
          </p:cNvPr>
          <p:cNvSpPr txBox="1"/>
          <p:nvPr/>
        </p:nvSpPr>
        <p:spPr>
          <a:xfrm>
            <a:off x="8120363" y="6550223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835372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Divisions of Chest Anatomy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Bony thorax</a:t>
            </a:r>
          </a:p>
          <a:p>
            <a:pPr lvl="1"/>
            <a:r>
              <a:rPr lang="en-US" altLang="en-US" dirty="0"/>
              <a:t>Protective framework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Respiratory system</a:t>
            </a:r>
          </a:p>
          <a:p>
            <a:pPr lvl="1"/>
            <a:r>
              <a:rPr lang="en-US" altLang="en-US" dirty="0"/>
              <a:t>Lungs and airways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Mediastinum</a:t>
            </a:r>
          </a:p>
          <a:p>
            <a:pPr lvl="1"/>
            <a:r>
              <a:rPr lang="en-US" altLang="en-US" dirty="0"/>
              <a:t>Space between lungs</a:t>
            </a:r>
          </a:p>
          <a:p>
            <a:endParaRPr lang="en-GB" altLang="en-US" dirty="0"/>
          </a:p>
        </p:txBody>
      </p:sp>
      <p:pic>
        <p:nvPicPr>
          <p:cNvPr id="35844" name="Content Placeholder 8" descr="f03-30-A054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0" y="2005013"/>
            <a:ext cx="3810000" cy="41751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1E1D648-3DD9-5356-1CF5-BA2F4463718A}"/>
              </a:ext>
            </a:extLst>
          </p:cNvPr>
          <p:cNvSpPr txBox="1"/>
          <p:nvPr/>
        </p:nvSpPr>
        <p:spPr>
          <a:xfrm>
            <a:off x="8111310" y="6620013"/>
            <a:ext cx="3809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732464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Bony Thorax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593597" cy="4351338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Consists of sternum, ribs, thoracic spine and shoulder girdle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Provides a protective framework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Contains some important bony landmarks for positioning</a:t>
            </a:r>
          </a:p>
          <a:p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36868" name="Picture 7" descr="f03-01-A054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13675" y="2260600"/>
            <a:ext cx="4378325" cy="37226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8AE1538-E833-39F3-CF51-A1941C7EFD20}"/>
              </a:ext>
            </a:extLst>
          </p:cNvPr>
          <p:cNvSpPr txBox="1"/>
          <p:nvPr/>
        </p:nvSpPr>
        <p:spPr>
          <a:xfrm>
            <a:off x="8111310" y="6629066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244991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Respiratory System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6229027" cy="4351338"/>
          </a:xfrm>
        </p:spPr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Purpose </a:t>
            </a:r>
          </a:p>
          <a:p>
            <a:pPr lvl="1"/>
            <a:r>
              <a:rPr lang="en-US" altLang="en-US" dirty="0"/>
              <a:t>Exchange of gaseous substances between air and blood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Four divisions</a:t>
            </a:r>
          </a:p>
          <a:p>
            <a:pPr lvl="1"/>
            <a:r>
              <a:rPr lang="en-US" altLang="en-US" dirty="0"/>
              <a:t>Larynx</a:t>
            </a:r>
          </a:p>
          <a:p>
            <a:pPr lvl="1"/>
            <a:r>
              <a:rPr lang="en-US" altLang="en-US" dirty="0"/>
              <a:t>Trachea</a:t>
            </a:r>
          </a:p>
          <a:p>
            <a:pPr lvl="1"/>
            <a:r>
              <a:rPr lang="en-US" altLang="en-US" dirty="0"/>
              <a:t>Bronchi</a:t>
            </a:r>
          </a:p>
          <a:p>
            <a:pPr lvl="1"/>
            <a:r>
              <a:rPr lang="en-US" altLang="en-US" dirty="0"/>
              <a:t>Lungs</a:t>
            </a:r>
            <a:endParaRPr lang="en-GB" altLang="en-US" dirty="0"/>
          </a:p>
        </p:txBody>
      </p:sp>
      <p:pic>
        <p:nvPicPr>
          <p:cNvPr id="38916" name="Content Placeholder 8" descr="f03-03-A054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02650" y="2038350"/>
            <a:ext cx="3689350" cy="44545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BE5B3F5-956F-58A2-DEBE-0086BA921232}"/>
              </a:ext>
            </a:extLst>
          </p:cNvPr>
          <p:cNvSpPr txBox="1"/>
          <p:nvPr/>
        </p:nvSpPr>
        <p:spPr>
          <a:xfrm>
            <a:off x="8147524" y="6596400"/>
            <a:ext cx="40444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88384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Trachea</a:t>
            </a:r>
          </a:p>
        </p:txBody>
      </p:sp>
      <p:pic>
        <p:nvPicPr>
          <p:cNvPr id="39939" name="Picture 6" descr="f03-08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413" y="365125"/>
            <a:ext cx="5434088" cy="5961671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C438A6-69B9-26A3-A032-3B55B0FAB627}"/>
              </a:ext>
            </a:extLst>
          </p:cNvPr>
          <p:cNvSpPr txBox="1"/>
          <p:nvPr/>
        </p:nvSpPr>
        <p:spPr>
          <a:xfrm>
            <a:off x="8111311" y="6592853"/>
            <a:ext cx="4192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905382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Bronchi</a:t>
            </a:r>
            <a:endParaRPr lang="en-GB" altLang="en-US" dirty="0"/>
          </a:p>
        </p:txBody>
      </p:sp>
      <p:pic>
        <p:nvPicPr>
          <p:cNvPr id="40963" name="Content Placeholder 7" descr="f03-12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42" y="365125"/>
            <a:ext cx="5701164" cy="5833751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D49A3-65D8-13FA-66CF-6CAC7B298898}"/>
              </a:ext>
            </a:extLst>
          </p:cNvPr>
          <p:cNvSpPr txBox="1"/>
          <p:nvPr/>
        </p:nvSpPr>
        <p:spPr>
          <a:xfrm>
            <a:off x="8183739" y="6550223"/>
            <a:ext cx="43009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700074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dirty="0"/>
              <a:t>Secondary Bronchi and Alveoli</a:t>
            </a:r>
          </a:p>
        </p:txBody>
      </p:sp>
      <p:pic>
        <p:nvPicPr>
          <p:cNvPr id="41987" name="Picture 6" descr="f03-13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571" y="1825625"/>
            <a:ext cx="8132857" cy="435133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A82F5B-DFBB-ACF8-F0C1-ADFCAFE709DF}"/>
              </a:ext>
            </a:extLst>
          </p:cNvPr>
          <p:cNvSpPr txBox="1"/>
          <p:nvPr/>
        </p:nvSpPr>
        <p:spPr>
          <a:xfrm>
            <a:off x="8111310" y="6550223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798067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dirty="0"/>
              <a:t>Lungs</a:t>
            </a:r>
          </a:p>
        </p:txBody>
      </p:sp>
      <p:pic>
        <p:nvPicPr>
          <p:cNvPr id="44035" name="Picture 6" descr="f03-15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812" y="365125"/>
            <a:ext cx="5978594" cy="5603526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392DEE-02DA-299B-733B-B1018CEB4C5F}"/>
              </a:ext>
            </a:extLst>
          </p:cNvPr>
          <p:cNvSpPr txBox="1"/>
          <p:nvPr/>
        </p:nvSpPr>
        <p:spPr>
          <a:xfrm>
            <a:off x="8147524" y="6550223"/>
            <a:ext cx="37306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945009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More about the diaphragm</a:t>
            </a:r>
          </a:p>
        </p:txBody>
      </p:sp>
      <p:pic>
        <p:nvPicPr>
          <p:cNvPr id="38916" name="Content Placeholder 8" descr="f03-03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919" y="1364249"/>
            <a:ext cx="3604303" cy="4351338"/>
          </a:xfrm>
        </p:spPr>
      </p:pic>
      <p:sp>
        <p:nvSpPr>
          <p:cNvPr id="5" name="TextBox 4"/>
          <p:cNvSpPr txBox="1"/>
          <p:nvPr/>
        </p:nvSpPr>
        <p:spPr>
          <a:xfrm>
            <a:off x="3237297" y="5955803"/>
            <a:ext cx="126188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Bontrager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4774" y="5955803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4" r="9172"/>
          <a:stretch/>
        </p:blipFill>
        <p:spPr>
          <a:xfrm>
            <a:off x="6942501" y="1716590"/>
            <a:ext cx="2887580" cy="31898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425136" y="5346255"/>
            <a:ext cx="1928733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 err="1"/>
              <a:t>Hemidiaphragms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7406406" y="4201755"/>
            <a:ext cx="566520" cy="11445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8891007" y="4371750"/>
            <a:ext cx="404261" cy="10106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174B6F5-3201-A3BC-C85A-CC01F9B01362}"/>
              </a:ext>
            </a:extLst>
          </p:cNvPr>
          <p:cNvSpPr txBox="1"/>
          <p:nvPr/>
        </p:nvSpPr>
        <p:spPr>
          <a:xfrm>
            <a:off x="8147524" y="6565351"/>
            <a:ext cx="37034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444175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367788" cy="1325563"/>
          </a:xfrm>
        </p:spPr>
        <p:txBody>
          <a:bodyPr>
            <a:normAutofit/>
          </a:bodyPr>
          <a:lstStyle/>
          <a:p>
            <a:pPr algn="l"/>
            <a:r>
              <a:rPr lang="en-US" altLang="en-US" sz="2800" dirty="0"/>
              <a:t>Which structures of the respiratory system are seen on a PA chest x-ray?</a:t>
            </a:r>
          </a:p>
        </p:txBody>
      </p:sp>
      <p:pic>
        <p:nvPicPr>
          <p:cNvPr id="38916" name="Content Placeholder 8" descr="f03-03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322" y="1407170"/>
            <a:ext cx="3604303" cy="4351338"/>
          </a:xfrm>
        </p:spPr>
      </p:pic>
      <p:sp>
        <p:nvSpPr>
          <p:cNvPr id="5" name="TextBox 4"/>
          <p:cNvSpPr txBox="1"/>
          <p:nvPr/>
        </p:nvSpPr>
        <p:spPr>
          <a:xfrm>
            <a:off x="3237297" y="5955803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>
                <a:solidFill>
                  <a:prstClr val="black"/>
                </a:solidFill>
              </a:rPr>
              <a:t>Bontrager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48573" y="5949149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4" r="9172"/>
          <a:stretch/>
        </p:blipFill>
        <p:spPr>
          <a:xfrm>
            <a:off x="7115756" y="2419234"/>
            <a:ext cx="2887580" cy="3189803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9378597" y="5313950"/>
            <a:ext cx="505013" cy="5901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9834622" y="5908067"/>
            <a:ext cx="371366" cy="36933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3BC6B4F-8CB6-A7FB-4498-53C5C2FA354C}"/>
              </a:ext>
            </a:extLst>
          </p:cNvPr>
          <p:cNvSpPr txBox="1"/>
          <p:nvPr/>
        </p:nvSpPr>
        <p:spPr>
          <a:xfrm>
            <a:off x="8126400" y="6550223"/>
            <a:ext cx="4065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2615933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99441" y="756241"/>
            <a:ext cx="4951735" cy="4351338"/>
          </a:xfrm>
        </p:spPr>
      </p:pic>
      <p:pic>
        <p:nvPicPr>
          <p:cNvPr id="5" name="Picture 11" descr="f03-18-A054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79695" y="1199967"/>
            <a:ext cx="4419600" cy="50006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82548" y="5443268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7E2AB2-8563-29E9-4A15-09CAF8CCE68C}"/>
              </a:ext>
            </a:extLst>
          </p:cNvPr>
          <p:cNvSpPr txBox="1"/>
          <p:nvPr/>
        </p:nvSpPr>
        <p:spPr>
          <a:xfrm>
            <a:off x="8162614" y="6550223"/>
            <a:ext cx="40293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017346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cs typeface="Arial" panose="020B0604020202020204" pitchFamily="34" charset="0"/>
              </a:rPr>
              <a:t>Pleura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95313" indent="-514350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US" altLang="en-US" dirty="0">
                <a:solidFill>
                  <a:schemeClr val="tx1"/>
                </a:solidFill>
              </a:rPr>
              <a:t>Delicate double-walled sac or membrane  </a:t>
            </a:r>
          </a:p>
          <a:p>
            <a:pPr marL="595313" indent="-514350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US" altLang="en-US" dirty="0">
                <a:solidFill>
                  <a:schemeClr val="tx1"/>
                </a:solidFill>
              </a:rPr>
              <a:t>Outer layer lines the inner surface of the chest wall and diaphragm and is called the </a:t>
            </a:r>
            <a:r>
              <a:rPr lang="en-US" altLang="en-US" b="1" dirty="0">
                <a:solidFill>
                  <a:schemeClr val="tx1"/>
                </a:solidFill>
              </a:rPr>
              <a:t>parietal pleura</a:t>
            </a:r>
            <a:r>
              <a:rPr lang="en-US" altLang="en-US" dirty="0">
                <a:solidFill>
                  <a:schemeClr val="tx1"/>
                </a:solidFill>
              </a:rPr>
              <a:t>  </a:t>
            </a:r>
          </a:p>
          <a:p>
            <a:pPr marL="595313" indent="-514350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US" altLang="en-US" dirty="0">
                <a:solidFill>
                  <a:schemeClr val="tx1"/>
                </a:solidFill>
              </a:rPr>
              <a:t>Inner layer that covers the surface of the lungs is called the </a:t>
            </a:r>
            <a:r>
              <a:rPr lang="en-US" altLang="en-US" b="1" i="1" u="sng" dirty="0">
                <a:solidFill>
                  <a:schemeClr val="tx1"/>
                </a:solidFill>
              </a:rPr>
              <a:t>pulmonary or visceral pleura</a:t>
            </a:r>
            <a:endParaRPr lang="en-US" altLang="en-US" i="1" u="sng" dirty="0">
              <a:solidFill>
                <a:schemeClr val="tx1"/>
              </a:solidFill>
            </a:endParaRPr>
          </a:p>
          <a:p>
            <a:pPr marL="595313" indent="-514350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r>
              <a:rPr lang="en-US" altLang="en-US" dirty="0">
                <a:solidFill>
                  <a:schemeClr val="tx1"/>
                </a:solidFill>
              </a:rPr>
              <a:t>The potential space between the double-walled pleura is called the </a:t>
            </a:r>
            <a:r>
              <a:rPr lang="en-US" altLang="en-US" b="1" i="1" u="sng" dirty="0">
                <a:solidFill>
                  <a:schemeClr val="tx1"/>
                </a:solidFill>
              </a:rPr>
              <a:t>pleural cavity</a:t>
            </a:r>
          </a:p>
          <a:p>
            <a:pPr marL="595313" indent="-514350">
              <a:lnSpc>
                <a:spcPct val="90000"/>
              </a:lnSpc>
              <a:buFont typeface="Calibri" panose="020F0502020204030204" pitchFamily="34" charset="0"/>
              <a:buAutoNum type="arabicPeriod"/>
            </a:pPr>
            <a:endParaRPr lang="en-US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2BA73C-F403-2EE8-7A6F-3775DB4632A6}"/>
              </a:ext>
            </a:extLst>
          </p:cNvPr>
          <p:cNvSpPr txBox="1"/>
          <p:nvPr/>
        </p:nvSpPr>
        <p:spPr>
          <a:xfrm>
            <a:off x="8129418" y="6550223"/>
            <a:ext cx="41651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700978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Mediastinum</a:t>
            </a:r>
            <a:endParaRPr lang="en-GB" altLang="en-US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Medial portion of thoracic cavity between lungs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Four structures</a:t>
            </a:r>
          </a:p>
          <a:p>
            <a:pPr lvl="1"/>
            <a:r>
              <a:rPr lang="en-US" altLang="en-US" dirty="0"/>
              <a:t>Trachea</a:t>
            </a:r>
          </a:p>
          <a:p>
            <a:pPr lvl="1"/>
            <a:r>
              <a:rPr lang="en-US" altLang="en-US" dirty="0"/>
              <a:t>Esophagus</a:t>
            </a:r>
          </a:p>
          <a:p>
            <a:pPr lvl="1"/>
            <a:r>
              <a:rPr lang="en-US" altLang="en-US" dirty="0"/>
              <a:t>Thymus gland</a:t>
            </a:r>
          </a:p>
          <a:p>
            <a:pPr lvl="1"/>
            <a:r>
              <a:rPr lang="en-US" altLang="en-US" dirty="0"/>
              <a:t>Heart and great vessels</a:t>
            </a:r>
            <a:endParaRPr lang="en-GB" altLang="en-US" dirty="0"/>
          </a:p>
        </p:txBody>
      </p:sp>
      <p:pic>
        <p:nvPicPr>
          <p:cNvPr id="52228" name="Picture 7" descr="f03-19-A054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46875" y="2011363"/>
            <a:ext cx="5445125" cy="44815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504503-E2CA-5CDE-095A-3410195C5C25}"/>
              </a:ext>
            </a:extLst>
          </p:cNvPr>
          <p:cNvSpPr txBox="1"/>
          <p:nvPr/>
        </p:nvSpPr>
        <p:spPr>
          <a:xfrm>
            <a:off x="8111310" y="6550223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0528414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Mediastinum</a:t>
            </a:r>
          </a:p>
        </p:txBody>
      </p:sp>
      <p:pic>
        <p:nvPicPr>
          <p:cNvPr id="53251" name="Picture 6" descr="f03-22-A0541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286" y="690985"/>
            <a:ext cx="6078646" cy="548597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E539A5-8277-CED7-6249-95AED4F23BE8}"/>
              </a:ext>
            </a:extLst>
          </p:cNvPr>
          <p:cNvSpPr txBox="1"/>
          <p:nvPr/>
        </p:nvSpPr>
        <p:spPr>
          <a:xfrm>
            <a:off x="8120364" y="6550223"/>
            <a:ext cx="36400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403314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/>
              <a:t>Mediastinal Relationships</a:t>
            </a:r>
          </a:p>
        </p:txBody>
      </p:sp>
      <p:pic>
        <p:nvPicPr>
          <p:cNvPr id="56323" name="Content Placeholder 6" descr="f03-24-A0541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08" y="1396335"/>
            <a:ext cx="6295281" cy="4780628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3C8B8E-57A7-B842-AC7A-6A6B8BE760DD}"/>
              </a:ext>
            </a:extLst>
          </p:cNvPr>
          <p:cNvSpPr txBox="1"/>
          <p:nvPr/>
        </p:nvSpPr>
        <p:spPr>
          <a:xfrm>
            <a:off x="8111310" y="6550223"/>
            <a:ext cx="3667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41074343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Radiographic Anatomy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51203" name="Picture 11" descr="f03-18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75015"/>
            <a:ext cx="3845494" cy="4351338"/>
          </a:xfrm>
        </p:spPr>
      </p:pic>
      <p:pic>
        <p:nvPicPr>
          <p:cNvPr id="51204" name="Picture 10" descr="f03-20-A054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05825" y="1289050"/>
            <a:ext cx="3686175" cy="50403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D95AEE-AF9C-8FA1-39F1-ECA3A58CFD21}"/>
              </a:ext>
            </a:extLst>
          </p:cNvPr>
          <p:cNvSpPr txBox="1"/>
          <p:nvPr/>
        </p:nvSpPr>
        <p:spPr>
          <a:xfrm>
            <a:off x="8126400" y="6550223"/>
            <a:ext cx="4065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7484677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F7B35AF-C9AF-918D-DACA-2A122D72D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10305" cy="1325563"/>
          </a:xfrm>
        </p:spPr>
        <p:txBody>
          <a:bodyPr/>
          <a:lstStyle/>
          <a:p>
            <a:r>
              <a:rPr lang="en-US" sz="4400" dirty="0"/>
              <a:t>Structures seen on a lateral chest x-ray</a:t>
            </a:r>
            <a:br>
              <a:rPr lang="en-US" sz="4400" dirty="0"/>
            </a:br>
            <a:endParaRPr lang="en-CA" dirty="0"/>
          </a:p>
        </p:txBody>
      </p:sp>
      <p:pic>
        <p:nvPicPr>
          <p:cNvPr id="50179" name="Picture 2" descr="https://coursewareobjects.elsevier.com/objects/elr/Bontrager8e/IC/jpg/labeled/Chapter02/00202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-461018" y="1849344"/>
            <a:ext cx="7620000" cy="4267200"/>
          </a:xfrm>
          <a:noFill/>
        </p:spPr>
      </p:pic>
      <p:pic>
        <p:nvPicPr>
          <p:cNvPr id="4" name="Picture 10" descr="f03-20-A054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06969" y="1058839"/>
            <a:ext cx="3814927" cy="521636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12432" y="6090534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51B1FA-0F3F-52E4-E94D-453807B63C72}"/>
              </a:ext>
            </a:extLst>
          </p:cNvPr>
          <p:cNvSpPr txBox="1"/>
          <p:nvPr/>
        </p:nvSpPr>
        <p:spPr>
          <a:xfrm>
            <a:off x="8198828" y="6550223"/>
            <a:ext cx="3993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915962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49101"/>
            <a:ext cx="5486400" cy="6139952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67133F-F80B-2C30-4681-92C6DEC45105}"/>
              </a:ext>
            </a:extLst>
          </p:cNvPr>
          <p:cNvSpPr txBox="1"/>
          <p:nvPr/>
        </p:nvSpPr>
        <p:spPr>
          <a:xfrm>
            <a:off x="8192792" y="6572554"/>
            <a:ext cx="39992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267364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095" y="368367"/>
            <a:ext cx="5203895" cy="582379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4DBAFA-508A-4EDD-F37A-B6F65FD46BAD}"/>
              </a:ext>
            </a:extLst>
          </p:cNvPr>
          <p:cNvSpPr txBox="1"/>
          <p:nvPr/>
        </p:nvSpPr>
        <p:spPr>
          <a:xfrm>
            <a:off x="8111310" y="6550223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238304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583" y="309965"/>
            <a:ext cx="4708834" cy="5696516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6811E9-7156-D02C-51D2-4CCDFA463399}"/>
              </a:ext>
            </a:extLst>
          </p:cNvPr>
          <p:cNvSpPr txBox="1"/>
          <p:nvPr/>
        </p:nvSpPr>
        <p:spPr>
          <a:xfrm>
            <a:off x="8201845" y="6570302"/>
            <a:ext cx="37668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748627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94" y="364980"/>
            <a:ext cx="4810011" cy="564150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85835F-BB3E-4040-D4CD-4CC640B8B2D8}"/>
              </a:ext>
            </a:extLst>
          </p:cNvPr>
          <p:cNvSpPr txBox="1"/>
          <p:nvPr/>
        </p:nvSpPr>
        <p:spPr>
          <a:xfrm>
            <a:off x="8192791" y="6550223"/>
            <a:ext cx="4183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763037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058" y="355909"/>
            <a:ext cx="5104479" cy="5986874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68EB09-3ADF-B223-A4A3-70D7C34C4946}"/>
              </a:ext>
            </a:extLst>
          </p:cNvPr>
          <p:cNvSpPr txBox="1"/>
          <p:nvPr/>
        </p:nvSpPr>
        <p:spPr>
          <a:xfrm>
            <a:off x="8319540" y="6565692"/>
            <a:ext cx="3739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50973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360965"/>
            <a:ext cx="5257800" cy="435133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en-CA" altLang="en-US" b="1" u="sng" dirty="0">
                <a:solidFill>
                  <a:schemeClr val="tx1"/>
                </a:solidFill>
              </a:rPr>
              <a:t>Whenever possible chest routines should be done upright to: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b="1" dirty="0"/>
              <a:t>Prevent blood from pooling in the pulmonary vessels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b="1" dirty="0"/>
              <a:t>Allow gravity to pull the diaphragm inferiorly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b="1" dirty="0"/>
              <a:t>Demonstrate air fluid levels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782113" y="5930253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4" r="9172"/>
          <a:stretch/>
        </p:blipFill>
        <p:spPr>
          <a:xfrm>
            <a:off x="6621781" y="1825625"/>
            <a:ext cx="3518428" cy="38866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FDD350-3414-A500-587E-32F3D327784A}"/>
              </a:ext>
            </a:extLst>
          </p:cNvPr>
          <p:cNvSpPr txBox="1"/>
          <p:nvPr/>
        </p:nvSpPr>
        <p:spPr>
          <a:xfrm>
            <a:off x="8166256" y="6550223"/>
            <a:ext cx="39479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376700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4000" dirty="0"/>
              <a:t>Routine Chest Protocol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CA" altLang="en-US" dirty="0">
                <a:solidFill>
                  <a:schemeClr val="tx2"/>
                </a:solidFill>
              </a:rPr>
              <a:t>Always taken at 180cm SID to reduce magnification of the heart:</a:t>
            </a:r>
          </a:p>
          <a:p>
            <a:pPr algn="ctr" eaLnBrk="1" hangingPunct="1">
              <a:lnSpc>
                <a:spcPct val="150000"/>
              </a:lnSpc>
            </a:pPr>
            <a:endParaRPr lang="en-CA" altLang="en-US" b="1" dirty="0">
              <a:solidFill>
                <a:schemeClr val="tx2"/>
              </a:solidFill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b="1" dirty="0">
                <a:solidFill>
                  <a:schemeClr val="tx2"/>
                </a:solidFill>
              </a:rPr>
              <a:t>PA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altLang="en-US" b="1" dirty="0">
                <a:solidFill>
                  <a:schemeClr val="tx2"/>
                </a:solidFill>
              </a:rPr>
              <a:t>Lateral</a:t>
            </a:r>
          </a:p>
          <a:p>
            <a:pPr algn="ctr" eaLnBrk="1" hangingPunct="1">
              <a:lnSpc>
                <a:spcPct val="150000"/>
              </a:lnSpc>
              <a:buFontTx/>
              <a:buNone/>
            </a:pPr>
            <a:endParaRPr lang="en-CA" altLang="en-US" dirty="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D3E8E5-A13B-A752-F0D2-DBBFBC97D5BD}"/>
              </a:ext>
            </a:extLst>
          </p:cNvPr>
          <p:cNvSpPr txBox="1"/>
          <p:nvPr/>
        </p:nvSpPr>
        <p:spPr>
          <a:xfrm>
            <a:off x="8111310" y="6550223"/>
            <a:ext cx="36310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548829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Portrait or landscape?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533" y="1035648"/>
            <a:ext cx="2663595" cy="24771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36" y="3712143"/>
            <a:ext cx="2890788" cy="25908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4" r="25495"/>
          <a:stretch/>
        </p:blipFill>
        <p:spPr>
          <a:xfrm>
            <a:off x="6669930" y="969531"/>
            <a:ext cx="3146423" cy="5485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83936" y="6365764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0CA5C-5E31-0436-FE0C-C9966D98D04D}"/>
              </a:ext>
            </a:extLst>
          </p:cNvPr>
          <p:cNvSpPr txBox="1"/>
          <p:nvPr/>
        </p:nvSpPr>
        <p:spPr>
          <a:xfrm>
            <a:off x="8156578" y="6581207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3915820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Positioning Landmarks</a:t>
            </a:r>
          </a:p>
        </p:txBody>
      </p:sp>
      <p:pic>
        <p:nvPicPr>
          <p:cNvPr id="37891" name="Picture 6" descr="f03-02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631" y="1189723"/>
            <a:ext cx="4820141" cy="498724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8F8C38-47A0-D830-0043-381DACE56A27}"/>
              </a:ext>
            </a:extLst>
          </p:cNvPr>
          <p:cNvSpPr txBox="1"/>
          <p:nvPr/>
        </p:nvSpPr>
        <p:spPr>
          <a:xfrm>
            <a:off x="8111311" y="6550223"/>
            <a:ext cx="3712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3585784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6" descr="https://coursewareobjects.elsevier.com/objects/elr/Bontrager8e/IC/jpg/labeled/Chapter02/0020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9" r="24153"/>
          <a:stretch>
            <a:fillRect/>
          </a:stretch>
        </p:blipFill>
        <p:spPr bwMode="auto">
          <a:xfrm>
            <a:off x="2005013" y="2041526"/>
            <a:ext cx="3924300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PA Chest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74838" y="1184871"/>
            <a:ext cx="4229100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Top of light field should be just above the shoulders on average patient</a:t>
            </a:r>
          </a:p>
        </p:txBody>
      </p:sp>
      <p:cxnSp>
        <p:nvCxnSpPr>
          <p:cNvPr id="5" name="Straight Arrow Connector 4"/>
          <p:cNvCxnSpPr>
            <a:stCxn id="23" idx="1"/>
          </p:cNvCxnSpPr>
          <p:nvPr/>
        </p:nvCxnSpPr>
        <p:spPr>
          <a:xfrm flipH="1">
            <a:off x="4006850" y="2921091"/>
            <a:ext cx="2097088" cy="5706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383337" y="3636963"/>
            <a:ext cx="334577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CR should be located </a:t>
            </a:r>
            <a:r>
              <a:rPr lang="en-US" u="sng" dirty="0"/>
              <a:t>near</a:t>
            </a:r>
            <a:r>
              <a:rPr lang="en-US" dirty="0"/>
              <a:t> T7 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 flipV="1">
            <a:off x="4511676" y="3636964"/>
            <a:ext cx="1871663" cy="187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556376" y="4921012"/>
            <a:ext cx="2903311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Lower costal margin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4367213" y="4365626"/>
            <a:ext cx="2189162" cy="7921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458938" y="1831201"/>
            <a:ext cx="25739" cy="11469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103939" y="2320926"/>
            <a:ext cx="3861933" cy="120032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The top margin of the posterior </a:t>
            </a:r>
            <a:r>
              <a:rPr lang="en-US" dirty="0" err="1"/>
              <a:t>lightfield</a:t>
            </a:r>
            <a:r>
              <a:rPr lang="en-US" dirty="0"/>
              <a:t> (depending on body habitus) is at C7 (vertebra </a:t>
            </a:r>
            <a:r>
              <a:rPr lang="en-US" dirty="0" err="1"/>
              <a:t>prominens</a:t>
            </a:r>
            <a:r>
              <a:rPr lang="en-US" dirty="0"/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981221" y="5452626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3093648" y="2880371"/>
            <a:ext cx="8162" cy="2694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9A3FB86-2CCD-C2A8-A5F6-53291EA9BE00}"/>
              </a:ext>
            </a:extLst>
          </p:cNvPr>
          <p:cNvSpPr txBox="1"/>
          <p:nvPr/>
        </p:nvSpPr>
        <p:spPr>
          <a:xfrm>
            <a:off x="8129419" y="6550223"/>
            <a:ext cx="38619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4829077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4000" dirty="0"/>
              <a:t>Evaluation Criteria: Anatomy Demonstrated</a:t>
            </a:r>
          </a:p>
        </p:txBody>
      </p:sp>
      <p:sp>
        <p:nvSpPr>
          <p:cNvPr id="10245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4498298" cy="4351338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Entire lung field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Air filled trachea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Hilar region markings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Heart and great vessels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chemeClr val="tx1"/>
                </a:solidFill>
              </a:rPr>
              <a:t>Bony thorax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82821" y="5838466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12105"/>
          <a:stretch/>
        </p:blipFill>
        <p:spPr>
          <a:xfrm>
            <a:off x="6685673" y="1690688"/>
            <a:ext cx="3465095" cy="40570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8076505-F68E-FD72-FD39-2AC804665802}"/>
              </a:ext>
            </a:extLst>
          </p:cNvPr>
          <p:cNvSpPr txBox="1"/>
          <p:nvPr/>
        </p:nvSpPr>
        <p:spPr>
          <a:xfrm>
            <a:off x="8129418" y="6550223"/>
            <a:ext cx="40625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8591566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B3E64-CDA3-46AB-03E5-A1727DAF0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4400" dirty="0"/>
              <a:t>Evaluation Criteria: Positioning</a:t>
            </a:r>
            <a:endParaRPr lang="en-CA" dirty="0"/>
          </a:p>
        </p:txBody>
      </p:sp>
      <p:sp>
        <p:nvSpPr>
          <p:cNvPr id="11269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5907374" cy="435133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Chin and scapulae off of lung field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Sternoclavicular joints equidistant from spine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Distance from right and left lateral rib margins to spine are equal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10 posterior ribs above diaphragm</a:t>
            </a:r>
          </a:p>
          <a:p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046131" y="5964490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12105"/>
          <a:stretch/>
        </p:blipFill>
        <p:spPr>
          <a:xfrm>
            <a:off x="6867079" y="1783549"/>
            <a:ext cx="3465095" cy="40570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A67280-87F6-82B2-82B5-AD12BC75544D}"/>
              </a:ext>
            </a:extLst>
          </p:cNvPr>
          <p:cNvSpPr txBox="1"/>
          <p:nvPr/>
        </p:nvSpPr>
        <p:spPr>
          <a:xfrm>
            <a:off x="8201845" y="6550223"/>
            <a:ext cx="36219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4576022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66538-8747-4A65-B883-7355DD507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Technical Evaluation - PA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4D9B3-6C37-4C08-ABE7-32D440E20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78376"/>
            <a:ext cx="10515600" cy="435133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The entire lung fields should be visible from the </a:t>
            </a:r>
            <a:r>
              <a:rPr lang="en-US" sz="2000" b="1" dirty="0">
                <a:solidFill>
                  <a:srgbClr val="00B050"/>
                </a:solidFill>
              </a:rPr>
              <a:t>apices</a:t>
            </a:r>
            <a:r>
              <a:rPr lang="en-US" sz="2000" dirty="0">
                <a:solidFill>
                  <a:schemeClr val="tx1"/>
                </a:solidFill>
              </a:rPr>
              <a:t> down to the </a:t>
            </a:r>
            <a:r>
              <a:rPr lang="en-US" sz="2000" b="1" dirty="0">
                <a:solidFill>
                  <a:srgbClr val="00B050"/>
                </a:solidFill>
              </a:rPr>
              <a:t>lateral costophrenic angles.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the chin should not be superimposing any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arms are not superimposed over lateral chest wall (this can mimic pleural thickening)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minimal to no superimposition of the scapulae borders on the lung fields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Sternoclavicular joints are equidistant from the spinous 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the clavicle is in the same horizontal plane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 maximum of ten posterior ribs are visualized above the diaphragm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The 5</a:t>
            </a:r>
            <a:r>
              <a:rPr lang="en-US" sz="2000" baseline="30000" dirty="0">
                <a:solidFill>
                  <a:schemeClr val="tx1"/>
                </a:solidFill>
              </a:rPr>
              <a:t>th</a:t>
            </a:r>
            <a:r>
              <a:rPr lang="en-US" sz="2000" dirty="0">
                <a:solidFill>
                  <a:schemeClr val="tx1"/>
                </a:solidFill>
              </a:rPr>
              <a:t>-7</a:t>
            </a:r>
            <a:r>
              <a:rPr lang="en-US" sz="2000" baseline="30000" dirty="0">
                <a:solidFill>
                  <a:schemeClr val="tx1"/>
                </a:solidFill>
              </a:rPr>
              <a:t>th </a:t>
            </a:r>
            <a:r>
              <a:rPr lang="en-US" sz="2000" dirty="0">
                <a:solidFill>
                  <a:schemeClr val="tx1"/>
                </a:solidFill>
              </a:rPr>
              <a:t>anterior ribs should intersect the diaphragm at midclavicular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the ribs and thoracic cage are seen only faintly over the heart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clear vascular markings of the lungs should be visible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30CBCA-A4E4-F0A4-0C8C-2786BDE6C33A}"/>
              </a:ext>
            </a:extLst>
          </p:cNvPr>
          <p:cNvSpPr txBox="1"/>
          <p:nvPr/>
        </p:nvSpPr>
        <p:spPr>
          <a:xfrm>
            <a:off x="8165632" y="6550223"/>
            <a:ext cx="35857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0528341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E885F-95B3-D572-95CB-804734ED1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4400" dirty="0"/>
              <a:t>Evaluation Criteria: Positioning</a:t>
            </a:r>
            <a:endParaRPr lang="en-CA" dirty="0"/>
          </a:p>
        </p:txBody>
      </p:sp>
      <p:sp>
        <p:nvSpPr>
          <p:cNvPr id="11269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2684489" cy="1861955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en-US" sz="2000" dirty="0"/>
              <a:t>Note that on all chest x-rays you need an arrow indicating whether it was taken upright or supine.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69312" y="6072614"/>
            <a:ext cx="126188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12105"/>
          <a:stretch/>
        </p:blipFill>
        <p:spPr>
          <a:xfrm>
            <a:off x="4204373" y="1214201"/>
            <a:ext cx="4464939" cy="52277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475742-5A9D-FEAE-9A7B-B9D248B7FF73}"/>
              </a:ext>
            </a:extLst>
          </p:cNvPr>
          <p:cNvSpPr txBox="1"/>
          <p:nvPr/>
        </p:nvSpPr>
        <p:spPr>
          <a:xfrm>
            <a:off x="8198828" y="6550223"/>
            <a:ext cx="3993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9957223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en-CA" altLang="en-US" sz="3200" dirty="0"/>
              <a:t>Lateral Chest</a:t>
            </a:r>
          </a:p>
        </p:txBody>
      </p:sp>
      <p:pic>
        <p:nvPicPr>
          <p:cNvPr id="15363" name="Picture 5" descr="https://coursewareobjects.elsevier.com/objects/elr/Bontrager8e/IC/jpg/labeled/Chapter02/0020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7" r="12290"/>
          <a:stretch/>
        </p:blipFill>
        <p:spPr bwMode="auto">
          <a:xfrm>
            <a:off x="3560908" y="2126169"/>
            <a:ext cx="4723683" cy="37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77849" y="5910581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73099" y="964729"/>
            <a:ext cx="7533048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Ensure there is no “tilt”:</a:t>
            </a:r>
          </a:p>
          <a:p>
            <a:r>
              <a:rPr lang="en-US" dirty="0"/>
              <a:t> 1) spine parallel to the IR</a:t>
            </a:r>
          </a:p>
          <a:p>
            <a:r>
              <a:rPr lang="en-US" dirty="0"/>
              <a:t> 2) MCP parallel to the front edge of the detector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8F6A7D-8B50-2D11-098F-A2607BBD3831}"/>
              </a:ext>
            </a:extLst>
          </p:cNvPr>
          <p:cNvSpPr txBox="1"/>
          <p:nvPr/>
        </p:nvSpPr>
        <p:spPr>
          <a:xfrm>
            <a:off x="8210899" y="6550223"/>
            <a:ext cx="36219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4933517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en-CA" altLang="en-US" sz="3200" dirty="0"/>
              <a:t>Lateral Chest</a:t>
            </a:r>
          </a:p>
        </p:txBody>
      </p:sp>
      <p:pic>
        <p:nvPicPr>
          <p:cNvPr id="15363" name="Picture 5" descr="https://coursewareobjects.elsevier.com/objects/elr/Bontrager8e/IC/jpg/labeled/Chapter02/0020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7" r="12290"/>
          <a:stretch/>
        </p:blipFill>
        <p:spPr bwMode="auto">
          <a:xfrm>
            <a:off x="1953489" y="1891821"/>
            <a:ext cx="4723683" cy="37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20173" y="5725915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82692" y="2326794"/>
            <a:ext cx="36672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Use the overhead bar if one is available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Center so that the top of the light field is at C7 and extends to the lower costal margin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Rotate MCP 5 degrees anteriorly to ensure that the posterior ribs will appear superimposed in the radiograph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AE7AF-C178-D49D-5101-43D48A2FFA3C}"/>
              </a:ext>
            </a:extLst>
          </p:cNvPr>
          <p:cNvSpPr txBox="1"/>
          <p:nvPr/>
        </p:nvSpPr>
        <p:spPr>
          <a:xfrm>
            <a:off x="8138471" y="6550223"/>
            <a:ext cx="3667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2831114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2800" dirty="0"/>
              <a:t>Evaluation Criteria: Anatomy Demonstrated</a:t>
            </a:r>
          </a:p>
        </p:txBody>
      </p:sp>
      <p:sp>
        <p:nvSpPr>
          <p:cNvPr id="16387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3392837" cy="4351338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tx1"/>
                </a:solidFill>
              </a:rPr>
              <a:t>Entire lung field from apices to </a:t>
            </a:r>
            <a:r>
              <a:rPr lang="en-US" altLang="en-US" sz="2400" dirty="0" err="1">
                <a:solidFill>
                  <a:schemeClr val="tx1"/>
                </a:solidFill>
              </a:rPr>
              <a:t>costophrenic</a:t>
            </a:r>
            <a:r>
              <a:rPr lang="en-US" altLang="en-US" sz="2400" dirty="0">
                <a:solidFill>
                  <a:schemeClr val="tx1"/>
                </a:solidFill>
              </a:rPr>
              <a:t> angles, and from sternum to posterior ribs</a:t>
            </a:r>
          </a:p>
        </p:txBody>
      </p:sp>
      <p:pic>
        <p:nvPicPr>
          <p:cNvPr id="16388" name="Picture 2" descr="https://coursewareobjects.elsevier.com/objects/elr/Bontrager8e/IC/jpg/labeled/Chapter02/0020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2" r="5608"/>
          <a:stretch>
            <a:fillRect/>
          </a:stretch>
        </p:blipFill>
        <p:spPr bwMode="auto">
          <a:xfrm>
            <a:off x="4670612" y="1151010"/>
            <a:ext cx="5307387" cy="491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63201" y="6174636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415C10-EEA0-C5AD-8855-1775DF6855C0}"/>
              </a:ext>
            </a:extLst>
          </p:cNvPr>
          <p:cNvSpPr txBox="1"/>
          <p:nvPr/>
        </p:nvSpPr>
        <p:spPr>
          <a:xfrm>
            <a:off x="8103635" y="6550223"/>
            <a:ext cx="3748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5358304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56A58-2C02-B25C-4C39-A7E433026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340121" cy="1325563"/>
          </a:xfrm>
        </p:spPr>
        <p:txBody>
          <a:bodyPr/>
          <a:lstStyle/>
          <a:p>
            <a:r>
              <a:rPr lang="en-US" sz="4400" dirty="0"/>
              <a:t>Image Technical Evaluation -Lateral</a:t>
            </a:r>
            <a:br>
              <a:rPr lang="en-US" sz="4400" dirty="0"/>
            </a:br>
            <a:endParaRPr lang="en-C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67CFB4-02CF-47D5-AC77-381553E57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5487"/>
            <a:ext cx="10515600" cy="4351338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 entire lung fields should be visible superior from the </a:t>
            </a:r>
            <a:r>
              <a:rPr lang="en-US" sz="2400" b="1" dirty="0">
                <a:solidFill>
                  <a:srgbClr val="FF0000"/>
                </a:solidFill>
              </a:rPr>
              <a:t>apices</a:t>
            </a:r>
            <a:r>
              <a:rPr lang="en-US" sz="2400" dirty="0">
                <a:solidFill>
                  <a:schemeClr val="tx1"/>
                </a:solidFill>
              </a:rPr>
              <a:t> inferior to the </a:t>
            </a:r>
            <a:r>
              <a:rPr lang="en-US" sz="2400" b="1" dirty="0">
                <a:solidFill>
                  <a:srgbClr val="FF0000"/>
                </a:solidFill>
              </a:rPr>
              <a:t>posterior costophrenic angle</a:t>
            </a:r>
            <a:r>
              <a:rPr lang="en-US" sz="2400" dirty="0">
                <a:solidFill>
                  <a:schemeClr val="tx1"/>
                </a:solidFill>
              </a:rPr>
              <a:t>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 chin should not be superimposing any structures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there is superimposition of the anterior ribs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 sternum is seen in profile 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superimposition of the posterior costophrenic recess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 minimum of ten posterior ribs are visualized above the diaphragm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the ribs and thoracic cage are seen only faintly over the heart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clear vascular markings of the lungs should be visible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C97903-3493-CA2E-7AB4-D354AFF939B5}"/>
              </a:ext>
            </a:extLst>
          </p:cNvPr>
          <p:cNvSpPr txBox="1"/>
          <p:nvPr/>
        </p:nvSpPr>
        <p:spPr>
          <a:xfrm>
            <a:off x="8066042" y="6550223"/>
            <a:ext cx="3667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744725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What if the patient can’t stand?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AAB4D5-A824-C36F-D95F-B66D7724A958}"/>
              </a:ext>
            </a:extLst>
          </p:cNvPr>
          <p:cNvSpPr txBox="1"/>
          <p:nvPr/>
        </p:nvSpPr>
        <p:spPr>
          <a:xfrm>
            <a:off x="8165632" y="6550223"/>
            <a:ext cx="3612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9658171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https://coursewareobjects.elsevier.com/objects/elr/Bontrager8e/IC/jpg/labeled/Chapter02/0020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918" y="921899"/>
            <a:ext cx="6207952" cy="4471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2674580" y="4692798"/>
            <a:ext cx="2094645" cy="18400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1656710" y="3960620"/>
            <a:ext cx="2943225" cy="36830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800"/>
              <a:t>Sitting on edge of stretcher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77519" y="6069552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5377519" y="2000904"/>
            <a:ext cx="8162" cy="26942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F01C5AE-A4E1-B7A3-A9AC-12797EAA73AD}"/>
              </a:ext>
            </a:extLst>
          </p:cNvPr>
          <p:cNvSpPr txBox="1"/>
          <p:nvPr/>
        </p:nvSpPr>
        <p:spPr>
          <a:xfrm>
            <a:off x="8192792" y="6550223"/>
            <a:ext cx="3748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3587009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3200" dirty="0"/>
              <a:t>Other options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19275" y="5855849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>
          <a:xfrm>
            <a:off x="2351774" y="4011553"/>
            <a:ext cx="3609172" cy="12227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altLang="en-US" sz="3200" dirty="0">
                <a:solidFill>
                  <a:schemeClr val="bg1"/>
                </a:solidFill>
              </a:rPr>
              <a:t>Why is a sponge needed 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43" y="1275070"/>
            <a:ext cx="3646371" cy="25114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457" y="952551"/>
            <a:ext cx="3667526" cy="2526009"/>
          </a:xfrm>
          <a:prstGeom prst="rect">
            <a:avLst/>
          </a:prstGeom>
        </p:spPr>
      </p:pic>
      <p:sp>
        <p:nvSpPr>
          <p:cNvPr id="12" name="Line 7"/>
          <p:cNvSpPr>
            <a:spLocks noChangeShapeType="1"/>
          </p:cNvSpPr>
          <p:nvPr/>
        </p:nvSpPr>
        <p:spPr bwMode="auto">
          <a:xfrm flipV="1">
            <a:off x="5960945" y="2695074"/>
            <a:ext cx="1405590" cy="1316479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299" y="3598669"/>
            <a:ext cx="3813447" cy="2626512"/>
          </a:xfrm>
          <a:prstGeom prst="rect">
            <a:avLst/>
          </a:prstGeom>
        </p:spPr>
      </p:pic>
      <p:sp>
        <p:nvSpPr>
          <p:cNvPr id="14" name="Line 7"/>
          <p:cNvSpPr>
            <a:spLocks noChangeShapeType="1"/>
          </p:cNvSpPr>
          <p:nvPr/>
        </p:nvSpPr>
        <p:spPr bwMode="auto">
          <a:xfrm>
            <a:off x="5960946" y="4563049"/>
            <a:ext cx="1261211" cy="6712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1229E6-FBDD-C579-999C-E8CC33ADD56A}"/>
              </a:ext>
            </a:extLst>
          </p:cNvPr>
          <p:cNvSpPr txBox="1"/>
          <p:nvPr/>
        </p:nvSpPr>
        <p:spPr>
          <a:xfrm>
            <a:off x="8218220" y="6550223"/>
            <a:ext cx="36219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5102261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Semi-erect is better than supine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29" y="1825625"/>
            <a:ext cx="6107141" cy="4351338"/>
          </a:xfrm>
        </p:spPr>
      </p:pic>
      <p:sp>
        <p:nvSpPr>
          <p:cNvPr id="6" name="TextBox 5"/>
          <p:cNvSpPr txBox="1"/>
          <p:nvPr/>
        </p:nvSpPr>
        <p:spPr>
          <a:xfrm>
            <a:off x="4951196" y="5051541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3D9C0A-9D55-63F2-C23B-20CDC5C29A93}"/>
              </a:ext>
            </a:extLst>
          </p:cNvPr>
          <p:cNvSpPr txBox="1"/>
          <p:nvPr/>
        </p:nvSpPr>
        <p:spPr>
          <a:xfrm>
            <a:off x="8174685" y="6550223"/>
            <a:ext cx="3667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9782025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https://coursewareobjects.elsevier.com/objects/elr/Bontrager8e/IC/jpg/labeled/Chapter02/002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546" y="1280492"/>
            <a:ext cx="4572000" cy="322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3200" dirty="0"/>
              <a:t>AP Chest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8904288" y="2055813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935164" y="4621668"/>
            <a:ext cx="2232025" cy="9239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Supine marker or downward arrow must be included!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475249" y="3425743"/>
            <a:ext cx="894043" cy="11959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5" name="Picture 11" descr="https://coursewareobjects.elsevier.com/objects/elr/Bontrager8e/IC/jpg/labeled/Chapter02/0020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569" y="1249816"/>
            <a:ext cx="45720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56114" y="4831882"/>
            <a:ext cx="1399255" cy="14773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/>
              <a:t>Maximize SID by lowering table and raising tube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4815840" y="4032986"/>
            <a:ext cx="49050" cy="79889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992834" y="5250832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77546" y="880484"/>
            <a:ext cx="5840060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Why would landscape usually be a better choice here?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CE410F-D7C9-2DA9-D285-AB7AB4AC6E69}"/>
              </a:ext>
            </a:extLst>
          </p:cNvPr>
          <p:cNvSpPr txBox="1"/>
          <p:nvPr/>
        </p:nvSpPr>
        <p:spPr>
          <a:xfrm>
            <a:off x="8190598" y="6550223"/>
            <a:ext cx="38724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7649340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https://coursewareobjects.elsevier.com/objects/elr/Bontrager8e/IC/jpg/labeled/Chapter02/0020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1" y="2208768"/>
            <a:ext cx="45720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/>
          <p:cNvSpPr txBox="1">
            <a:spLocks noGrp="1" noChangeArrowheads="1"/>
          </p:cNvSpPr>
          <p:nvPr>
            <p:ph type="title"/>
          </p:nvPr>
        </p:nvSpPr>
        <p:spPr>
          <a:xfrm>
            <a:off x="838200" y="365125"/>
            <a:ext cx="9759846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CA" altLang="en-US" sz="2800" dirty="0"/>
              <a:t>How to tell that a chest x-ray was taken as an AP </a:t>
            </a:r>
            <a:r>
              <a:rPr lang="en-CA" altLang="en-US" sz="2800" u="sng" dirty="0"/>
              <a:t>supine</a:t>
            </a:r>
            <a:r>
              <a:rPr lang="en-CA" altLang="en-US" sz="2800" dirty="0"/>
              <a:t> projection…</a:t>
            </a:r>
          </a:p>
        </p:txBody>
      </p:sp>
      <p:sp>
        <p:nvSpPr>
          <p:cNvPr id="10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5181601" cy="435133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Heart appears larger because of short SID and increased OID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The lung markings will be more pronounced; the lung fields will appear “whiter”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Only 8-9 posterior ribs may be visualized above diaphragm, as inspiration is rarely as full when the patient is supine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Ribs appear less curved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Scapula may be superimposing the lung fields, as patient condition may prevent them from be moved aside.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400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62108" y="6123543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E02C34-48EC-08C8-079C-2E5988BDE7F5}"/>
              </a:ext>
            </a:extLst>
          </p:cNvPr>
          <p:cNvSpPr txBox="1"/>
          <p:nvPr/>
        </p:nvSpPr>
        <p:spPr>
          <a:xfrm>
            <a:off x="8201846" y="6543198"/>
            <a:ext cx="3694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34709925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200" dirty="0"/>
              <a:t>Which of these images was taken AP?</a:t>
            </a:r>
          </a:p>
        </p:txBody>
      </p:sp>
      <p:pic>
        <p:nvPicPr>
          <p:cNvPr id="13315" name="Picture 8" descr="10F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7"/>
          <a:stretch>
            <a:fillRect/>
          </a:stretch>
        </p:blipFill>
        <p:spPr bwMode="auto">
          <a:xfrm>
            <a:off x="1908351" y="1493926"/>
            <a:ext cx="3829437" cy="4854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7" r="12105"/>
          <a:stretch/>
        </p:blipFill>
        <p:spPr>
          <a:xfrm>
            <a:off x="6096000" y="1493926"/>
            <a:ext cx="4041951" cy="47324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2041E0-EFEA-D9A4-7367-EA4CB7870A42}"/>
              </a:ext>
            </a:extLst>
          </p:cNvPr>
          <p:cNvSpPr txBox="1"/>
          <p:nvPr/>
        </p:nvSpPr>
        <p:spPr>
          <a:xfrm>
            <a:off x="8183739" y="6550223"/>
            <a:ext cx="3612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24744402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4000" dirty="0"/>
              <a:t>Summary of breathing instructions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Full inspiration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for routine chests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Inspiration/expiration: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foreign bodies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pneumothorax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movement of diaphragm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lesion localization</a:t>
            </a:r>
          </a:p>
          <a:p>
            <a:pPr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Expiration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chemeClr val="tx1"/>
                </a:solidFill>
              </a:rPr>
              <a:t>post lung biopsies</a:t>
            </a:r>
          </a:p>
          <a:p>
            <a:pPr>
              <a:buFontTx/>
              <a:buNone/>
            </a:pPr>
            <a:endParaRPr lang="en-US" alt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08B6A3-0B44-8FEC-ED67-745D2EA465CE}"/>
              </a:ext>
            </a:extLst>
          </p:cNvPr>
          <p:cNvSpPr txBox="1"/>
          <p:nvPr/>
        </p:nvSpPr>
        <p:spPr>
          <a:xfrm>
            <a:off x="8129418" y="6550223"/>
            <a:ext cx="3721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9180732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CA" altLang="en-US" sz="3200" dirty="0"/>
              <a:t> </a:t>
            </a:r>
            <a:r>
              <a:rPr lang="en-US" sz="3200" dirty="0"/>
              <a:t>Special requests -</a:t>
            </a:r>
            <a:r>
              <a:rPr lang="en-CA" altLang="en-US" sz="3200" dirty="0"/>
              <a:t> Lordotic Chest</a:t>
            </a:r>
          </a:p>
        </p:txBody>
      </p:sp>
      <p:pic>
        <p:nvPicPr>
          <p:cNvPr id="21508" name="Picture 7" descr="https://coursewareobjects.elsevier.com/objects/elr/Bontrager8e/IC/jpg/labeled/Chapter02/002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947" y="2498803"/>
            <a:ext cx="4572000" cy="327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9" descr="https://coursewareobjects.elsevier.com/objects/elr/Bontrager8e/IC/jpg/labeled/Chapter02/0020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8" y="1997381"/>
            <a:ext cx="4572000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39946" y="5837038"/>
            <a:ext cx="119776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Bontrager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618BCA-4C15-5D2E-4F7C-E61527AC10D4}"/>
              </a:ext>
            </a:extLst>
          </p:cNvPr>
          <p:cNvSpPr txBox="1"/>
          <p:nvPr/>
        </p:nvSpPr>
        <p:spPr>
          <a:xfrm>
            <a:off x="8124828" y="6550223"/>
            <a:ext cx="3739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© MRT Program, </a:t>
            </a:r>
          </a:p>
        </p:txBody>
      </p:sp>
    </p:spTree>
    <p:extLst>
      <p:ext uri="{BB962C8B-B14F-4D97-AF65-F5344CB8AC3E}">
        <p14:creationId xmlns:p14="http://schemas.microsoft.com/office/powerpoint/2010/main" val="14398648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188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1885" id="{F804FA81-3E6F-4832-B6E0-5B6D63EAB3EC}" vid="{843CD9E5-D9CA-4F80-A2CA-9C683451048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DC576A-7392-48C6-AEDB-5FF0D67C8007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D6515B2-E98F-4041-9F7A-D3F684EFC3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2F5777-7C2F-4E06-A59D-0F19B8EB2B8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1885</Template>
  <TotalTime>3937</TotalTime>
  <Words>1057</Words>
  <Application>Microsoft Office PowerPoint</Application>
  <PresentationFormat>Widescreen</PresentationFormat>
  <Paragraphs>215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Aptos</vt:lpstr>
      <vt:lpstr>Aptos Display</vt:lpstr>
      <vt:lpstr>Arial</vt:lpstr>
      <vt:lpstr>Calibri</vt:lpstr>
      <vt:lpstr>Calibri Light</vt:lpstr>
      <vt:lpstr>Futura PT Book</vt:lpstr>
      <vt:lpstr>Impact</vt:lpstr>
      <vt:lpstr>Wingdings</vt:lpstr>
      <vt:lpstr>Anderson 1885</vt:lpstr>
      <vt:lpstr>Custom Design</vt:lpstr>
      <vt:lpstr>Office Theme</vt:lpstr>
      <vt:lpstr>1_Anderson MRT</vt:lpstr>
      <vt:lpstr>1_Custom Design</vt:lpstr>
      <vt:lpstr>1_Office Theme</vt:lpstr>
      <vt:lpstr>2_Office Theme</vt:lpstr>
      <vt:lpstr>PowerPoint Presentation</vt:lpstr>
      <vt:lpstr>PowerPoint Presentation</vt:lpstr>
      <vt:lpstr>Divisions of Chest Anatomy</vt:lpstr>
      <vt:lpstr>Divisions of Chest Anatomy</vt:lpstr>
      <vt:lpstr>Bony Thorax</vt:lpstr>
      <vt:lpstr>Respiratory System</vt:lpstr>
      <vt:lpstr>Trachea</vt:lpstr>
      <vt:lpstr>Bronchi</vt:lpstr>
      <vt:lpstr>Secondary Bronchi and Alveoli</vt:lpstr>
      <vt:lpstr>Lungs</vt:lpstr>
      <vt:lpstr>More about the diaphragm</vt:lpstr>
      <vt:lpstr>Which structures of the respiratory system are seen on a PA chest x-ray?</vt:lpstr>
      <vt:lpstr>PowerPoint Presentation</vt:lpstr>
      <vt:lpstr>Pleura</vt:lpstr>
      <vt:lpstr>Mediastinum</vt:lpstr>
      <vt:lpstr>Mediastinum</vt:lpstr>
      <vt:lpstr>Mediastinal Relationships</vt:lpstr>
      <vt:lpstr>Radiographic Anatomy</vt:lpstr>
      <vt:lpstr>Structures seen on a lateral chest x-ray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Routine Chest Protocol</vt:lpstr>
      <vt:lpstr>Portrait or landscape?</vt:lpstr>
      <vt:lpstr>Positioning Landmarks</vt:lpstr>
      <vt:lpstr>PA Chest</vt:lpstr>
      <vt:lpstr>Evaluation Criteria: Anatomy Demonstrated</vt:lpstr>
      <vt:lpstr>Evaluation Criteria: Positioning</vt:lpstr>
      <vt:lpstr>Image Technical Evaluation - PA</vt:lpstr>
      <vt:lpstr>Evaluation Criteria: Positioning</vt:lpstr>
      <vt:lpstr>Lateral Chest</vt:lpstr>
      <vt:lpstr>Lateral Chest</vt:lpstr>
      <vt:lpstr>Evaluation Criteria: Anatomy Demonstrated</vt:lpstr>
      <vt:lpstr>Image Technical Evaluation -Lateral </vt:lpstr>
      <vt:lpstr>What if the patient can’t stand?</vt:lpstr>
      <vt:lpstr>PowerPoint Presentation</vt:lpstr>
      <vt:lpstr>Other options</vt:lpstr>
      <vt:lpstr>Semi-erect is better than supine</vt:lpstr>
      <vt:lpstr>AP Chest</vt:lpstr>
      <vt:lpstr>How to tell that a chest x-ray was taken as an AP supine projection…</vt:lpstr>
      <vt:lpstr>Which of these images was taken AP?</vt:lpstr>
      <vt:lpstr>Summary of breathing instructions</vt:lpstr>
      <vt:lpstr> Special requests - Lordotic Chest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Saroosh Naqvi | Anderson College | Head Office</cp:lastModifiedBy>
  <cp:revision>347</cp:revision>
  <cp:lastPrinted>2016-04-11T17:01:10Z</cp:lastPrinted>
  <dcterms:created xsi:type="dcterms:W3CDTF">2009-04-06T17:04:40Z</dcterms:created>
  <dcterms:modified xsi:type="dcterms:W3CDTF">2025-02-04T22:28:10Z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