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8"/>
  </p:notesMasterIdLst>
  <p:sldIdLst>
    <p:sldId id="256" r:id="rId5"/>
    <p:sldId id="266" r:id="rId6"/>
    <p:sldId id="360" r:id="rId7"/>
    <p:sldId id="539" r:id="rId8"/>
    <p:sldId id="552" r:id="rId9"/>
    <p:sldId id="416" r:id="rId10"/>
    <p:sldId id="465" r:id="rId11"/>
    <p:sldId id="388" r:id="rId12"/>
    <p:sldId id="415" r:id="rId13"/>
    <p:sldId id="418" r:id="rId14"/>
    <p:sldId id="419" r:id="rId15"/>
    <p:sldId id="437" r:id="rId16"/>
    <p:sldId id="460" r:id="rId17"/>
    <p:sldId id="553" r:id="rId18"/>
    <p:sldId id="462" r:id="rId19"/>
    <p:sldId id="467" r:id="rId20"/>
    <p:sldId id="554" r:id="rId21"/>
    <p:sldId id="555" r:id="rId22"/>
    <p:sldId id="556" r:id="rId23"/>
    <p:sldId id="557" r:id="rId24"/>
    <p:sldId id="558" r:id="rId25"/>
    <p:sldId id="559" r:id="rId26"/>
    <p:sldId id="436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>
            <a:extLst>
              <a:ext uri="{FF2B5EF4-FFF2-40B4-BE49-F238E27FC236}">
                <a16:creationId xmlns:a16="http://schemas.microsoft.com/office/drawing/2014/main" id="{4F6B125A-7624-473A-9393-DED19695917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08B6171-C81B-4B31-996E-EDF83B7DC98E}" type="slidenum">
              <a:rPr lang="en-US" altLang="en-US" sz="1200"/>
              <a:pPr/>
              <a:t>3</a:t>
            </a:fld>
            <a:endParaRPr lang="en-US" altLang="en-US" sz="1200" dirty="0"/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C0CB7640-E7A4-4CF1-9F6A-FD89573AB7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5599D9C0-8304-4907-B6EB-F764A14370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What is a caution? </a:t>
            </a:r>
            <a:r>
              <a:rPr lang="en-US" altLang="en-US" i="1" dirty="0">
                <a:latin typeface="Arial" panose="020B0604020202020204" pitchFamily="34" charset="0"/>
                <a:ea typeface="ＭＳ Ｐゴシック" panose="020B0600070205080204" pitchFamily="34" charset="-128"/>
              </a:rPr>
              <a:t>(A caution is a condition that requires the massage therapist to adapt the massage process so that the client’</a:t>
            </a:r>
            <a:r>
              <a:rPr lang="en-US" altLang="ja-JP" i="1" dirty="0">
                <a:latin typeface="Arial" panose="020B0604020202020204" pitchFamily="34" charset="0"/>
                <a:ea typeface="ＭＳ Ｐゴシック" panose="020B0600070205080204" pitchFamily="34" charset="-128"/>
              </a:rPr>
              <a:t>s safety is maintained.)</a:t>
            </a:r>
          </a:p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What are some examples of each type of contraindication? </a:t>
            </a:r>
          </a:p>
          <a:p>
            <a:pPr marL="566738" lvl="1" indent="-228600">
              <a:buFontTx/>
              <a:buChar char="•"/>
            </a:pPr>
            <a:r>
              <a:rPr lang="en-US" altLang="en-US" i="1" dirty="0">
                <a:latin typeface="Arial" panose="020B0604020202020204" pitchFamily="34" charset="0"/>
              </a:rPr>
              <a:t>(General avoidance: Infectious diseases, pulmonary embolism, uncontrolled hypertension)</a:t>
            </a:r>
          </a:p>
          <a:p>
            <a:pPr marL="566738" lvl="1" indent="-228600">
              <a:buFontTx/>
              <a:buChar char="•"/>
            </a:pPr>
            <a:r>
              <a:rPr lang="en-US" altLang="en-US" i="1" dirty="0">
                <a:latin typeface="Arial" panose="020B0604020202020204" pitchFamily="34" charset="0"/>
              </a:rPr>
              <a:t>(Regional avoidance: Open wounds, bruises, athlete’</a:t>
            </a:r>
            <a:r>
              <a:rPr lang="en-US" altLang="ja-JP" i="1" dirty="0">
                <a:latin typeface="Arial" panose="020B0604020202020204" pitchFamily="34" charset="0"/>
              </a:rPr>
              <a:t>s foot)</a:t>
            </a:r>
          </a:p>
          <a:p>
            <a:pPr marL="566738" lvl="1" indent="-228600">
              <a:buFontTx/>
              <a:buChar char="•"/>
            </a:pPr>
            <a:r>
              <a:rPr lang="en-US" altLang="en-US" i="1" dirty="0">
                <a:latin typeface="Arial" panose="020B0604020202020204" pitchFamily="34" charset="0"/>
              </a:rPr>
              <a:t>(Application with caution: Rheumatoid arthritis, hyperthyroidism, diabetes mellitus) </a:t>
            </a:r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A1DCC8F9-AB0C-4197-8ADA-DDE97024C4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EB0E963F-A5D8-4FD6-A76A-A60BF1D84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Palliative care is provided when the client’</a:t>
            </a:r>
            <a:r>
              <a:rPr lang="en-US" altLang="ja-JP" dirty="0">
                <a:latin typeface="Arial" panose="020B0604020202020204" pitchFamily="34" charset="0"/>
                <a:ea typeface="ＭＳ Ｐゴシック" panose="020B0600070205080204" pitchFamily="34" charset="-128"/>
              </a:rPr>
              <a:t>s condition is most likely going to worsen and degenerative processes will continue (e.g., terminal illness, dementia). </a:t>
            </a:r>
          </a:p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Palliative care is also appropriate when the condition should not be changed or the person does not desire a specific outcome other than pleasure and relaxation. What are some examples of this type of palliative care? </a:t>
            </a:r>
            <a:r>
              <a:rPr lang="en-US" altLang="en-US" i="1" dirty="0">
                <a:latin typeface="Arial" panose="020B0604020202020204" pitchFamily="34" charset="0"/>
                <a:ea typeface="ＭＳ Ｐゴシック" panose="020B0600070205080204" pitchFamily="34" charset="-128"/>
              </a:rPr>
              <a:t>(Examples may include providing massage to a woman during labor, receiving a massage while on vacation, supporting an athlete during training for an event, providing massage at a public event such as a health fair, giving a massage to someone just before surgery, and providing massage to a wedding party the day before the event.)</a:t>
            </a: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5D1C60FC-B7AB-455A-B5A6-380ED4170D16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075B17B8-10DD-438D-9B14-BF3202520FC6}" type="slidenum">
              <a:rPr lang="en-US" altLang="en-US" sz="1200"/>
              <a:pPr algn="r" eaLnBrk="1" hangingPunct="1"/>
              <a:t>4</a:t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DA8C2237-5B53-4E3A-A63D-3706FC463C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BD41F2BE-AF0D-4C59-A91C-A34B392E5A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A restorative approach should be the main reason people seek massage therapy. </a:t>
            </a:r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E93794E1-5B67-43E7-9C2B-3D2E5EB55586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843F7C19-B354-4E68-8E65-E516B011CC03}" type="slidenum">
              <a:rPr lang="en-US" altLang="en-US" sz="1200"/>
              <a:pPr algn="r" eaLnBrk="1" hangingPunct="1"/>
              <a:t>5</a:t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00A25F51-ED1D-4DC3-9E83-F2992A4BA3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CC517C7E-7F0D-4A31-B1B8-21C20FF826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5425" indent="-225425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What are some examples of situations that might call for a postponement of therapeutic change with condition management until change is again a viable option? </a:t>
            </a:r>
            <a:r>
              <a:rPr lang="en-US" altLang="en-US" i="1" dirty="0">
                <a:latin typeface="Arial" panose="020B0604020202020204" pitchFamily="34" charset="0"/>
                <a:ea typeface="ＭＳ Ｐゴシック" panose="020B0600070205080204" pitchFamily="34" charset="-128"/>
              </a:rPr>
              <a:t>(Clients in many life situations, such as pregnancy, a long-term illness like cancer, or even a change of job, might prefer condition management until they are able to devote more time and energy to a therapeutic change process.)</a:t>
            </a: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017F0E72-FDFA-4036-ADBF-4ECAA16C644A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D76355AC-EDCC-4C9F-9E23-27D9A6DC9EAD}" type="slidenum">
              <a:rPr lang="en-US" altLang="en-US" sz="1200"/>
              <a:pPr algn="r" eaLnBrk="1" hangingPunct="1"/>
              <a:t>6</a:t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F2F1F9C7-A338-408A-87F9-B83F4DBD14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A0A809D8-7798-4208-8A24-E95FE51FEC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Why do you think condition management is the largest client base for massage therapy? </a:t>
            </a:r>
            <a:r>
              <a:rPr lang="en-US" altLang="en-US" i="1" dirty="0">
                <a:latin typeface="Arial" panose="020B0604020202020204" pitchFamily="34" charset="0"/>
                <a:ea typeface="ＭＳ Ｐゴシック" panose="020B0600070205080204" pitchFamily="34" charset="-128"/>
              </a:rPr>
              <a:t>(Dysfunction and chronic health conditions and pain are widespread, and most people want relief from discomfort but don’t</a:t>
            </a:r>
            <a:r>
              <a:rPr lang="en-US" altLang="ja-JP" i="1" dirty="0">
                <a:latin typeface="Arial" panose="020B0604020202020204" pitchFamily="34" charset="0"/>
                <a:ea typeface="ＭＳ Ｐゴシック" panose="020B0600070205080204" pitchFamily="34" charset="-128"/>
              </a:rPr>
              <a:t> have the necessary time or resources for therapeutic change.)</a:t>
            </a: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16DE4497-8527-4AC6-864B-E05236BF3CDA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20D75F7D-5789-44FF-BE51-56C0915DF053}" type="slidenum">
              <a:rPr lang="en-US" altLang="en-US" sz="1200"/>
              <a:pPr algn="r" eaLnBrk="1" hangingPunct="1"/>
              <a:t>7</a:t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F860EBBC-B780-4B03-89EE-1B90047ACD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4482FABC-E483-4D11-AC3D-6837DD37E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What are some questions a therapist might ask to determine whether a client is a good candidate for a therapeutic process? </a:t>
            </a:r>
          </a:p>
          <a:p>
            <a:pPr marL="566738" lvl="1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Do you feel supported at home?</a:t>
            </a:r>
          </a:p>
          <a:p>
            <a:pPr marL="566738" lvl="1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Can you make time for the necessary exercises? </a:t>
            </a:r>
          </a:p>
          <a:p>
            <a:pPr marL="566738" lvl="1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Are there any positive aspects to the situation as it exists? </a:t>
            </a:r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C8886E70-E3E6-4E4F-85B9-4543FC5195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8FA7B53-8C90-41D3-B0D7-90A767B81D51}" type="slidenum">
              <a:rPr lang="en-US" altLang="en-US" sz="1200"/>
              <a:pPr/>
              <a:t>8</a:t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3BEDD4C1-78C3-409A-8DBF-72E9865E56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A81430D5-271D-4007-996B-E7A347F206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Even when change is indicated by a client’</a:t>
            </a:r>
            <a:r>
              <a:rPr lang="en-US" altLang="ja-JP" dirty="0">
                <a:latin typeface="Arial" panose="020B0604020202020204" pitchFamily="34" charset="0"/>
                <a:ea typeface="ＭＳ Ｐゴシック" panose="020B0600070205080204" pitchFamily="34" charset="-128"/>
              </a:rPr>
              <a:t>s condition, it is not always realistic.</a:t>
            </a:r>
          </a:p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The constraints of each individual’</a:t>
            </a:r>
            <a:r>
              <a:rPr lang="en-US" altLang="ja-JP" dirty="0">
                <a:latin typeface="Arial" panose="020B0604020202020204" pitchFamily="34" charset="0"/>
                <a:ea typeface="ＭＳ Ｐゴシック" panose="020B0600070205080204" pitchFamily="34" charset="-128"/>
              </a:rPr>
              <a:t>s situation determine the approach the massage therapist should take. </a:t>
            </a: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9573D1CF-E600-4751-A3F3-7B010A8C485C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A9F4FC1D-A249-4D92-B639-6E7F2E0A72EE}" type="slidenum">
              <a:rPr lang="en-US" altLang="en-US" sz="1200"/>
              <a:pPr algn="r" eaLnBrk="1" hangingPunct="1"/>
              <a:t>9</a:t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52934893-EBC6-4039-8629-0474D998920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6EA406A8-F9A1-4759-93A5-A94D43032E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Palliative care can progress to condition management, and with the gradual restoration of energy, the client may even progress to a therapeutic change process. </a:t>
            </a:r>
          </a:p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Eventually a therapeutic change process ends or transforms, and condition management, such as stress management, becomes the professional focus once again.</a:t>
            </a:r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41F5252E-B7BF-402B-9C0A-E112B31AFE12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E45F8D48-4341-45CD-B327-571737FABF36}" type="slidenum">
              <a:rPr lang="en-US" altLang="en-US" sz="1200"/>
              <a:pPr algn="r" eaLnBrk="1" hangingPunct="1"/>
              <a:t>10</a:t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9B4B4D3A-2A97-494B-BB4E-885888BD38D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2585ABF9-57DD-4E9E-9385-5C771300AE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To practice safely, massage practitioners need a basic understanding of pathologic processes. </a:t>
            </a:r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1BC35903-5A32-4A4E-A58D-C002E8828AB4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BD1427E2-9095-441C-A700-173402EE64DD}" type="slidenum">
              <a:rPr lang="en-US" altLang="en-US" sz="1200"/>
              <a:pPr algn="r" eaLnBrk="1" hangingPunct="1"/>
              <a:t>11</a:t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>
            <a:extLst>
              <a:ext uri="{FF2B5EF4-FFF2-40B4-BE49-F238E27FC236}">
                <a16:creationId xmlns:a16="http://schemas.microsoft.com/office/drawing/2014/main" id="{D87B1F0F-5779-4EC6-B851-7097130E456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>
            <a:extLst>
              <a:ext uri="{FF2B5EF4-FFF2-40B4-BE49-F238E27FC236}">
                <a16:creationId xmlns:a16="http://schemas.microsoft.com/office/drawing/2014/main" id="{832BBDC5-BC35-40D4-84AE-5F4383CC3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Compensation is the process of counterbalancing a defect in body structure or function. </a:t>
            </a:r>
          </a:p>
        </p:txBody>
      </p:sp>
      <p:sp>
        <p:nvSpPr>
          <p:cNvPr id="37892" name="Slide Number Placeholder 3">
            <a:extLst>
              <a:ext uri="{FF2B5EF4-FFF2-40B4-BE49-F238E27FC236}">
                <a16:creationId xmlns:a16="http://schemas.microsoft.com/office/drawing/2014/main" id="{675F8E23-991B-439C-9D82-0F9B5CE50AA3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41FF4C65-0D92-4D69-B27B-804E1B4B7BF0}" type="slidenum">
              <a:rPr lang="en-US" altLang="en-US" sz="1200"/>
              <a:pPr algn="r" eaLnBrk="1" hangingPunct="1"/>
              <a:t>13</a:t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BFAC54F9-8DF1-4D8E-9C0E-080A121EFB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id="{E6645F7E-5121-43D5-9C69-2137305D0A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What are some specific signs of physiologic fatigue and strain? </a:t>
            </a:r>
            <a:r>
              <a:rPr lang="en-US" altLang="en-US" i="1" dirty="0">
                <a:latin typeface="Arial" panose="020B0604020202020204" pitchFamily="34" charset="0"/>
                <a:ea typeface="ＭＳ Ｐゴシック" panose="020B0600070205080204" pitchFamily="34" charset="-128"/>
              </a:rPr>
              <a:t>(Sore muscles, cramps, trembling, shortness of breath, profuse perspiration, weakness, and dizziness can all signal that a person is nearing functioning limits.)</a:t>
            </a: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FE482FAE-FE21-4777-B7E2-79B8FA26C07B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EC1C192A-AB52-408E-B174-00DEE0E341DC}" type="slidenum">
              <a:rPr lang="en-US" altLang="en-US" sz="1200"/>
              <a:pPr algn="r" eaLnBrk="1" hangingPunct="1"/>
              <a:t>15</a:t>
            </a:fld>
            <a:endParaRPr lang="en-US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>
            <a:extLst>
              <a:ext uri="{FF2B5EF4-FFF2-40B4-BE49-F238E27FC236}">
                <a16:creationId xmlns:a16="http://schemas.microsoft.com/office/drawing/2014/main" id="{C31EDDC6-6E36-4BA5-A4DC-6898FA7A60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>
            <a:extLst>
              <a:ext uri="{FF2B5EF4-FFF2-40B4-BE49-F238E27FC236}">
                <a16:creationId xmlns:a16="http://schemas.microsoft.com/office/drawing/2014/main" id="{8837C6ED-C2D8-4FE3-96B3-6E81117252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Why is the supervision of an athletic trainer important when working with a professional athlete? </a:t>
            </a:r>
            <a:r>
              <a:rPr lang="en-US" altLang="en-US" i="1" dirty="0">
                <a:latin typeface="Arial" panose="020B0604020202020204" pitchFamily="34" charset="0"/>
                <a:ea typeface="ＭＳ Ｐゴシック" panose="020B0600070205080204" pitchFamily="34" charset="-128"/>
              </a:rPr>
              <a:t>(A trainer’</a:t>
            </a:r>
            <a:r>
              <a:rPr lang="en-US" altLang="ja-JP" i="1" dirty="0">
                <a:latin typeface="Arial" panose="020B0604020202020204" pitchFamily="34" charset="0"/>
                <a:ea typeface="ＭＳ Ｐゴシック" panose="020B0600070205080204" pitchFamily="34" charset="-128"/>
              </a:rPr>
              <a:t>s considerations, such as the athlete’s training and game or meet schedules, must be considered when preparing a massage care plan. The trainer may also share valuable information for the therapist about injuries or medications.)</a:t>
            </a:r>
          </a:p>
          <a:p>
            <a:pPr marL="228600" indent="-228600"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How can a regular massage therapist assist professional athletes? </a:t>
            </a:r>
            <a:r>
              <a:rPr lang="en-US" altLang="en-US" i="1" dirty="0">
                <a:latin typeface="Arial" panose="020B0604020202020204" pitchFamily="34" charset="0"/>
                <a:ea typeface="ＭＳ Ｐゴシック" panose="020B0600070205080204" pitchFamily="34" charset="-128"/>
              </a:rPr>
              <a:t>(Answers will vary.)</a:t>
            </a: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A2DC8AA0-F979-4C66-803A-55FF909C9A64}"/>
              </a:ext>
            </a:extLst>
          </p:cNvPr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b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07EF0FB9-FD97-4A73-B42A-918C1D15CF18}" type="slidenum">
              <a:rPr lang="en-US" altLang="en-US" sz="1200"/>
              <a:pPr algn="r" eaLnBrk="1" hangingPunct="1"/>
              <a:t>16</a:t>
            </a:fld>
            <a:endParaRPr lang="en-US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Approaches to Massage Care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OUR JOURNEY TODAY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60F6A3-D14E-DF39-9AD9-15B68CD14D9C}"/>
              </a:ext>
            </a:extLst>
          </p:cNvPr>
          <p:cNvSpPr txBox="1"/>
          <p:nvPr/>
        </p:nvSpPr>
        <p:spPr>
          <a:xfrm>
            <a:off x="737961" y="2133845"/>
            <a:ext cx="753687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eaLnBrk="1" hangingPunct="1">
              <a:buFont typeface="ArialMT" charset="0"/>
              <a:buAutoNum type="arabicPeriod"/>
            </a:pPr>
            <a:r>
              <a:rPr lang="en-US" altLang="en-US" sz="2800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Define the terms </a:t>
            </a:r>
            <a:r>
              <a:rPr lang="en-US" altLang="en-US" sz="2800" b="1" i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indication</a:t>
            </a:r>
            <a:r>
              <a:rPr lang="en-US" altLang="en-US" sz="2800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and </a:t>
            </a:r>
            <a:r>
              <a:rPr lang="en-US" altLang="en-US" sz="2800" b="1" i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contraindication.</a:t>
            </a:r>
          </a:p>
          <a:p>
            <a:pPr marL="457200" eaLnBrk="1" hangingPunct="1">
              <a:buFont typeface="ArialMT" charset="0"/>
              <a:buAutoNum type="arabicPeriod"/>
            </a:pPr>
            <a:r>
              <a:rPr lang="en-US" altLang="en-US" sz="2800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Explain palliative care, restorative care, condition management, and therapeutic change as therapeutic approaches.</a:t>
            </a:r>
          </a:p>
          <a:p>
            <a:pPr marL="457200" eaLnBrk="1" hangingPunct="1">
              <a:buFont typeface="ArialMT" charset="0"/>
              <a:buAutoNum type="arabicPeriod"/>
            </a:pPr>
            <a:r>
              <a:rPr lang="en-US" altLang="en-US" sz="2800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Define </a:t>
            </a:r>
            <a:r>
              <a:rPr lang="en-US" altLang="en-US" sz="2800" b="1" i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pathology,</a:t>
            </a:r>
            <a:r>
              <a:rPr lang="en-US" altLang="en-US" sz="2800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and explain the causes of disease</a:t>
            </a:r>
            <a:r>
              <a:rPr lang="en-US" altLang="en-US" dirty="0">
                <a:ea typeface="ＭＳ Ｐゴシック" panose="020B0600070205080204" pitchFamily="34" charset="-12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>
            <a:extLst>
              <a:ext uri="{FF2B5EF4-FFF2-40B4-BE49-F238E27FC236}">
                <a16:creationId xmlns:a16="http://schemas.microsoft.com/office/drawing/2014/main" id="{8652806B-7B75-43CA-B82B-C06B89ED97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Indications for Massage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sz="1600" dirty="0">
                <a:ea typeface="ＭＳ Ｐゴシック" panose="020B0600070205080204" pitchFamily="34" charset="-128"/>
              </a:rPr>
              <a:t>(Slide 1 of 2) </a:t>
            </a:r>
            <a:endParaRPr lang="en-GB" altLang="en-US" sz="1600" dirty="0">
              <a:ea typeface="ＭＳ Ｐゴシック" panose="020B0600070205080204" pitchFamily="34" charset="-128"/>
            </a:endParaRPr>
          </a:p>
        </p:txBody>
      </p:sp>
      <p:sp>
        <p:nvSpPr>
          <p:cNvPr id="8195" name="Rectangle 7">
            <a:extLst>
              <a:ext uri="{FF2B5EF4-FFF2-40B4-BE49-F238E27FC236}">
                <a16:creationId xmlns:a16="http://schemas.microsoft.com/office/drawing/2014/main" id="{A93F01B0-8531-4071-94C5-ECF065A068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597891"/>
            <a:ext cx="10515600" cy="4579072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Indication</a:t>
            </a:r>
          </a:p>
          <a:p>
            <a:pPr lvl="1" eaLnBrk="1" hangingPunct="1"/>
            <a:r>
              <a:rPr lang="en-US" altLang="en-US" dirty="0"/>
              <a:t>Condition for which an approach would be beneficial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Contraindication</a:t>
            </a:r>
          </a:p>
          <a:p>
            <a:pPr lvl="1" eaLnBrk="1" hangingPunct="1"/>
            <a:r>
              <a:rPr lang="en-US" altLang="en-US" dirty="0"/>
              <a:t>Condition for which an approach could be harmful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Types of contraindications</a:t>
            </a:r>
          </a:p>
          <a:p>
            <a:pPr lvl="1" eaLnBrk="1" hangingPunct="1"/>
            <a:r>
              <a:rPr lang="en-US" altLang="en-US" dirty="0"/>
              <a:t>General avoidance of application</a:t>
            </a:r>
          </a:p>
          <a:p>
            <a:pPr lvl="1" eaLnBrk="1" hangingPunct="1"/>
            <a:r>
              <a:rPr lang="en-US" altLang="en-US" dirty="0"/>
              <a:t>Regional avoidance of application</a:t>
            </a:r>
          </a:p>
          <a:p>
            <a:pPr lvl="1" eaLnBrk="1" hangingPunct="1"/>
            <a:r>
              <a:rPr lang="en-US" altLang="en-US" dirty="0"/>
              <a:t>Application with caution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Based on objective and subjective health-enhancing benefits or results</a:t>
            </a:r>
          </a:p>
          <a:p>
            <a:pPr lvl="1" eaLnBrk="1" hangingPunct="1"/>
            <a:r>
              <a:rPr lang="en-US" altLang="en-US" dirty="0"/>
              <a:t>Objective results can be measured and observed</a:t>
            </a:r>
          </a:p>
          <a:p>
            <a:pPr lvl="1" eaLnBrk="1" hangingPunct="1"/>
            <a:r>
              <a:rPr lang="en-US" altLang="en-US" dirty="0"/>
              <a:t>Subjective results are assumed effective based on experience</a:t>
            </a:r>
          </a:p>
          <a:p>
            <a:pPr lvl="1" eaLnBrk="1" hangingPunct="1"/>
            <a:r>
              <a:rPr lang="en-US" altLang="en-US" dirty="0"/>
              <a:t>Effects of massage are physical (objective) and mental (subjective)</a:t>
            </a:r>
          </a:p>
          <a:p>
            <a:pPr marL="457200" lvl="1" indent="0" eaLnBrk="1" hangingPunct="1">
              <a:buNone/>
            </a:pPr>
            <a:endParaRPr lang="en-US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DE89BCA8-9593-4E42-ACC6-996AF4E51C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Approaches to Care: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Palliative Care 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3B784CB2-942A-4395-8EE8-44FA4EF5AA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Palliative care</a:t>
            </a:r>
          </a:p>
          <a:p>
            <a:pPr lvl="1" eaLnBrk="1" hangingPunct="1"/>
            <a:r>
              <a:rPr lang="en-US" altLang="en-US" dirty="0"/>
              <a:t>Attempts to relieve and reduce the intensity of uncomfortable symptoms, but does not produce a cure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Massage is aimed at reducing suffering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ED96C27C-73A0-499C-B0A0-B42F5C3596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Approaches to Care: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Restorative Care 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A22CEFD5-13E2-4BB6-8D0B-766E83640A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Restorative care</a:t>
            </a:r>
          </a:p>
          <a:p>
            <a:pPr lvl="1" eaLnBrk="1" hangingPunct="1"/>
            <a:r>
              <a:rPr lang="en-US" altLang="en-US" dirty="0"/>
              <a:t>Supports normal rest and restorative function</a:t>
            </a:r>
          </a:p>
          <a:p>
            <a:pPr lvl="1" eaLnBrk="1" hangingPunct="1"/>
            <a:r>
              <a:rPr lang="en-US" altLang="en-US" dirty="0"/>
              <a:t>Helps restore the body to a state of calm and allows it to relax and repair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Supports parasympathetic and enteric ANS function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Client is generally healthy and has adaptive capacity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CA1F00FB-DF9A-4563-AC7B-BB774AD9CC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Approaches to Care: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Condition Management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sz="1600" dirty="0">
                <a:ea typeface="ＭＳ Ｐゴシック" panose="020B0600070205080204" pitchFamily="34" charset="-128"/>
              </a:rPr>
              <a:t>(Slide 1 of 2)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75372A79-C5F1-4976-9329-BCFD2E4FD7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Condition management</a:t>
            </a:r>
          </a:p>
          <a:p>
            <a:pPr lvl="1" eaLnBrk="1" hangingPunct="1"/>
            <a:r>
              <a:rPr lang="en-US" altLang="en-US" dirty="0"/>
              <a:t>Support for clients unable to undergo therapeutic change process for various reasons</a:t>
            </a:r>
          </a:p>
          <a:p>
            <a:pPr lvl="2" eaLnBrk="1" hangingPunct="1"/>
            <a:r>
              <a:rPr lang="en-US" altLang="en-US" dirty="0"/>
              <a:t>Chronic health condition</a:t>
            </a:r>
          </a:p>
          <a:p>
            <a:pPr lvl="2" eaLnBrk="1" hangingPunct="1"/>
            <a:r>
              <a:rPr lang="en-US" altLang="en-US" dirty="0"/>
              <a:t>Life circumstances that create chronic stress</a:t>
            </a:r>
          </a:p>
          <a:p>
            <a:pPr lvl="2" eaLnBrk="1" hangingPunct="1"/>
            <a:r>
              <a:rPr lang="en-US" altLang="en-US" dirty="0"/>
              <a:t>A situation for which change is not viable</a:t>
            </a:r>
          </a:p>
          <a:p>
            <a:pPr lvl="2" eaLnBrk="1" hangingPunct="1"/>
            <a:r>
              <a:rPr lang="en-US" altLang="en-US" dirty="0"/>
              <a:t>Need to postpone time frame for change</a:t>
            </a: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4F60C033-D5B0-412D-9217-047549E737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Approaches to Care: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Condition Management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sz="1600" dirty="0">
                <a:ea typeface="ＭＳ Ｐゴシック" panose="020B0600070205080204" pitchFamily="34" charset="-128"/>
              </a:rPr>
              <a:t>(Slide 2 of 2)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6E72B8C0-D5FA-4448-9F2E-9527C4DD2C9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Massage benefits</a:t>
            </a:r>
          </a:p>
          <a:p>
            <a:pPr lvl="1" eaLnBrk="1" hangingPunct="1"/>
            <a:r>
              <a:rPr lang="en-US" altLang="en-US" dirty="0"/>
              <a:t>Physical</a:t>
            </a:r>
          </a:p>
          <a:p>
            <a:pPr lvl="2" eaLnBrk="1" hangingPunct="1"/>
            <a:r>
              <a:rPr lang="en-US" altLang="en-US" dirty="0"/>
              <a:t>Managing existing physical compensation patterns</a:t>
            </a:r>
          </a:p>
          <a:p>
            <a:pPr lvl="2" eaLnBrk="1" hangingPunct="1"/>
            <a:r>
              <a:rPr lang="en-US" altLang="en-US" dirty="0"/>
              <a:t>Sometimes slowing progression of chronic conditions </a:t>
            </a:r>
          </a:p>
          <a:p>
            <a:pPr lvl="2" eaLnBrk="1" hangingPunct="1"/>
            <a:r>
              <a:rPr lang="en-US" altLang="en-US" dirty="0"/>
              <a:t>Preventing a situation from becoming worse</a:t>
            </a:r>
          </a:p>
          <a:p>
            <a:pPr lvl="1" eaLnBrk="1" hangingPunct="1"/>
            <a:r>
              <a:rPr lang="en-US" altLang="en-US" dirty="0"/>
              <a:t>Emotional</a:t>
            </a:r>
          </a:p>
          <a:p>
            <a:pPr lvl="2" eaLnBrk="1" hangingPunct="1"/>
            <a:r>
              <a:rPr lang="en-US" altLang="en-US" dirty="0"/>
              <a:t>Can assist in the management of physical stress symptoms, allowing client to cope better</a:t>
            </a:r>
          </a:p>
          <a:p>
            <a:pPr lvl="2" eaLnBrk="1" hangingPunct="1"/>
            <a:r>
              <a:rPr lang="en-US" altLang="en-US" dirty="0"/>
              <a:t>Accounts for the largest client base for therapeutic massage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9DB79A37-160B-4B4A-8AA1-906A96CAAA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Approaches to Care: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Therapeutic Change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sz="1600" dirty="0">
                <a:ea typeface="ＭＳ Ｐゴシック" panose="020B0600070205080204" pitchFamily="34" charset="-128"/>
              </a:rPr>
              <a:t>(Slide 1 of 2) 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B725DE81-42B1-42DB-BC13-41CF424E95C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Therapeutic change</a:t>
            </a:r>
          </a:p>
          <a:p>
            <a:pPr lvl="1" eaLnBrk="1" hangingPunct="1"/>
            <a:r>
              <a:rPr lang="en-US" altLang="en-US" dirty="0"/>
              <a:t>Modification of physical form or function 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Requirements</a:t>
            </a:r>
          </a:p>
          <a:p>
            <a:pPr lvl="1" eaLnBrk="1" hangingPunct="1"/>
            <a:r>
              <a:rPr lang="en-US" altLang="en-US" dirty="0"/>
              <a:t>Practitioner</a:t>
            </a:r>
          </a:p>
          <a:p>
            <a:pPr lvl="2" eaLnBrk="1" hangingPunct="1"/>
            <a:r>
              <a:rPr lang="en-US" altLang="en-US" dirty="0"/>
              <a:t>Must have appropriate knowledge and skills and network of support from other professionals</a:t>
            </a:r>
          </a:p>
          <a:p>
            <a:pPr lvl="1" eaLnBrk="1" hangingPunct="1"/>
            <a:r>
              <a:rPr lang="en-US" altLang="en-US" dirty="0"/>
              <a:t>Client</a:t>
            </a:r>
          </a:p>
          <a:p>
            <a:pPr lvl="2" eaLnBrk="1" hangingPunct="1"/>
            <a:r>
              <a:rPr lang="en-US" altLang="en-US" dirty="0"/>
              <a:t>Must have the motivation and resources to complete a change process </a:t>
            </a: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37C65479-EB96-4284-BAD1-2CD85B2C92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Approaches to Care: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Therapeutic Change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sz="1600" dirty="0">
                <a:ea typeface="ＭＳ Ｐゴシック" panose="020B0600070205080204" pitchFamily="34" charset="-128"/>
              </a:rPr>
              <a:t>(Slide 2 of 2)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7E0E7857-5099-42B8-9C44-D50816DDCA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Therapeutic change might be unrealistic at a particular time or under a certain set of circumstances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Condition management or palliative care can be offered instead</a:t>
            </a:r>
          </a:p>
          <a:p>
            <a:pPr lvl="1" eaLnBrk="1" hangingPunct="1"/>
            <a:r>
              <a:rPr lang="en-US" altLang="en-US" dirty="0"/>
              <a:t>Example: Athletes</a:t>
            </a:r>
          </a:p>
          <a:p>
            <a:pPr lvl="2" eaLnBrk="1" hangingPunct="1"/>
            <a:r>
              <a:rPr lang="en-US" altLang="en-US" dirty="0"/>
              <a:t>Because athletes are looking to improve their physical qualities to compete, massage could improve flexibility, enabling them to push off more efficiently and run faster</a:t>
            </a: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0DE6D5C5-3513-428B-9F37-441FC8441C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Approaches to Care: Determining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the Type and Timing of an Approach 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8D438016-DE8D-4DE7-A0B2-079B45B2B62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Questions to ask</a:t>
            </a:r>
          </a:p>
          <a:p>
            <a:pPr lvl="1" eaLnBrk="1" hangingPunct="1"/>
            <a:r>
              <a:rPr lang="en-US" altLang="en-US" dirty="0"/>
              <a:t>When is change appropriate?</a:t>
            </a:r>
          </a:p>
          <a:p>
            <a:pPr lvl="1" eaLnBrk="1" hangingPunct="1"/>
            <a:r>
              <a:rPr lang="en-US" altLang="en-US" dirty="0"/>
              <a:t>When is change not desirable and condition management and palliative support are more appropriate?</a:t>
            </a:r>
          </a:p>
          <a:p>
            <a:pPr lvl="1" eaLnBrk="1" hangingPunct="1"/>
            <a:r>
              <a:rPr lang="en-US" altLang="en-US" dirty="0"/>
              <a:t>How does the massage professional determine what type of care is appropriate: Therapeutic change, restorative care, condition management, or palliative care?</a:t>
            </a:r>
          </a:p>
          <a:p>
            <a:pPr lvl="1" eaLnBrk="1" hangingPunct="1"/>
            <a:r>
              <a:rPr lang="en-US" altLang="en-US" dirty="0"/>
              <a:t>How does the massage professional know when transitions occur in types of care? </a:t>
            </a: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8516D21B-A770-4C7D-8F91-3C65685D6D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Pathology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sz="1600" dirty="0">
                <a:ea typeface="ＭＳ Ｐゴシック" panose="020B0600070205080204" pitchFamily="34" charset="-128"/>
              </a:rPr>
              <a:t>(Slide 1 of 5)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C8F3B568-47FB-4836-BDB6-E142ABF0CF1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99655" y="1613189"/>
            <a:ext cx="10515600" cy="435133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Pathology</a:t>
            </a:r>
          </a:p>
          <a:p>
            <a:pPr lvl="1" eaLnBrk="1" hangingPunct="1"/>
            <a:r>
              <a:rPr lang="en-US" altLang="en-US" dirty="0"/>
              <a:t>Study of disease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Trauma</a:t>
            </a:r>
          </a:p>
          <a:p>
            <a:pPr lvl="1" eaLnBrk="1" hangingPunct="1"/>
            <a:r>
              <a:rPr lang="en-US" altLang="en-US" dirty="0"/>
              <a:t>Abrupt shock or injury to the body or psyche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A basic understanding of pathologic processes and pharmacology is helpful for the following reasons: </a:t>
            </a:r>
          </a:p>
          <a:p>
            <a:pPr lvl="1" eaLnBrk="1" hangingPunct="1"/>
            <a:r>
              <a:rPr lang="en-US" altLang="en-US" dirty="0"/>
              <a:t>Refer appropriately</a:t>
            </a:r>
          </a:p>
          <a:p>
            <a:pPr lvl="1" eaLnBrk="1" hangingPunct="1"/>
            <a:r>
              <a:rPr lang="en-US" altLang="en-US" dirty="0"/>
              <a:t>Recognize contraindicating symptoms</a:t>
            </a:r>
          </a:p>
          <a:p>
            <a:pPr lvl="1" eaLnBrk="1" hangingPunct="1"/>
            <a:r>
              <a:rPr lang="en-US" altLang="en-US" dirty="0"/>
              <a:t>Recognize general types of disorders, specific signs and symptoms, and the development of disease processes</a:t>
            </a:r>
          </a:p>
          <a:p>
            <a:pPr lvl="1" eaLnBrk="1" hangingPunct="1"/>
            <a:r>
              <a:rPr lang="en-US" altLang="en-US" dirty="0"/>
              <a:t>Understand possible interactions between medications and massage</a:t>
            </a:r>
          </a:p>
          <a:p>
            <a:pPr marL="457200" lvl="1" indent="0" eaLnBrk="1" hangingPunct="1">
              <a:buNone/>
            </a:pPr>
            <a:endParaRPr lang="en-US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CA1E9A0-8262-06D0-E6FE-3542409A02B7}"/>
              </a:ext>
            </a:extLst>
          </p:cNvPr>
          <p:cNvSpPr txBox="1"/>
          <p:nvPr/>
        </p:nvSpPr>
        <p:spPr>
          <a:xfrm>
            <a:off x="723416" y="536436"/>
            <a:ext cx="11739418" cy="6432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000" b="1" dirty="0">
                <a:ea typeface="ＭＳ Ｐゴシック" panose="020B0600070205080204" pitchFamily="34" charset="-128"/>
              </a:rPr>
              <a:t>Health</a:t>
            </a:r>
          </a:p>
          <a:p>
            <a:pPr lvl="1" eaLnBrk="1" hangingPunct="1"/>
            <a:r>
              <a:rPr lang="en-US" altLang="en-US" sz="2000" dirty="0"/>
              <a:t>Optimal functioning with freedom from disease or abnormal processes</a:t>
            </a:r>
          </a:p>
          <a:p>
            <a:pPr eaLnBrk="1" hangingPunct="1"/>
            <a:r>
              <a:rPr lang="en-US" altLang="en-US" sz="2000" b="1" dirty="0">
                <a:ea typeface="ＭＳ Ｐゴシック" panose="020B0600070205080204" pitchFamily="34" charset="-128"/>
              </a:rPr>
              <a:t>Factors that influence health</a:t>
            </a:r>
          </a:p>
          <a:p>
            <a:pPr lvl="1" eaLnBrk="1" hangingPunct="1"/>
            <a:r>
              <a:rPr lang="en-US" altLang="en-US" sz="2000" dirty="0"/>
              <a:t>Inherited (genetic) and constitutional traits</a:t>
            </a:r>
          </a:p>
          <a:p>
            <a:pPr lvl="1" eaLnBrk="1" hangingPunct="1"/>
            <a:r>
              <a:rPr lang="en-US" altLang="en-US" sz="2000" dirty="0"/>
              <a:t>Lifestyle (diet, exercise, rest, stress level)</a:t>
            </a:r>
          </a:p>
          <a:p>
            <a:pPr lvl="1" eaLnBrk="1" hangingPunct="1"/>
            <a:r>
              <a:rPr lang="en-US" altLang="en-US" sz="2000" dirty="0"/>
              <a:t>Beliefs and attitudes, self-esteem, loving relationships</a:t>
            </a:r>
          </a:p>
          <a:p>
            <a:pPr lvl="1" eaLnBrk="1" hangingPunct="1"/>
            <a:r>
              <a:rPr lang="en-US" altLang="en-US" sz="2000" dirty="0"/>
              <a:t>Authentic personality and freedom from self-hindering patterns </a:t>
            </a:r>
          </a:p>
          <a:p>
            <a:pPr eaLnBrk="1" hangingPunct="1"/>
            <a:r>
              <a:rPr lang="en-US" altLang="en-US" sz="2000" b="1" dirty="0">
                <a:ea typeface="ＭＳ Ｐゴシック" panose="020B0600070205080204" pitchFamily="34" charset="-128"/>
              </a:rPr>
              <a:t>Dysfunction</a:t>
            </a:r>
          </a:p>
          <a:p>
            <a:pPr lvl="1" eaLnBrk="1" hangingPunct="1"/>
            <a:r>
              <a:rPr lang="en-US" altLang="en-US" sz="2000" dirty="0"/>
              <a:t>In-between state of “</a:t>
            </a:r>
            <a:r>
              <a:rPr lang="en-US" altLang="ja-JP" sz="2000" dirty="0"/>
              <a:t>not healthy” but “not sick”</a:t>
            </a:r>
          </a:p>
          <a:p>
            <a:pPr eaLnBrk="1" hangingPunct="1"/>
            <a:r>
              <a:rPr lang="en-US" altLang="en-US" sz="2000" dirty="0">
                <a:ea typeface="ＭＳ Ｐゴシック" panose="020B0600070205080204" pitchFamily="34" charset="-128"/>
              </a:rPr>
              <a:t>Prepathological states often are not apparent using Western diagnostics</a:t>
            </a:r>
          </a:p>
          <a:p>
            <a:pPr eaLnBrk="1" hangingPunct="1"/>
            <a:r>
              <a:rPr lang="en-US" altLang="en-US" sz="2000" dirty="0">
                <a:ea typeface="ＭＳ Ｐゴシック" panose="020B0600070205080204" pitchFamily="34" charset="-128"/>
              </a:rPr>
              <a:t>Effective approaches to dysfunction include mind/body medicine, stress management, and prevention methods</a:t>
            </a:r>
          </a:p>
          <a:p>
            <a:pPr eaLnBrk="1" hangingPunct="1"/>
            <a:r>
              <a:rPr lang="en-US" altLang="en-US" sz="2000" dirty="0">
                <a:ea typeface="ＭＳ Ｐゴシック" panose="020B0600070205080204" pitchFamily="34" charset="-128"/>
              </a:rPr>
              <a:t>Active pathologic processes often require more aggressive treatment</a:t>
            </a:r>
          </a:p>
          <a:p>
            <a:pPr eaLnBrk="1" hangingPunct="1"/>
            <a:r>
              <a:rPr lang="en-US" altLang="en-US" sz="2000" b="1" dirty="0">
                <a:ea typeface="ＭＳ Ｐゴシック" panose="020B0600070205080204" pitchFamily="34" charset="-128"/>
              </a:rPr>
              <a:t>Peak performance</a:t>
            </a:r>
          </a:p>
          <a:p>
            <a:pPr lvl="1" eaLnBrk="1" hangingPunct="1"/>
            <a:r>
              <a:rPr lang="en-US" altLang="en-US" sz="2000" dirty="0"/>
              <a:t>Maximal conditioning and function to a particular action</a:t>
            </a:r>
          </a:p>
          <a:p>
            <a:pPr lvl="2" eaLnBrk="1" hangingPunct="1"/>
            <a:r>
              <a:rPr lang="en-US" altLang="en-US" sz="2000" dirty="0"/>
              <a:t>Physical or mental</a:t>
            </a:r>
          </a:p>
          <a:p>
            <a:pPr lvl="2" eaLnBrk="1" hangingPunct="1"/>
            <a:r>
              <a:rPr lang="en-US" altLang="en-US" sz="2000" dirty="0"/>
              <a:t>Energy consuming and stressful</a:t>
            </a:r>
          </a:p>
          <a:p>
            <a:pPr eaLnBrk="1" hangingPunct="1"/>
            <a:r>
              <a:rPr lang="en-US" altLang="en-US" sz="2000" b="1" dirty="0">
                <a:ea typeface="ＭＳ Ｐゴシック" panose="020B0600070205080204" pitchFamily="34" charset="-128"/>
              </a:rPr>
              <a:t>Injury, depletion, and illness can result if:</a:t>
            </a:r>
          </a:p>
          <a:p>
            <a:pPr lvl="1" eaLnBrk="1" hangingPunct="1"/>
            <a:r>
              <a:rPr lang="en-US" altLang="en-US" sz="2000" dirty="0"/>
              <a:t>The lifestyle does not support recuperation time</a:t>
            </a:r>
          </a:p>
          <a:p>
            <a:pPr lvl="1" eaLnBrk="1" hangingPunct="1"/>
            <a:r>
              <a:rPr lang="en-US" altLang="en-US" sz="2000" dirty="0"/>
              <a:t>Anatomic or physiologic limits are exceeded</a:t>
            </a: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  <a:p>
            <a:pPr lvl="1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E86E386E-C1CC-4FC9-B899-2DBFDF4CE7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Disease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sz="1600" dirty="0">
                <a:ea typeface="ＭＳ Ｐゴシック" panose="020B0600070205080204" pitchFamily="34" charset="-128"/>
              </a:rPr>
              <a:t>(Slide 1 of 2)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id="{D8740DF9-6DD2-4A73-A27C-B8F79C1E0A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Homeostasis</a:t>
            </a:r>
          </a:p>
          <a:p>
            <a:pPr lvl="1" eaLnBrk="1" hangingPunct="1"/>
            <a:r>
              <a:rPr lang="en-US" altLang="en-US" dirty="0"/>
              <a:t>Relative constancy of the body’</a:t>
            </a:r>
            <a:r>
              <a:rPr lang="en-US" altLang="ja-JP" dirty="0"/>
              <a:t>s internal environment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Disease conditions</a:t>
            </a:r>
          </a:p>
          <a:p>
            <a:pPr lvl="1" eaLnBrk="1" hangingPunct="1"/>
            <a:r>
              <a:rPr lang="en-US" altLang="en-US" dirty="0"/>
              <a:t>Acute</a:t>
            </a:r>
          </a:p>
          <a:p>
            <a:pPr lvl="2" eaLnBrk="1" hangingPunct="1"/>
            <a:r>
              <a:rPr lang="en-US" altLang="en-US" dirty="0"/>
              <a:t>Homeostasis is restored quickly</a:t>
            </a:r>
          </a:p>
          <a:p>
            <a:pPr lvl="1" eaLnBrk="1" hangingPunct="1"/>
            <a:r>
              <a:rPr lang="en-US" altLang="en-US" dirty="0"/>
              <a:t>Chronic</a:t>
            </a:r>
          </a:p>
          <a:p>
            <a:pPr lvl="2" eaLnBrk="1" hangingPunct="1"/>
            <a:r>
              <a:rPr lang="en-US" altLang="en-US" dirty="0"/>
              <a:t>Homeostasis may never be restored; compensation develops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E6E75E0-D201-2219-CDCE-E4B723D1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226" y="571602"/>
            <a:ext cx="10515600" cy="1325563"/>
          </a:xfrm>
        </p:spPr>
        <p:txBody>
          <a:bodyPr/>
          <a:lstStyle/>
          <a:p>
            <a:r>
              <a:rPr lang="en-US" altLang="en-US" sz="4400" dirty="0">
                <a:ea typeface="ＭＳ Ｐゴシック" panose="020B0600070205080204" pitchFamily="34" charset="-128"/>
              </a:rPr>
              <a:t>Functioning Limits</a:t>
            </a:r>
            <a:br>
              <a:rPr lang="en-US" sz="4400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7E658-0D6D-5E48-8668-793C399C3A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Limits may be anatomical and physiological</a:t>
            </a:r>
          </a:p>
          <a:p>
            <a:r>
              <a:rPr lang="en-US" altLang="en-US" dirty="0"/>
              <a:t>The body signals fatigue, pain, or strain when limits are reached</a:t>
            </a:r>
          </a:p>
          <a:p>
            <a:r>
              <a:rPr lang="en-US" altLang="en-US" dirty="0"/>
              <a:t>Extraordinary events can push the body’</a:t>
            </a:r>
            <a:r>
              <a:rPr lang="en-US" altLang="ja-JP" dirty="0"/>
              <a:t>s limits</a:t>
            </a:r>
          </a:p>
          <a:p>
            <a:r>
              <a:rPr lang="en-US" altLang="en-US" dirty="0"/>
              <a:t>Functioning reserves are available and are replaced by the body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34957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BA3DD3F3-9433-445A-A2E7-D07CEAD31E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4236" y="365125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Functioning Limits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endParaRPr lang="en-US" altLang="en-US" sz="1600" dirty="0">
              <a:ea typeface="ＭＳ Ｐゴシック" panose="020B0600070205080204" pitchFamily="34" charset="-128"/>
            </a:endParaRPr>
          </a:p>
        </p:txBody>
      </p:sp>
      <p:sp>
        <p:nvSpPr>
          <p:cNvPr id="40963" name="Content Placeholder 2">
            <a:extLst>
              <a:ext uri="{FF2B5EF4-FFF2-40B4-BE49-F238E27FC236}">
                <a16:creationId xmlns:a16="http://schemas.microsoft.com/office/drawing/2014/main" id="{43FDB5B3-F85E-47C6-A799-C296A14A1EE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44236" y="2043545"/>
            <a:ext cx="10515600" cy="4351338"/>
          </a:xfrm>
        </p:spPr>
        <p:txBody>
          <a:bodyPr>
            <a:norm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70000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utura PT Book" panose="020B0502020204020303" pitchFamily="34" charset="0"/>
                <a:ea typeface="ＭＳ Ｐゴシック" panose="020B0600070205080204" pitchFamily="34" charset="-128"/>
              </a:rPr>
              <a:t>Dysfunction results from depleted reserves</a:t>
            </a:r>
          </a:p>
          <a:p>
            <a:pPr marR="0" lvl="1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70000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utura PT Book" panose="020B0502020204020303" pitchFamily="34" charset="0"/>
                <a:ea typeface="ＭＳ Ｐゴシック" pitchFamily="34" charset="-128"/>
              </a:rPr>
              <a:t>Early massage intervention may support healing and restoration</a:t>
            </a:r>
          </a:p>
          <a:p>
            <a:pPr marR="0" lvl="1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70000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utura PT Book" panose="020B0502020204020303" pitchFamily="34" charset="0"/>
                <a:ea typeface="ＭＳ Ｐゴシック" pitchFamily="34" charset="-128"/>
              </a:rPr>
              <a:t>Pathology requires a multidisciplinary approach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70000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utura PT Book" panose="020B0502020204020303" pitchFamily="34" charset="0"/>
                <a:ea typeface="ＭＳ Ｐゴシック" panose="020B0600070205080204" pitchFamily="34" charset="-128"/>
              </a:rPr>
              <a:t>Dysfunction is related to attempts to maintain a higher energy reserve</a:t>
            </a:r>
          </a:p>
          <a:p>
            <a:pPr marR="0" lvl="1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70000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utura PT Book" panose="020B0502020204020303" pitchFamily="34" charset="0"/>
                <a:ea typeface="ＭＳ Ｐゴシック" pitchFamily="34" charset="-128"/>
              </a:rPr>
              <a:t>Overstretched muscle patterns are reset to prevent further strain, slightly limiting range of motion</a:t>
            </a:r>
          </a:p>
          <a:p>
            <a:pPr marR="0" lvl="1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70000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utura PT Book" panose="020B0502020204020303" pitchFamily="34" charset="0"/>
                <a:ea typeface="ＭＳ Ｐゴシック" pitchFamily="34" charset="-128"/>
              </a:rPr>
              <a:t>Continuing dysfunction leads to compensatory habits</a:t>
            </a: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5FAED6A5-720D-4862-9480-468D17D2C5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Functioning Limits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sz="1600" dirty="0">
                <a:ea typeface="ＭＳ Ｐゴシック" panose="020B0600070205080204" pitchFamily="34" charset="-128"/>
              </a:rPr>
              <a:t>(Slide 3 of 3)</a:t>
            </a:r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C9CEF54E-0BAB-45BA-8A97-EB1A805FBD16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Massage intervention right after a first event can be an effective support for repair and restoration of function</a:t>
            </a:r>
          </a:p>
          <a:p>
            <a:pPr lvl="1" eaLnBrk="1" hangingPunct="1"/>
            <a:r>
              <a:rPr lang="en-US" altLang="en-US" dirty="0"/>
              <a:t>Client cooperation in developing new habits is important</a:t>
            </a:r>
          </a:p>
          <a:p>
            <a:pPr eaLnBrk="1" hangingPunct="1"/>
            <a:r>
              <a:rPr lang="en-US" altLang="en-US" dirty="0">
                <a:ea typeface="ＭＳ Ｐゴシック" panose="020B0600070205080204" pitchFamily="34" charset="-128"/>
              </a:rPr>
              <a:t>After dysfunction has set in, an intervention should be applied at the point where range of motion limits were first observed</a:t>
            </a:r>
          </a:p>
          <a:p>
            <a:pPr lvl="1" eaLnBrk="1" hangingPunct="1"/>
            <a:r>
              <a:rPr lang="en-US" altLang="en-US" dirty="0"/>
              <a:t>A more complex intervention plan is necessary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576C79C-E5ED-0291-7B4F-AC251FD98B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6489" y="643466"/>
            <a:ext cx="755399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6730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0F2C8C7-BE1A-2C22-6A2F-EE735F845C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4067" y="1310974"/>
            <a:ext cx="8557683" cy="423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5186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557C2D9-A9D8-9977-E374-95CC928681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370668"/>
            <a:ext cx="10905066" cy="411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006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08C775-46B6-DF54-93FC-9D602A18E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75638"/>
            <a:ext cx="9414933" cy="4166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715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8D8C686-F724-E2CE-1569-DFF6D78E37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538"/>
          <a:stretch/>
        </p:blipFill>
        <p:spPr>
          <a:xfrm>
            <a:off x="864951" y="1019175"/>
            <a:ext cx="9606404" cy="519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1393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9746132-54BB-D3B8-0187-6B0F9628DF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2012" y="558007"/>
            <a:ext cx="6167607" cy="2870994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2AA1A4-C820-D181-E78C-EEA5367451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3275" y="3429000"/>
            <a:ext cx="5888983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9132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6802</TotalTime>
  <Words>1511</Words>
  <Application>Microsoft Office PowerPoint</Application>
  <PresentationFormat>Widescreen</PresentationFormat>
  <Paragraphs>153</Paragraphs>
  <Slides>23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ArialMT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Indications for Massage (Slide 1 of 2) </vt:lpstr>
      <vt:lpstr>Approaches to Care:  Palliative Care </vt:lpstr>
      <vt:lpstr>Approaches to Care:  Restorative Care </vt:lpstr>
      <vt:lpstr>Approaches to Care:  Condition Management  (Slide 1 of 2)</vt:lpstr>
      <vt:lpstr>Approaches to Care:  Condition Management  (Slide 2 of 2)</vt:lpstr>
      <vt:lpstr>Approaches to Care:  Therapeutic Change  (Slide 1 of 2) </vt:lpstr>
      <vt:lpstr>Approaches to Care:  Therapeutic Change  (Slide 2 of 2)</vt:lpstr>
      <vt:lpstr>Approaches to Care: Determining the Type and Timing of an Approach </vt:lpstr>
      <vt:lpstr>Pathology (Slide 1 of 5)</vt:lpstr>
      <vt:lpstr>PowerPoint Presentation</vt:lpstr>
      <vt:lpstr>Disease (Slide 1 of 2)</vt:lpstr>
      <vt:lpstr>Functioning Limits </vt:lpstr>
      <vt:lpstr>Functioning Limits </vt:lpstr>
      <vt:lpstr>Functioning Limits (Slide 3 of 3)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2023-04-11T16:09:02Z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