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4" r:id="rId5"/>
    <p:sldMasterId id="2147483696" r:id="rId6"/>
  </p:sldMasterIdLst>
  <p:notesMasterIdLst>
    <p:notesMasterId r:id="rId27"/>
  </p:notesMasterIdLst>
  <p:sldIdLst>
    <p:sldId id="696" r:id="rId7"/>
    <p:sldId id="266" r:id="rId8"/>
    <p:sldId id="437" r:id="rId9"/>
    <p:sldId id="297" r:id="rId10"/>
    <p:sldId id="697" r:id="rId11"/>
    <p:sldId id="438" r:id="rId12"/>
    <p:sldId id="439" r:id="rId13"/>
    <p:sldId id="440" r:id="rId14"/>
    <p:sldId id="441" r:id="rId15"/>
    <p:sldId id="442" r:id="rId16"/>
    <p:sldId id="443" r:id="rId17"/>
    <p:sldId id="448" r:id="rId18"/>
    <p:sldId id="449" r:id="rId19"/>
    <p:sldId id="450" r:id="rId20"/>
    <p:sldId id="444" r:id="rId21"/>
    <p:sldId id="445" r:id="rId22"/>
    <p:sldId id="446" r:id="rId23"/>
    <p:sldId id="447" r:id="rId24"/>
    <p:sldId id="429" r:id="rId25"/>
    <p:sldId id="43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16F771-E269-64C1-A246-9DB59D06E316}" v="92" dt="2022-11-30T17:09:40.2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commentAuthors" Target="commentAuthor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dirty="0"/>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29252051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dirty="0"/>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pic>
        <p:nvPicPr>
          <p:cNvPr id="7" name="Picture 6">
            <a:extLst>
              <a:ext uri="{FF2B5EF4-FFF2-40B4-BE49-F238E27FC236}">
                <a16:creationId xmlns:a16="http://schemas.microsoft.com/office/drawing/2014/main" id="{D6A21FBA-26F6-7A01-DDC4-A10BCB7DA381}"/>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10" name="Picture 9">
            <a:extLst>
              <a:ext uri="{FF2B5EF4-FFF2-40B4-BE49-F238E27FC236}">
                <a16:creationId xmlns:a16="http://schemas.microsoft.com/office/drawing/2014/main" id="{7AFA358E-E5AA-11B9-BE76-F7C17F1E93E6}"/>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2" name="Picture 11" descr="Logo&#10;&#10;Description automatically generated">
            <a:extLst>
              <a:ext uri="{FF2B5EF4-FFF2-40B4-BE49-F238E27FC236}">
                <a16:creationId xmlns:a16="http://schemas.microsoft.com/office/drawing/2014/main" id="{7ACDF5A4-A52C-F021-F3A1-0A1C0C2C656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24914723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34478925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dirty="0"/>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686032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dirty="0"/>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36392047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dirty="0"/>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32402197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dirty="0"/>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dirty="0"/>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7" name="Picture 6">
            <a:extLst>
              <a:ext uri="{FF2B5EF4-FFF2-40B4-BE49-F238E27FC236}">
                <a16:creationId xmlns:a16="http://schemas.microsoft.com/office/drawing/2014/main" id="{64FFA5D0-564A-4EE2-8E7E-248347CE3DCE}"/>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8" name="Picture 7">
            <a:extLst>
              <a:ext uri="{FF2B5EF4-FFF2-40B4-BE49-F238E27FC236}">
                <a16:creationId xmlns:a16="http://schemas.microsoft.com/office/drawing/2014/main" id="{E971B0A0-0038-1CF9-6F4F-56554345301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27290585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dirty="0"/>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1694461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CA" dirty="0"/>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dirty="0"/>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42769564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20085854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dirty="0"/>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dirty="0"/>
          </a:p>
        </p:txBody>
      </p:sp>
    </p:spTree>
    <p:extLst>
      <p:ext uri="{BB962C8B-B14F-4D97-AF65-F5344CB8AC3E}">
        <p14:creationId xmlns:p14="http://schemas.microsoft.com/office/powerpoint/2010/main" val="17516438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18733997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9313289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0734913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16653373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8771244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4025390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933301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6991622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CA"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0759954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360972378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dirty="0"/>
          </a:p>
        </p:txBody>
      </p:sp>
    </p:spTree>
    <p:extLst>
      <p:ext uri="{BB962C8B-B14F-4D97-AF65-F5344CB8AC3E}">
        <p14:creationId xmlns:p14="http://schemas.microsoft.com/office/powerpoint/2010/main" val="1197360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dirty="0"/>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dirty="0"/>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dirty="0"/>
          </a:p>
        </p:txBody>
      </p:sp>
    </p:spTree>
    <p:extLst>
      <p:ext uri="{BB962C8B-B14F-4D97-AF65-F5344CB8AC3E}">
        <p14:creationId xmlns:p14="http://schemas.microsoft.com/office/powerpoint/2010/main" val="296577655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dirty="0"/>
          </a:p>
        </p:txBody>
      </p:sp>
    </p:spTree>
    <p:extLst>
      <p:ext uri="{BB962C8B-B14F-4D97-AF65-F5344CB8AC3E}">
        <p14:creationId xmlns:p14="http://schemas.microsoft.com/office/powerpoint/2010/main" val="181500717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URUJD5NEXC8&amp;ab_channel=NucleusMedicalMedia" TargetMode="Externa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DwAFZb8juMQ&amp;ab_channel=CreativeLearning" TargetMode="Externa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3.xml"/><Relationship Id="rId1" Type="http://schemas.openxmlformats.org/officeDocument/2006/relationships/video" Target="https://www.youtube.com/embed/mXVoTj06zwg?feature=oembed" TargetMode="Externa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3.xml"/><Relationship Id="rId1" Type="http://schemas.openxmlformats.org/officeDocument/2006/relationships/video" Target="https://www.youtube.com/embed/Aoy9UubhEH0?feature=oembed" TargetMode="Externa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658536"/>
            <a:ext cx="7956659" cy="1938992"/>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endParaRPr lang="en-CA" b="0" dirty="0">
              <a:solidFill>
                <a:schemeClr val="bg1"/>
              </a:solidFill>
              <a:latin typeface="Futura PT Demi" panose="020B0702020204020303" pitchFamily="34" charset="0"/>
            </a:endParaRPr>
          </a:p>
          <a:p>
            <a:r>
              <a:rPr lang="en-US" dirty="0">
                <a:solidFill>
                  <a:schemeClr val="bg1"/>
                </a:solidFill>
                <a:latin typeface="Futura PT Demi" panose="020B0702020204020303" pitchFamily="34" charset="0"/>
              </a:rPr>
              <a:t>Anatomy and Physiology</a:t>
            </a:r>
          </a:p>
          <a:p>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245011" y="187203"/>
            <a:ext cx="1791136" cy="1791136"/>
          </a:xfrm>
          <a:prstGeom prst="rect">
            <a:avLst/>
          </a:prstGeom>
        </p:spPr>
      </p:pic>
    </p:spTree>
    <p:extLst>
      <p:ext uri="{BB962C8B-B14F-4D97-AF65-F5344CB8AC3E}">
        <p14:creationId xmlns:p14="http://schemas.microsoft.com/office/powerpoint/2010/main" val="18192666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Placeholder 8" descr="A photo shows a young woman sitting on a chair with a laptop on her lap and looking upward. A schematic of three glowing bulbs correspond to the photo.">
            <a:extLst>
              <a:ext uri="{FF2B5EF4-FFF2-40B4-BE49-F238E27FC236}">
                <a16:creationId xmlns:a16="http://schemas.microsoft.com/office/drawing/2014/main" id="{75B6020B-C70F-356F-BCC3-30F12D229B6F}"/>
              </a:ext>
            </a:extLst>
          </p:cNvPr>
          <p:cNvPicPr>
            <a:picLocks noChangeAspect="1"/>
          </p:cNvPicPr>
          <p:nvPr/>
        </p:nvPicPr>
        <p:blipFill>
          <a:blip r:embed="rId2" cstate="print">
            <a:extLst>
              <a:ext uri="{28A0092B-C50C-407E-A947-70E740481C1C}">
                <a14:useLocalDpi xmlns:a14="http://schemas.microsoft.com/office/drawing/2010/main" val="0"/>
              </a:ext>
            </a:extLst>
          </a:blip>
          <a:srcRect l="5663" r="5663"/>
          <a:stretch>
            <a:fillRect/>
          </a:stretch>
        </p:blipFill>
        <p:spPr>
          <a:xfrm>
            <a:off x="1264428" y="924232"/>
            <a:ext cx="8551399" cy="4821819"/>
          </a:xfrm>
          <a:prstGeom prst="rect">
            <a:avLst/>
          </a:prstGeom>
          <a:solidFill>
            <a:schemeClr val="bg1">
              <a:lumMod val="95000"/>
            </a:schemeClr>
          </a:solidFill>
        </p:spPr>
      </p:pic>
      <p:sp>
        <p:nvSpPr>
          <p:cNvPr id="3" name="TextBox 2">
            <a:extLst>
              <a:ext uri="{FF2B5EF4-FFF2-40B4-BE49-F238E27FC236}">
                <a16:creationId xmlns:a16="http://schemas.microsoft.com/office/drawing/2014/main" id="{4E252570-386F-F56A-2618-F4E63B435E99}"/>
              </a:ext>
            </a:extLst>
          </p:cNvPr>
          <p:cNvSpPr txBox="1"/>
          <p:nvPr/>
        </p:nvSpPr>
        <p:spPr>
          <a:xfrm>
            <a:off x="2067232" y="2698502"/>
            <a:ext cx="3522236" cy="1200329"/>
          </a:xfrm>
          <a:prstGeom prst="rect">
            <a:avLst/>
          </a:prstGeom>
          <a:noFill/>
        </p:spPr>
        <p:txBody>
          <a:bodyPr wrap="square" rtlCol="0">
            <a:spAutoFit/>
          </a:bodyPr>
          <a:lstStyle/>
          <a:p>
            <a:r>
              <a:rPr lang="en-US" sz="3600" dirty="0"/>
              <a:t>Cells and their functions </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3D18AA3-3216-6BAA-0022-8707805AB346}"/>
              </a:ext>
            </a:extLst>
          </p:cNvPr>
          <p:cNvPicPr>
            <a:picLocks noChangeAspect="1"/>
          </p:cNvPicPr>
          <p:nvPr/>
        </p:nvPicPr>
        <p:blipFill rotWithShape="1">
          <a:blip r:embed="rId2"/>
          <a:srcRect t="6719" r="1" b="7867"/>
          <a:stretch/>
        </p:blipFill>
        <p:spPr>
          <a:xfrm>
            <a:off x="781305" y="1154400"/>
            <a:ext cx="9916327" cy="4764396"/>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5608" y="963877"/>
            <a:ext cx="3615813" cy="4930246"/>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CA" sz="4800" dirty="0">
                <a:solidFill>
                  <a:schemeClr val="bg1"/>
                </a:solidFill>
                <a:latin typeface="Futura PT Demi" panose="020B0702020204020303" pitchFamily="34" charset="0"/>
                <a:ea typeface="+mj-ea"/>
                <a:cs typeface="+mj-cs"/>
              </a:rPr>
              <a:t>THIS IS A NEW SECTION </a:t>
            </a:r>
          </a:p>
        </p:txBody>
      </p:sp>
      <p:pic>
        <p:nvPicPr>
          <p:cNvPr id="6" name="Picture 5">
            <a:extLst>
              <a:ext uri="{FF2B5EF4-FFF2-40B4-BE49-F238E27FC236}">
                <a16:creationId xmlns:a16="http://schemas.microsoft.com/office/drawing/2014/main" id="{0741FDCE-99E5-C372-0AE0-DA415481163D}"/>
              </a:ext>
            </a:extLst>
          </p:cNvPr>
          <p:cNvPicPr>
            <a:picLocks noChangeAspect="1"/>
          </p:cNvPicPr>
          <p:nvPr/>
        </p:nvPicPr>
        <p:blipFill>
          <a:blip r:embed="rId2"/>
          <a:stretch>
            <a:fillRect/>
          </a:stretch>
        </p:blipFill>
        <p:spPr>
          <a:xfrm>
            <a:off x="1115082" y="617036"/>
            <a:ext cx="9560204" cy="5394060"/>
          </a:xfrm>
          <a:prstGeom prst="rect">
            <a:avLst/>
          </a:prstGeom>
        </p:spPr>
      </p:pic>
    </p:spTree>
    <p:extLst>
      <p:ext uri="{BB962C8B-B14F-4D97-AF65-F5344CB8AC3E}">
        <p14:creationId xmlns:p14="http://schemas.microsoft.com/office/powerpoint/2010/main" val="321723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5608" y="963877"/>
            <a:ext cx="3615813" cy="4930246"/>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CA" sz="4800" dirty="0">
                <a:solidFill>
                  <a:schemeClr val="bg1"/>
                </a:solidFill>
                <a:latin typeface="Futura PT Demi" panose="020B0702020204020303" pitchFamily="34" charset="0"/>
                <a:ea typeface="+mj-ea"/>
                <a:cs typeface="+mj-cs"/>
              </a:rPr>
              <a:t>THIS IS A NEW SECTION </a:t>
            </a:r>
          </a:p>
        </p:txBody>
      </p:sp>
      <p:pic>
        <p:nvPicPr>
          <p:cNvPr id="2" name="Picture 1">
            <a:extLst>
              <a:ext uri="{FF2B5EF4-FFF2-40B4-BE49-F238E27FC236}">
                <a16:creationId xmlns:a16="http://schemas.microsoft.com/office/drawing/2014/main" id="{EED49CCE-8FF6-BB2E-02BF-B3C40EAEBF8E}"/>
              </a:ext>
            </a:extLst>
          </p:cNvPr>
          <p:cNvPicPr>
            <a:picLocks noChangeAspect="1"/>
          </p:cNvPicPr>
          <p:nvPr/>
        </p:nvPicPr>
        <p:blipFill rotWithShape="1">
          <a:blip r:embed="rId2"/>
          <a:srcRect t="3244" r="-1" b="662"/>
          <a:stretch/>
        </p:blipFill>
        <p:spPr>
          <a:xfrm>
            <a:off x="1828799" y="1179460"/>
            <a:ext cx="8761307" cy="4714663"/>
          </a:xfrm>
          <a:prstGeom prst="rect">
            <a:avLst/>
          </a:prstGeom>
        </p:spPr>
      </p:pic>
    </p:spTree>
    <p:extLst>
      <p:ext uri="{BB962C8B-B14F-4D97-AF65-F5344CB8AC3E}">
        <p14:creationId xmlns:p14="http://schemas.microsoft.com/office/powerpoint/2010/main" val="3508039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A331A-91CF-BD15-5AF5-20D2272E7A81}"/>
              </a:ext>
            </a:extLst>
          </p:cNvPr>
          <p:cNvSpPr>
            <a:spLocks noGrp="1"/>
          </p:cNvSpPr>
          <p:nvPr>
            <p:ph type="title"/>
          </p:nvPr>
        </p:nvSpPr>
        <p:spPr>
          <a:xfrm>
            <a:off x="739878" y="345460"/>
            <a:ext cx="10515600" cy="1325563"/>
          </a:xfrm>
        </p:spPr>
        <p:txBody>
          <a:bodyPr>
            <a:normAutofit/>
          </a:bodyPr>
          <a:lstStyle/>
          <a:p>
            <a:r>
              <a:rPr lang="en-US" sz="4000" i="0" dirty="0">
                <a:effectLst/>
              </a:rPr>
              <a:t>Basic Structure of the Cell</a:t>
            </a:r>
            <a:endParaRPr lang="en-US" sz="4000" dirty="0"/>
          </a:p>
        </p:txBody>
      </p:sp>
      <p:sp>
        <p:nvSpPr>
          <p:cNvPr id="3" name="Content Placeholder 2">
            <a:extLst>
              <a:ext uri="{FF2B5EF4-FFF2-40B4-BE49-F238E27FC236}">
                <a16:creationId xmlns:a16="http://schemas.microsoft.com/office/drawing/2014/main" id="{7A931370-5D20-75C4-AB63-F510873C49B1}"/>
              </a:ext>
            </a:extLst>
          </p:cNvPr>
          <p:cNvSpPr>
            <a:spLocks noGrp="1"/>
          </p:cNvSpPr>
          <p:nvPr>
            <p:ph idx="1"/>
          </p:nvPr>
        </p:nvSpPr>
        <p:spPr/>
        <p:txBody>
          <a:bodyPr/>
          <a:lstStyle/>
          <a:p>
            <a:pPr marL="0" indent="0">
              <a:buNone/>
            </a:pPr>
            <a:r>
              <a:rPr lang="en-US" b="0" i="0" dirty="0">
                <a:effectLst/>
              </a:rPr>
              <a:t>The cells of all living things are composed of a substance called </a:t>
            </a:r>
            <a:r>
              <a:rPr lang="en-US" b="1" i="0" u="none" strike="noStrike" dirty="0">
                <a:effectLst/>
              </a:rPr>
              <a:t>protoplasm</a:t>
            </a:r>
            <a:r>
              <a:rPr lang="en-US" b="0" i="0" dirty="0">
                <a:effectLst/>
              </a:rPr>
              <a:t> , a colorless, jellylike substance in which nutrients such as proteins, fats, carbohydrates, mineral salts, and water are present. These nutrient materials are necessary for cell growth, reproduction, and self-repair. You can visualize the protoplasm of a cell as being similar to the clear gel of a raw egg. In addition to protoplasm, most cells also include a nucleus, </a:t>
            </a:r>
            <a:r>
              <a:rPr lang="en-US" b="1" i="0" dirty="0">
                <a:effectLst/>
              </a:rPr>
              <a:t>organelles</a:t>
            </a:r>
            <a:r>
              <a:rPr lang="en-US" b="0" i="0" dirty="0">
                <a:effectLst/>
              </a:rPr>
              <a:t>  (small organs), and the cell membrane</a:t>
            </a:r>
            <a:endParaRPr lang="en-US" dirty="0"/>
          </a:p>
        </p:txBody>
      </p:sp>
    </p:spTree>
    <p:extLst>
      <p:ext uri="{BB962C8B-B14F-4D97-AF65-F5344CB8AC3E}">
        <p14:creationId xmlns:p14="http://schemas.microsoft.com/office/powerpoint/2010/main" val="4097041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Rectangle: Beveled 3">
            <a:hlinkClick r:id="rId2"/>
            <a:extLst>
              <a:ext uri="{FF2B5EF4-FFF2-40B4-BE49-F238E27FC236}">
                <a16:creationId xmlns:a16="http://schemas.microsoft.com/office/drawing/2014/main" id="{4F1FB633-5A30-A6FE-6A73-F295F684950F}"/>
              </a:ext>
            </a:extLst>
          </p:cNvPr>
          <p:cNvSpPr/>
          <p:nvPr/>
        </p:nvSpPr>
        <p:spPr>
          <a:xfrm>
            <a:off x="2555631" y="1441938"/>
            <a:ext cx="7080738" cy="397412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algn="ctr">
              <a:lnSpc>
                <a:spcPct val="90000"/>
              </a:lnSpc>
              <a:spcBef>
                <a:spcPct val="0"/>
              </a:spcBef>
              <a:spcAft>
                <a:spcPts val="600"/>
              </a:spcAft>
            </a:pPr>
            <a:r>
              <a:rPr lang="en-US" sz="5400" dirty="0">
                <a:solidFill>
                  <a:schemeClr val="bg1">
                    <a:lumMod val="95000"/>
                    <a:lumOff val="5000"/>
                  </a:schemeClr>
                </a:solidFill>
                <a:latin typeface="+mj-lt"/>
                <a:ea typeface="+mj-ea"/>
                <a:cs typeface="+mj-cs"/>
              </a:rPr>
              <a:t>Let’s Take a Look ! </a:t>
            </a:r>
          </a:p>
          <a:p>
            <a:pPr algn="ctr">
              <a:lnSpc>
                <a:spcPct val="90000"/>
              </a:lnSpc>
              <a:spcBef>
                <a:spcPct val="0"/>
              </a:spcBef>
              <a:spcAft>
                <a:spcPts val="600"/>
              </a:spcAft>
            </a:pPr>
            <a:r>
              <a:rPr lang="en-US" sz="5400" dirty="0">
                <a:solidFill>
                  <a:schemeClr val="bg1">
                    <a:lumMod val="95000"/>
                    <a:lumOff val="5000"/>
                  </a:schemeClr>
                </a:solidFill>
                <a:latin typeface="+mj-lt"/>
                <a:ea typeface="+mj-ea"/>
                <a:cs typeface="+mj-cs"/>
              </a:rPr>
              <a:t>Click Here</a:t>
            </a:r>
          </a:p>
        </p:txBody>
      </p:sp>
    </p:spTree>
    <p:extLst>
      <p:ext uri="{BB962C8B-B14F-4D97-AF65-F5344CB8AC3E}">
        <p14:creationId xmlns:p14="http://schemas.microsoft.com/office/powerpoint/2010/main" val="4274036078"/>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ECB7568-5CC8-10C0-0156-0D6B4351F5A7}"/>
              </a:ext>
            </a:extLst>
          </p:cNvPr>
          <p:cNvPicPr>
            <a:picLocks noGrp="1" noChangeAspect="1"/>
          </p:cNvPicPr>
          <p:nvPr>
            <p:ph idx="1"/>
          </p:nvPr>
        </p:nvPicPr>
        <p:blipFill>
          <a:blip r:embed="rId2"/>
          <a:stretch>
            <a:fillRect/>
          </a:stretch>
        </p:blipFill>
        <p:spPr>
          <a:xfrm>
            <a:off x="1760465" y="901700"/>
            <a:ext cx="8459859" cy="5455996"/>
          </a:xfrm>
        </p:spPr>
      </p:pic>
    </p:spTree>
    <p:extLst>
      <p:ext uri="{BB962C8B-B14F-4D97-AF65-F5344CB8AC3E}">
        <p14:creationId xmlns:p14="http://schemas.microsoft.com/office/powerpoint/2010/main" val="1456896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7B39F8-8421-5AA1-E598-34763F44F6D7}"/>
              </a:ext>
            </a:extLst>
          </p:cNvPr>
          <p:cNvSpPr>
            <a:spLocks noGrp="1"/>
          </p:cNvSpPr>
          <p:nvPr>
            <p:ph idx="1"/>
          </p:nvPr>
        </p:nvSpPr>
        <p:spPr>
          <a:xfrm>
            <a:off x="938916" y="690880"/>
            <a:ext cx="9840844" cy="5636315"/>
          </a:xfrm>
        </p:spPr>
        <p:txBody>
          <a:bodyPr>
            <a:normAutofit/>
          </a:bodyPr>
          <a:lstStyle/>
          <a:p>
            <a:pPr marL="0" indent="0" algn="l">
              <a:buNone/>
            </a:pPr>
            <a:r>
              <a:rPr lang="en-US" sz="2000" b="1" dirty="0"/>
              <a:t>Nucleus : </a:t>
            </a:r>
            <a:r>
              <a:rPr lang="en-US" sz="2000" u="none" strike="noStrike" dirty="0"/>
              <a:t> </a:t>
            </a:r>
            <a:r>
              <a:rPr lang="en-US" sz="2000" b="0" i="0" dirty="0">
                <a:effectLst/>
              </a:rPr>
              <a:t>dense, active protoplasm found in the center of the cell. It plays an important part in cell reproduction and metabolism, </a:t>
            </a:r>
          </a:p>
          <a:p>
            <a:pPr marL="0" indent="0" algn="l">
              <a:buNone/>
            </a:pPr>
            <a:r>
              <a:rPr lang="en-US" sz="2000" b="1" dirty="0"/>
              <a:t>N</a:t>
            </a:r>
            <a:r>
              <a:rPr lang="en-US" sz="2000" b="1" i="0" u="none" strike="noStrike" dirty="0">
                <a:effectLst/>
              </a:rPr>
              <a:t>ucleoplasm</a:t>
            </a:r>
            <a:r>
              <a:rPr lang="en-US" sz="2000" u="none" strike="noStrike" dirty="0"/>
              <a:t>: </a:t>
            </a:r>
            <a:r>
              <a:rPr lang="en-US" sz="2000" b="0" i="0" dirty="0">
                <a:effectLst/>
              </a:rPr>
              <a:t>fluid that contains proteins, and a very important acid known as </a:t>
            </a:r>
            <a:r>
              <a:rPr lang="en-US" sz="2000" b="1" i="0" u="none" strike="noStrike" dirty="0">
                <a:effectLst/>
              </a:rPr>
              <a:t>deoxyribonucleic acid (DNA)</a:t>
            </a:r>
            <a:r>
              <a:rPr lang="en-US" sz="2000" b="0" i="0" dirty="0">
                <a:effectLst/>
              </a:rPr>
              <a:t>. DNA is what determines our genetic makeup, </a:t>
            </a:r>
            <a:endParaRPr lang="en-US" sz="2000" dirty="0"/>
          </a:p>
          <a:p>
            <a:pPr marL="0" indent="0" algn="l">
              <a:buNone/>
            </a:pPr>
            <a:r>
              <a:rPr lang="en-US" sz="2000" b="1" dirty="0"/>
              <a:t>Protoplasm: </a:t>
            </a:r>
            <a:r>
              <a:rPr lang="en-US" sz="2000" b="0" i="0" dirty="0">
                <a:effectLst/>
              </a:rPr>
              <a:t>is a watery gel-like fluid containing the nutrient material necessary for cell growth, reproduction, and self-repair.</a:t>
            </a:r>
          </a:p>
          <a:p>
            <a:pPr marL="0" indent="0" algn="l">
              <a:buNone/>
            </a:pPr>
            <a:r>
              <a:rPr lang="en-US" sz="2000" b="1" i="0" u="none" strike="noStrike" dirty="0">
                <a:effectLst/>
              </a:rPr>
              <a:t>Mitochondria:</a:t>
            </a:r>
            <a:r>
              <a:rPr lang="en-US" sz="2000" u="none" strike="noStrike" dirty="0"/>
              <a:t> </a:t>
            </a:r>
            <a:r>
              <a:rPr lang="en-US" sz="2000" b="0" i="0" dirty="0">
                <a:effectLst/>
              </a:rPr>
              <a:t>take in nutrients, break them down, and create energy for the cell. throughout the cell. Some cells have several thousand mitochondria, such as muscle cells, while others have none, like red blood cells. Muscle cells need a lot of energy, so they have many mitochondria. </a:t>
            </a:r>
          </a:p>
          <a:p>
            <a:pPr marL="0" indent="0" algn="l">
              <a:buNone/>
            </a:pPr>
            <a:r>
              <a:rPr lang="en-US" sz="2000" b="1" i="0" u="none" strike="noStrike" dirty="0">
                <a:effectLst/>
              </a:rPr>
              <a:t>Neurons: </a:t>
            </a:r>
            <a:r>
              <a:rPr lang="en-US" sz="2000" b="0" i="0" dirty="0">
                <a:effectLst/>
              </a:rPr>
              <a:t>or nerve cells (cells that transmit nerve impulses) don’t need as many.</a:t>
            </a:r>
          </a:p>
          <a:p>
            <a:pPr marL="0" indent="0" algn="l">
              <a:buNone/>
            </a:pPr>
            <a:r>
              <a:rPr lang="en-US" sz="2000" b="1" dirty="0"/>
              <a:t>C</a:t>
            </a:r>
            <a:r>
              <a:rPr lang="en-US" sz="2000" b="1" i="0" u="none" strike="noStrike" dirty="0">
                <a:effectLst/>
              </a:rPr>
              <a:t>ell membrane:</a:t>
            </a:r>
            <a:r>
              <a:rPr lang="en-US" sz="2000" b="0" i="0" dirty="0">
                <a:effectLst/>
              </a:rPr>
              <a:t> is the part of the cell that encloses the protoplasm and permits </a:t>
            </a:r>
            <a:r>
              <a:rPr lang="en-US" sz="2000" b="1" i="0" u="none" strike="noStrike" dirty="0">
                <a:effectLst/>
              </a:rPr>
              <a:t>soluble</a:t>
            </a:r>
            <a:r>
              <a:rPr lang="en-US" sz="2000" u="none" strike="noStrike" dirty="0"/>
              <a:t> </a:t>
            </a:r>
            <a:r>
              <a:rPr lang="en-US" sz="2000" b="0" i="0" dirty="0">
                <a:effectLst/>
              </a:rPr>
              <a:t>substances to enter and leave. It is selectively permeable, controlling the introduction of beneficial substances into the cell and the removal of waste and other substances that do not benefit the life of the cell. The cell membrane protects the cell from its surroundings. It also communicates with other cells, linking like cells together to form tissues.</a:t>
            </a:r>
          </a:p>
          <a:p>
            <a:endParaRPr lang="en-US" sz="2000" dirty="0">
              <a:latin typeface="+mj-lt"/>
            </a:endParaRPr>
          </a:p>
        </p:txBody>
      </p:sp>
    </p:spTree>
    <p:extLst>
      <p:ext uri="{BB962C8B-B14F-4D97-AF65-F5344CB8AC3E}">
        <p14:creationId xmlns:p14="http://schemas.microsoft.com/office/powerpoint/2010/main" val="2942056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ABE45-C387-A8F7-2004-30DC3FC0FEFF}"/>
              </a:ext>
            </a:extLst>
          </p:cNvPr>
          <p:cNvSpPr>
            <a:spLocks noGrp="1"/>
          </p:cNvSpPr>
          <p:nvPr>
            <p:ph type="title"/>
          </p:nvPr>
        </p:nvSpPr>
        <p:spPr/>
        <p:txBody>
          <a:bodyPr>
            <a:normAutofit/>
          </a:bodyPr>
          <a:lstStyle/>
          <a:p>
            <a:r>
              <a:rPr lang="en-US" sz="4000" i="0" dirty="0">
                <a:effectLst/>
              </a:rPr>
              <a:t>Cell Reproduction and Division</a:t>
            </a:r>
            <a:endParaRPr lang="en-US" sz="4000" dirty="0"/>
          </a:p>
        </p:txBody>
      </p:sp>
      <p:sp>
        <p:nvSpPr>
          <p:cNvPr id="4" name="Rectangle: Beveled 3">
            <a:hlinkClick r:id="rId2"/>
            <a:extLst>
              <a:ext uri="{FF2B5EF4-FFF2-40B4-BE49-F238E27FC236}">
                <a16:creationId xmlns:a16="http://schemas.microsoft.com/office/drawing/2014/main" id="{903C7029-4F93-3430-105F-64259F836631}"/>
              </a:ext>
            </a:extLst>
          </p:cNvPr>
          <p:cNvSpPr/>
          <p:nvPr/>
        </p:nvSpPr>
        <p:spPr>
          <a:xfrm>
            <a:off x="2257425" y="2230438"/>
            <a:ext cx="7124700" cy="175260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Mitosis</a:t>
            </a:r>
          </a:p>
          <a:p>
            <a:pPr algn="ctr"/>
            <a:r>
              <a:rPr lang="en-US" sz="4000" b="1" dirty="0"/>
              <a:t>How it works</a:t>
            </a:r>
          </a:p>
        </p:txBody>
      </p:sp>
    </p:spTree>
    <p:extLst>
      <p:ext uri="{BB962C8B-B14F-4D97-AF65-F5344CB8AC3E}">
        <p14:creationId xmlns:p14="http://schemas.microsoft.com/office/powerpoint/2010/main" val="1520320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88DAB-8B76-16B2-A554-C394AE76E171}"/>
              </a:ext>
            </a:extLst>
          </p:cNvPr>
          <p:cNvSpPr>
            <a:spLocks noGrp="1"/>
          </p:cNvSpPr>
          <p:nvPr>
            <p:ph type="title"/>
          </p:nvPr>
        </p:nvSpPr>
        <p:spPr>
          <a:xfrm>
            <a:off x="628397" y="-219340"/>
            <a:ext cx="5323715" cy="1642970"/>
          </a:xfrm>
        </p:spPr>
        <p:txBody>
          <a:bodyPr anchor="b">
            <a:normAutofit/>
          </a:bodyPr>
          <a:lstStyle/>
          <a:p>
            <a:r>
              <a:rPr lang="en-US" sz="4000" i="0" dirty="0">
                <a:effectLst/>
              </a:rPr>
              <a:t>Cell Metabolism</a:t>
            </a:r>
            <a:endParaRPr lang="en-US" sz="4000" dirty="0"/>
          </a:p>
        </p:txBody>
      </p:sp>
      <p:sp>
        <p:nvSpPr>
          <p:cNvPr id="3" name="Content Placeholder 2">
            <a:extLst>
              <a:ext uri="{FF2B5EF4-FFF2-40B4-BE49-F238E27FC236}">
                <a16:creationId xmlns:a16="http://schemas.microsoft.com/office/drawing/2014/main" id="{61B98B3E-A672-44A1-71DC-A41AA9E7FFBB}"/>
              </a:ext>
            </a:extLst>
          </p:cNvPr>
          <p:cNvSpPr>
            <a:spLocks noGrp="1"/>
          </p:cNvSpPr>
          <p:nvPr>
            <p:ph idx="1"/>
          </p:nvPr>
        </p:nvSpPr>
        <p:spPr>
          <a:xfrm>
            <a:off x="869620" y="2061765"/>
            <a:ext cx="10280161" cy="3535083"/>
          </a:xfrm>
        </p:spPr>
        <p:txBody>
          <a:bodyPr anchor="t">
            <a:normAutofit/>
          </a:bodyPr>
          <a:lstStyle/>
          <a:p>
            <a:pPr marL="0" indent="0">
              <a:buNone/>
            </a:pPr>
            <a:r>
              <a:rPr lang="en-US" b="1" i="0" u="none" strike="noStrike" dirty="0">
                <a:effectLst/>
              </a:rPr>
              <a:t>Metabolism</a:t>
            </a:r>
            <a:r>
              <a:rPr lang="en-US" b="0" i="0" dirty="0">
                <a:effectLst/>
              </a:rPr>
              <a:t> is a chemical process that takes place in living organisms. Metabolism converts nutrients to energy so the cell can function. Metabolism also eliminates waste. These functions allow organisms to grow and reproduce, respond to their environments, and maintain their structures.</a:t>
            </a:r>
            <a:endParaRPr lang="en-US" dirty="0"/>
          </a:p>
        </p:txBody>
      </p:sp>
    </p:spTree>
    <p:extLst>
      <p:ext uri="{BB962C8B-B14F-4D97-AF65-F5344CB8AC3E}">
        <p14:creationId xmlns:p14="http://schemas.microsoft.com/office/powerpoint/2010/main" val="4130576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alpha val="3000"/>
          </a:srgbClr>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7CF0B66-B9CA-71AB-0DB7-8F0305355EA4}"/>
              </a:ext>
            </a:extLst>
          </p:cNvPr>
          <p:cNvPicPr>
            <a:picLocks noGrp="1" noChangeAspect="1"/>
          </p:cNvPicPr>
          <p:nvPr>
            <p:ph idx="1"/>
          </p:nvPr>
        </p:nvPicPr>
        <p:blipFill>
          <a:blip r:embed="rId3"/>
          <a:stretch>
            <a:fillRect/>
          </a:stretch>
        </p:blipFill>
        <p:spPr>
          <a:xfrm>
            <a:off x="314633" y="1917867"/>
            <a:ext cx="7177776" cy="4037499"/>
          </a:xfrm>
          <a:prstGeom prst="rect">
            <a:avLst/>
          </a:prstGeom>
        </p:spPr>
      </p:pic>
      <p:pic>
        <p:nvPicPr>
          <p:cNvPr id="3" name="Online Media 2" title="Phases of Mitosis">
            <a:hlinkClick r:id="" action="ppaction://media"/>
            <a:extLst>
              <a:ext uri="{FF2B5EF4-FFF2-40B4-BE49-F238E27FC236}">
                <a16:creationId xmlns:a16="http://schemas.microsoft.com/office/drawing/2014/main" id="{95900A10-F9F5-F318-0121-F892CA068DCD}"/>
              </a:ext>
            </a:extLst>
          </p:cNvPr>
          <p:cNvPicPr>
            <a:picLocks noRot="1" noChangeAspect="1"/>
          </p:cNvPicPr>
          <p:nvPr>
            <a:videoFile r:link="rId1"/>
          </p:nvPr>
        </p:nvPicPr>
        <p:blipFill>
          <a:blip r:embed="rId4"/>
          <a:stretch>
            <a:fillRect/>
          </a:stretch>
        </p:blipFill>
        <p:spPr>
          <a:xfrm>
            <a:off x="8128565" y="2959422"/>
            <a:ext cx="3556000" cy="2455170"/>
          </a:xfrm>
          <a:prstGeom prst="rect">
            <a:avLst/>
          </a:prstGeom>
        </p:spPr>
      </p:pic>
    </p:spTree>
    <p:extLst>
      <p:ext uri="{BB962C8B-B14F-4D97-AF65-F5344CB8AC3E}">
        <p14:creationId xmlns:p14="http://schemas.microsoft.com/office/powerpoint/2010/main" val="2980113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708A3-91D6-413F-5722-9686369B45D8}"/>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dirty="0">
                <a:solidFill>
                  <a:srgbClr val="FFFFFF"/>
                </a:solidFill>
                <a:latin typeface="+mj-lt"/>
                <a:ea typeface="+mj-ea"/>
                <a:cs typeface="+mj-cs"/>
              </a:rPr>
              <a:t>Favorable </a:t>
            </a:r>
          </a:p>
        </p:txBody>
      </p:sp>
      <p:pic>
        <p:nvPicPr>
          <p:cNvPr id="5" name="Content Placeholder 4">
            <a:extLst>
              <a:ext uri="{FF2B5EF4-FFF2-40B4-BE49-F238E27FC236}">
                <a16:creationId xmlns:a16="http://schemas.microsoft.com/office/drawing/2014/main" id="{549277E4-C3B0-4B08-953E-F76FC7A1203C}"/>
              </a:ext>
            </a:extLst>
          </p:cNvPr>
          <p:cNvPicPr>
            <a:picLocks noGrp="1" noChangeAspect="1"/>
          </p:cNvPicPr>
          <p:nvPr>
            <p:ph idx="1"/>
          </p:nvPr>
        </p:nvPicPr>
        <p:blipFill>
          <a:blip r:embed="rId2"/>
          <a:stretch>
            <a:fillRect/>
          </a:stretch>
        </p:blipFill>
        <p:spPr>
          <a:xfrm>
            <a:off x="1952268" y="690667"/>
            <a:ext cx="7225748" cy="5148345"/>
          </a:xfrm>
          <a:prstGeom prst="rect">
            <a:avLst/>
          </a:prstGeom>
        </p:spPr>
      </p:pic>
    </p:spTree>
    <p:extLst>
      <p:ext uri="{BB962C8B-B14F-4D97-AF65-F5344CB8AC3E}">
        <p14:creationId xmlns:p14="http://schemas.microsoft.com/office/powerpoint/2010/main" val="3357677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picture containing text, star&#10;&#10;Description automatically generated">
            <a:extLst>
              <a:ext uri="{FF2B5EF4-FFF2-40B4-BE49-F238E27FC236}">
                <a16:creationId xmlns:a16="http://schemas.microsoft.com/office/drawing/2014/main" id="{5F9C410D-3E55-974B-C6AA-C08E84126A15}"/>
              </a:ext>
            </a:extLst>
          </p:cNvPr>
          <p:cNvPicPr>
            <a:picLocks noGrp="1" noChangeAspect="1"/>
          </p:cNvPicPr>
          <p:nvPr>
            <p:ph idx="1"/>
          </p:nvPr>
        </p:nvPicPr>
        <p:blipFill>
          <a:blip r:embed="rId3"/>
          <a:stretch>
            <a:fillRect/>
          </a:stretch>
        </p:blipFill>
        <p:spPr>
          <a:xfrm>
            <a:off x="644701" y="2217783"/>
            <a:ext cx="6925963" cy="3895854"/>
          </a:xfrm>
          <a:prstGeom prst="rect">
            <a:avLst/>
          </a:prstGeom>
        </p:spPr>
      </p:pic>
      <p:pic>
        <p:nvPicPr>
          <p:cNvPr id="6" name="Online Media 5" title="What if cell division goes wrong? The story of lysosomes in mitosis">
            <a:hlinkClick r:id="" action="ppaction://media"/>
            <a:extLst>
              <a:ext uri="{FF2B5EF4-FFF2-40B4-BE49-F238E27FC236}">
                <a16:creationId xmlns:a16="http://schemas.microsoft.com/office/drawing/2014/main" id="{9E5E18F3-C7FE-1408-53AA-1F7B02803E19}"/>
              </a:ext>
            </a:extLst>
          </p:cNvPr>
          <p:cNvPicPr>
            <a:picLocks noRot="1" noChangeAspect="1"/>
          </p:cNvPicPr>
          <p:nvPr>
            <a:videoFile r:link="rId1"/>
          </p:nvPr>
        </p:nvPicPr>
        <p:blipFill>
          <a:blip r:embed="rId4"/>
          <a:stretch>
            <a:fillRect/>
          </a:stretch>
        </p:blipFill>
        <p:spPr>
          <a:xfrm>
            <a:off x="8127355" y="3429000"/>
            <a:ext cx="3364833" cy="2417419"/>
          </a:xfrm>
          <a:prstGeom prst="rect">
            <a:avLst/>
          </a:prstGeom>
        </p:spPr>
      </p:pic>
      <p:sp>
        <p:nvSpPr>
          <p:cNvPr id="7" name="TextBox 6">
            <a:extLst>
              <a:ext uri="{FF2B5EF4-FFF2-40B4-BE49-F238E27FC236}">
                <a16:creationId xmlns:a16="http://schemas.microsoft.com/office/drawing/2014/main" id="{4642EEE0-400C-02E5-87D0-E1590D8CD716}"/>
              </a:ext>
            </a:extLst>
          </p:cNvPr>
          <p:cNvSpPr txBox="1"/>
          <p:nvPr/>
        </p:nvSpPr>
        <p:spPr>
          <a:xfrm>
            <a:off x="735218" y="592762"/>
            <a:ext cx="4821115" cy="707886"/>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latin typeface="+mj-lt"/>
                <a:cs typeface="Calibri"/>
              </a:rPr>
              <a:t>UNFAVORABLE</a:t>
            </a:r>
            <a:endParaRPr lang="en-US" sz="4000" dirty="0">
              <a:latin typeface="+mj-lt"/>
            </a:endParaRPr>
          </a:p>
        </p:txBody>
      </p:sp>
    </p:spTree>
    <p:extLst>
      <p:ext uri="{BB962C8B-B14F-4D97-AF65-F5344CB8AC3E}">
        <p14:creationId xmlns:p14="http://schemas.microsoft.com/office/powerpoint/2010/main" val="18127693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8E2CA32-A7FE-99C2-1E18-5765E88D33F8}"/>
              </a:ext>
            </a:extLst>
          </p:cNvPr>
          <p:cNvPicPr>
            <a:picLocks noGrp="1" noChangeAspect="1"/>
          </p:cNvPicPr>
          <p:nvPr>
            <p:ph idx="1"/>
          </p:nvPr>
        </p:nvPicPr>
        <p:blipFill>
          <a:blip r:embed="rId2"/>
          <a:stretch>
            <a:fillRect/>
          </a:stretch>
        </p:blipFill>
        <p:spPr>
          <a:xfrm>
            <a:off x="643467" y="1929553"/>
            <a:ext cx="10905066" cy="2998892"/>
          </a:xfrm>
          <a:prstGeom prst="rect">
            <a:avLst/>
          </a:prstGeom>
        </p:spPr>
      </p:pic>
    </p:spTree>
    <p:extLst>
      <p:ext uri="{BB962C8B-B14F-4D97-AF65-F5344CB8AC3E}">
        <p14:creationId xmlns:p14="http://schemas.microsoft.com/office/powerpoint/2010/main" val="2972758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B907210-036D-C848-3C97-866213F506F3}"/>
              </a:ext>
            </a:extLst>
          </p:cNvPr>
          <p:cNvPicPr>
            <a:picLocks noGrp="1" noChangeAspect="1"/>
          </p:cNvPicPr>
          <p:nvPr>
            <p:ph idx="1"/>
          </p:nvPr>
        </p:nvPicPr>
        <p:blipFill>
          <a:blip r:embed="rId2"/>
          <a:stretch>
            <a:fillRect/>
          </a:stretch>
        </p:blipFill>
        <p:spPr>
          <a:xfrm>
            <a:off x="2156791" y="208696"/>
            <a:ext cx="7346589" cy="6005837"/>
          </a:xfrm>
          <a:prstGeom prst="rect">
            <a:avLst/>
          </a:prstGeom>
        </p:spPr>
      </p:pic>
    </p:spTree>
    <p:extLst>
      <p:ext uri="{BB962C8B-B14F-4D97-AF65-F5344CB8AC3E}">
        <p14:creationId xmlns:p14="http://schemas.microsoft.com/office/powerpoint/2010/main" val="3073845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D55F9-157E-DB1F-4CD8-F62AC5851552}"/>
              </a:ext>
            </a:extLst>
          </p:cNvPr>
          <p:cNvSpPr>
            <a:spLocks noGrp="1"/>
          </p:cNvSpPr>
          <p:nvPr>
            <p:ph type="title"/>
          </p:nvPr>
        </p:nvSpPr>
        <p:spPr>
          <a:xfrm>
            <a:off x="526073" y="466578"/>
            <a:ext cx="11139854" cy="930447"/>
          </a:xfrm>
        </p:spPr>
        <p:txBody>
          <a:bodyPr vert="horz" lIns="91440" tIns="45720" rIns="91440" bIns="45720" rtlCol="0" anchor="b">
            <a:normAutofit/>
          </a:bodyPr>
          <a:lstStyle/>
          <a:p>
            <a:pPr algn="ctr"/>
            <a:r>
              <a:rPr lang="en-US" sz="5400" b="1" kern="1200" dirty="0">
                <a:solidFill>
                  <a:srgbClr val="FFFFFF"/>
                </a:solidFill>
                <a:latin typeface="+mj-lt"/>
                <a:ea typeface="+mj-ea"/>
                <a:cs typeface="+mj-cs"/>
              </a:rPr>
              <a:t>ACTIVITY TIME </a:t>
            </a:r>
          </a:p>
        </p:txBody>
      </p:sp>
      <p:pic>
        <p:nvPicPr>
          <p:cNvPr id="5" name="Content Placeholder 4">
            <a:extLst>
              <a:ext uri="{FF2B5EF4-FFF2-40B4-BE49-F238E27FC236}">
                <a16:creationId xmlns:a16="http://schemas.microsoft.com/office/drawing/2014/main" id="{F55AF0CF-EAF5-8A36-D42F-54DE3A95BFC6}"/>
              </a:ext>
            </a:extLst>
          </p:cNvPr>
          <p:cNvPicPr>
            <a:picLocks noGrp="1" noChangeAspect="1"/>
          </p:cNvPicPr>
          <p:nvPr>
            <p:ph idx="1"/>
          </p:nvPr>
        </p:nvPicPr>
        <p:blipFill>
          <a:blip r:embed="rId2"/>
          <a:stretch>
            <a:fillRect/>
          </a:stretch>
        </p:blipFill>
        <p:spPr>
          <a:xfrm>
            <a:off x="526073" y="2207463"/>
            <a:ext cx="11496821" cy="2443074"/>
          </a:xfrm>
          <a:prstGeom prst="rect">
            <a:avLst/>
          </a:prstGeom>
        </p:spPr>
      </p:pic>
    </p:spTree>
    <p:extLst>
      <p:ext uri="{BB962C8B-B14F-4D97-AF65-F5344CB8AC3E}">
        <p14:creationId xmlns:p14="http://schemas.microsoft.com/office/powerpoint/2010/main" val="18544463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0D26067-7003-E327-E0F0-E0467FD0BE46}"/>
              </a:ext>
            </a:extLst>
          </p:cNvPr>
          <p:cNvPicPr>
            <a:picLocks noGrp="1" noChangeAspect="1"/>
          </p:cNvPicPr>
          <p:nvPr>
            <p:ph idx="1"/>
          </p:nvPr>
        </p:nvPicPr>
        <p:blipFill rotWithShape="1">
          <a:blip r:embed="rId2"/>
          <a:srcRect t="3514" r="-1" b="818"/>
          <a:stretch/>
        </p:blipFill>
        <p:spPr>
          <a:xfrm>
            <a:off x="751839" y="820171"/>
            <a:ext cx="9696027" cy="5217657"/>
          </a:xfrm>
          <a:prstGeom prst="rect">
            <a:avLst/>
          </a:prstGeom>
          <a:solidFill>
            <a:srgbClr val="FFFFFF"/>
          </a:solidFill>
        </p:spPr>
      </p:pic>
    </p:spTree>
    <p:extLst>
      <p:ext uri="{BB962C8B-B14F-4D97-AF65-F5344CB8AC3E}">
        <p14:creationId xmlns:p14="http://schemas.microsoft.com/office/powerpoint/2010/main" val="4152810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114F616-5BD0-43A5-BF20-0B2EE237AC6C}"/>
              </a:ext>
            </a:extLst>
          </p:cNvPr>
          <p:cNvPicPr>
            <a:picLocks noChangeAspect="1"/>
          </p:cNvPicPr>
          <p:nvPr/>
        </p:nvPicPr>
        <p:blipFill>
          <a:blip r:embed="rId2"/>
          <a:stretch>
            <a:fillRect/>
          </a:stretch>
        </p:blipFill>
        <p:spPr>
          <a:xfrm>
            <a:off x="319766" y="1954928"/>
            <a:ext cx="11541307" cy="4580721"/>
          </a:xfrm>
          <a:prstGeom prst="rect">
            <a:avLst/>
          </a:prstGeom>
        </p:spPr>
      </p:pic>
      <p:sp>
        <p:nvSpPr>
          <p:cNvPr id="2" name="Title 1"/>
          <p:cNvSpPr>
            <a:spLocks noGrp="1"/>
          </p:cNvSpPr>
          <p:nvPr>
            <p:ph type="title"/>
          </p:nvPr>
        </p:nvSpPr>
        <p:spPr>
          <a:xfrm>
            <a:off x="0" y="800398"/>
            <a:ext cx="12191999" cy="1325563"/>
          </a:xfrm>
        </p:spPr>
        <p:txBody>
          <a:bodyPr>
            <a:normAutofit/>
          </a:bodyPr>
          <a:lstStyle/>
          <a:p>
            <a:pPr algn="ctr"/>
            <a:r>
              <a:rPr lang="en-US" sz="4000" b="1" dirty="0">
                <a:solidFill>
                  <a:srgbClr val="A21D22"/>
                </a:solidFill>
                <a:latin typeface="Futura PT Demi" panose="020B0702020204020303" pitchFamily="34" charset="0"/>
              </a:rPr>
              <a:t>RECAP</a:t>
            </a:r>
            <a:endParaRPr lang="en-US" b="1" dirty="0">
              <a:latin typeface="Futura PT Demi" panose="020B0702020204020303" pitchFamily="34" charset="0"/>
            </a:endParaRPr>
          </a:p>
        </p:txBody>
      </p:sp>
      <p:sp>
        <p:nvSpPr>
          <p:cNvPr id="3" name="Content Placeholder 2"/>
          <p:cNvSpPr>
            <a:spLocks noGrp="1"/>
          </p:cNvSpPr>
          <p:nvPr>
            <p:ph idx="4294967295"/>
          </p:nvPr>
        </p:nvSpPr>
        <p:spPr>
          <a:xfrm>
            <a:off x="1035771" y="3177959"/>
            <a:ext cx="2563813" cy="2409825"/>
          </a:xfrm>
        </p:spPr>
        <p:txBody>
          <a:bodyPr>
            <a:normAutofit/>
          </a:bodyPr>
          <a:lstStyle/>
          <a:p>
            <a:pPr marL="0" lvl="0" indent="0" algn="ctr">
              <a:lnSpc>
                <a:spcPct val="100000"/>
              </a:lnSpc>
              <a:buNone/>
            </a:pPr>
            <a:r>
              <a:rPr lang="en-US" sz="2400" dirty="0">
                <a:solidFill>
                  <a:schemeClr val="bg1"/>
                </a:solidFill>
                <a:latin typeface="Futura PT Book" panose="020B0502020204020303" pitchFamily="34" charset="0"/>
                <a:cs typeface="Times New Roman" panose="02020603050405020304" pitchFamily="18" charset="0"/>
              </a:rPr>
              <a:t>Nucleus  plays an important part in cell reproduction and metabolism</a:t>
            </a:r>
          </a:p>
        </p:txBody>
      </p:sp>
      <p:sp>
        <p:nvSpPr>
          <p:cNvPr id="9" name="Content Placeholder 2">
            <a:extLst>
              <a:ext uri="{FF2B5EF4-FFF2-40B4-BE49-F238E27FC236}">
                <a16:creationId xmlns:a16="http://schemas.microsoft.com/office/drawing/2014/main" id="{AC6CAD98-8687-487B-9295-A35B13F902B8}"/>
              </a:ext>
            </a:extLst>
          </p:cNvPr>
          <p:cNvSpPr txBox="1">
            <a:spLocks/>
          </p:cNvSpPr>
          <p:nvPr/>
        </p:nvSpPr>
        <p:spPr>
          <a:xfrm>
            <a:off x="4846572" y="3177959"/>
            <a:ext cx="256424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US" sz="2400" dirty="0">
                <a:solidFill>
                  <a:schemeClr val="bg1"/>
                </a:solidFill>
                <a:latin typeface="Futura PT Book" panose="020B0502020204020303" pitchFamily="34" charset="0"/>
                <a:cs typeface="Times New Roman" panose="02020603050405020304" pitchFamily="18" charset="0"/>
              </a:rPr>
              <a:t>Cells are basic unit of all living things</a:t>
            </a:r>
          </a:p>
        </p:txBody>
      </p:sp>
      <p:sp>
        <p:nvSpPr>
          <p:cNvPr id="10" name="Content Placeholder 2">
            <a:extLst>
              <a:ext uri="{FF2B5EF4-FFF2-40B4-BE49-F238E27FC236}">
                <a16:creationId xmlns:a16="http://schemas.microsoft.com/office/drawing/2014/main" id="{3DD5872D-A436-4534-A9DD-45348A344046}"/>
              </a:ext>
            </a:extLst>
          </p:cNvPr>
          <p:cNvSpPr txBox="1">
            <a:spLocks/>
          </p:cNvSpPr>
          <p:nvPr/>
        </p:nvSpPr>
        <p:spPr>
          <a:xfrm>
            <a:off x="8657803" y="2802304"/>
            <a:ext cx="256424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endParaRPr lang="en-CA" sz="2400" dirty="0">
              <a:solidFill>
                <a:schemeClr val="bg1"/>
              </a:solidFill>
              <a:latin typeface="Futura PT Book" panose="020B0502020204020303" pitchFamily="34" charset="0"/>
            </a:endParaRPr>
          </a:p>
          <a:p>
            <a:pPr marL="0" indent="0" algn="ctr">
              <a:lnSpc>
                <a:spcPct val="100000"/>
              </a:lnSpc>
              <a:buNone/>
            </a:pPr>
            <a:endParaRPr lang="en-US" dirty="0">
              <a:latin typeface="Futura PT Book" panose="020B0502020204020303" pitchFamily="34" charset="0"/>
            </a:endParaRPr>
          </a:p>
        </p:txBody>
      </p:sp>
      <p:sp>
        <p:nvSpPr>
          <p:cNvPr id="7" name="TextBox 6">
            <a:extLst>
              <a:ext uri="{FF2B5EF4-FFF2-40B4-BE49-F238E27FC236}">
                <a16:creationId xmlns:a16="http://schemas.microsoft.com/office/drawing/2014/main" id="{69D9F0BA-B425-8A11-2AE2-F787FCC14C9E}"/>
              </a:ext>
            </a:extLst>
          </p:cNvPr>
          <p:cNvSpPr txBox="1"/>
          <p:nvPr/>
        </p:nvSpPr>
        <p:spPr>
          <a:xfrm>
            <a:off x="8896299" y="3044044"/>
            <a:ext cx="2087249" cy="2677656"/>
          </a:xfrm>
          <a:prstGeom prst="rect">
            <a:avLst/>
          </a:prstGeom>
          <a:noFill/>
        </p:spPr>
        <p:txBody>
          <a:bodyPr wrap="square">
            <a:spAutoFit/>
          </a:bodyPr>
          <a:lstStyle/>
          <a:p>
            <a:pPr algn="ctr">
              <a:spcBef>
                <a:spcPts val="1000"/>
              </a:spcBef>
            </a:pPr>
            <a:r>
              <a:rPr lang="en-US" sz="2400" dirty="0">
                <a:solidFill>
                  <a:schemeClr val="bg1"/>
                </a:solidFill>
                <a:latin typeface="Futura PT Book" panose="020B0502020204020303" pitchFamily="34" charset="0"/>
                <a:cs typeface="Times New Roman" panose="02020603050405020304" pitchFamily="18" charset="0"/>
              </a:rPr>
              <a:t>Mitosis , cell divides into two identical cells called daughter cells</a:t>
            </a:r>
          </a:p>
        </p:txBody>
      </p:sp>
    </p:spTree>
    <p:extLst>
      <p:ext uri="{BB962C8B-B14F-4D97-AF65-F5344CB8AC3E}">
        <p14:creationId xmlns:p14="http://schemas.microsoft.com/office/powerpoint/2010/main" val="27157072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derson ppt template (1)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6885</TotalTime>
  <Words>443</Words>
  <Application>Microsoft Office PowerPoint</Application>
  <PresentationFormat>Widescreen</PresentationFormat>
  <Paragraphs>28</Paragraphs>
  <Slides>20</Slides>
  <Notes>0</Notes>
  <HiddenSlides>0</HiddenSlides>
  <MMClips>2</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20</vt:i4>
      </vt:variant>
    </vt:vector>
  </HeadingPairs>
  <TitlesOfParts>
    <vt:vector size="27" baseType="lpstr">
      <vt:lpstr>Arial</vt:lpstr>
      <vt:lpstr>Calibri</vt:lpstr>
      <vt:lpstr>Futura PT Book</vt:lpstr>
      <vt:lpstr>Futura PT Demi</vt:lpstr>
      <vt:lpstr>Custom Design</vt:lpstr>
      <vt:lpstr>Anderson ppt template (1) (3)</vt:lpstr>
      <vt:lpstr>1_Custom Design</vt:lpstr>
      <vt:lpstr>PowerPoint Presentation</vt:lpstr>
      <vt:lpstr>PowerPoint Presentation</vt:lpstr>
      <vt:lpstr>PowerPoint Presentation</vt:lpstr>
      <vt:lpstr>PowerPoint Presentation</vt:lpstr>
      <vt:lpstr>PowerPoint Presentation</vt:lpstr>
      <vt:lpstr>Basic Structure of the Cell</vt:lpstr>
      <vt:lpstr>PowerPoint Presentation</vt:lpstr>
      <vt:lpstr>PowerPoint Presentation</vt:lpstr>
      <vt:lpstr>PowerPoint Presentation</vt:lpstr>
      <vt:lpstr>Cell Reproduction and Division</vt:lpstr>
      <vt:lpstr>Cell Metabolism</vt:lpstr>
      <vt:lpstr>PowerPoint Presentation</vt:lpstr>
      <vt:lpstr>Favorable </vt:lpstr>
      <vt:lpstr>PowerPoint Presentation</vt:lpstr>
      <vt:lpstr>PowerPoint Presentation</vt:lpstr>
      <vt:lpstr>PowerPoint Presentation</vt:lpstr>
      <vt:lpstr>ACTIVITY TIME </vt:lpstr>
      <vt:lpstr>PowerPoint Presentation</vt:lpstr>
      <vt:lpstr>RECAP</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275</cp:revision>
  <dcterms:created xsi:type="dcterms:W3CDTF">2020-02-19T20:43:13Z</dcterms:created>
  <dcterms:modified xsi:type="dcterms:W3CDTF">2023-01-25T15:41:44Z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