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4"/>
  </p:sldMasterIdLst>
  <p:notesMasterIdLst>
    <p:notesMasterId r:id="rId58"/>
  </p:notesMasterIdLst>
  <p:handoutMasterIdLst>
    <p:handoutMasterId r:id="rId59"/>
  </p:handoutMasterIdLst>
  <p:sldIdLst>
    <p:sldId id="269" r:id="rId5"/>
    <p:sldId id="319" r:id="rId6"/>
    <p:sldId id="320" r:id="rId7"/>
    <p:sldId id="322" r:id="rId8"/>
    <p:sldId id="323" r:id="rId9"/>
    <p:sldId id="325" r:id="rId10"/>
    <p:sldId id="327" r:id="rId11"/>
    <p:sldId id="330" r:id="rId12"/>
    <p:sldId id="331" r:id="rId13"/>
    <p:sldId id="339" r:id="rId14"/>
    <p:sldId id="333" r:id="rId15"/>
    <p:sldId id="347" r:id="rId16"/>
    <p:sldId id="337" r:id="rId17"/>
    <p:sldId id="336" r:id="rId18"/>
    <p:sldId id="335" r:id="rId19"/>
    <p:sldId id="351" r:id="rId20"/>
    <p:sldId id="352" r:id="rId21"/>
    <p:sldId id="353" r:id="rId22"/>
    <p:sldId id="338" r:id="rId23"/>
    <p:sldId id="354" r:id="rId24"/>
    <p:sldId id="355" r:id="rId25"/>
    <p:sldId id="401" r:id="rId26"/>
    <p:sldId id="356" r:id="rId27"/>
    <p:sldId id="357" r:id="rId28"/>
    <p:sldId id="398" r:id="rId29"/>
    <p:sldId id="358" r:id="rId30"/>
    <p:sldId id="399" r:id="rId31"/>
    <p:sldId id="402" r:id="rId32"/>
    <p:sldId id="403" r:id="rId33"/>
    <p:sldId id="392" r:id="rId34"/>
    <p:sldId id="404" r:id="rId35"/>
    <p:sldId id="394" r:id="rId36"/>
    <p:sldId id="361" r:id="rId37"/>
    <p:sldId id="362" r:id="rId38"/>
    <p:sldId id="405" r:id="rId39"/>
    <p:sldId id="363" r:id="rId40"/>
    <p:sldId id="365" r:id="rId41"/>
    <p:sldId id="367" r:id="rId42"/>
    <p:sldId id="406" r:id="rId43"/>
    <p:sldId id="368" r:id="rId44"/>
    <p:sldId id="370" r:id="rId45"/>
    <p:sldId id="371" r:id="rId46"/>
    <p:sldId id="372" r:id="rId47"/>
    <p:sldId id="373" r:id="rId48"/>
    <p:sldId id="377" r:id="rId49"/>
    <p:sldId id="375" r:id="rId50"/>
    <p:sldId id="379" r:id="rId51"/>
    <p:sldId id="382" r:id="rId52"/>
    <p:sldId id="384" r:id="rId53"/>
    <p:sldId id="388" r:id="rId54"/>
    <p:sldId id="332" r:id="rId55"/>
    <p:sldId id="341" r:id="rId56"/>
    <p:sldId id="314" r:id="rId57"/>
  </p:sldIdLst>
  <p:sldSz cx="12192000" cy="6858000"/>
  <p:notesSz cx="7023100" cy="9309100"/>
  <p:custDataLst>
    <p:tags r:id="rId60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</p14:sldIdLst>
        </p14:section>
        <p14:section name="Untitled Section" id="{BAB5FE1B-4910-480F-9285-3B3D14DFD513}">
          <p14:sldIdLst>
            <p14:sldId id="319"/>
            <p14:sldId id="320"/>
            <p14:sldId id="322"/>
            <p14:sldId id="323"/>
            <p14:sldId id="325"/>
            <p14:sldId id="327"/>
            <p14:sldId id="330"/>
            <p14:sldId id="331"/>
            <p14:sldId id="339"/>
            <p14:sldId id="333"/>
            <p14:sldId id="347"/>
            <p14:sldId id="337"/>
            <p14:sldId id="336"/>
            <p14:sldId id="335"/>
            <p14:sldId id="351"/>
            <p14:sldId id="352"/>
            <p14:sldId id="353"/>
            <p14:sldId id="338"/>
            <p14:sldId id="354"/>
            <p14:sldId id="355"/>
            <p14:sldId id="401"/>
            <p14:sldId id="356"/>
            <p14:sldId id="357"/>
            <p14:sldId id="398"/>
            <p14:sldId id="358"/>
            <p14:sldId id="399"/>
            <p14:sldId id="402"/>
            <p14:sldId id="403"/>
            <p14:sldId id="392"/>
            <p14:sldId id="404"/>
            <p14:sldId id="394"/>
            <p14:sldId id="361"/>
            <p14:sldId id="362"/>
            <p14:sldId id="405"/>
            <p14:sldId id="363"/>
            <p14:sldId id="365"/>
            <p14:sldId id="367"/>
            <p14:sldId id="406"/>
            <p14:sldId id="368"/>
            <p14:sldId id="370"/>
            <p14:sldId id="371"/>
            <p14:sldId id="372"/>
            <p14:sldId id="373"/>
            <p14:sldId id="377"/>
            <p14:sldId id="375"/>
            <p14:sldId id="379"/>
            <p14:sldId id="382"/>
            <p14:sldId id="384"/>
            <p14:sldId id="388"/>
            <p14:sldId id="332"/>
            <p14:sldId id="341"/>
            <p14:sldId id="31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81" autoAdjust="0"/>
    <p:restoredTop sz="77906" autoAdjust="0"/>
  </p:normalViewPr>
  <p:slideViewPr>
    <p:cSldViewPr snapToGrid="0">
      <p:cViewPr varScale="1">
        <p:scale>
          <a:sx n="87" d="100"/>
          <a:sy n="87" d="100"/>
        </p:scale>
        <p:origin x="1338" y="84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1" Type="http://schemas.openxmlformats.org/officeDocument/2006/relationships/presProps" Target="presProp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handoutMaster" Target="handoutMasters/handout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tags" Target="tags/tag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50A12-E3AB-40D2-9037-FDFC0CFAE97F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14114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50A12-E3AB-40D2-9037-FDFC0CFAE97F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095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50A12-E3AB-40D2-9037-FDFC0CFAE97F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292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50A12-E3AB-40D2-9037-FDFC0CFAE97F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28347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50A12-E3AB-40D2-9037-FDFC0CFAE97F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61111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50A12-E3AB-40D2-9037-FDFC0CFAE97F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9031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50A12-E3AB-40D2-9037-FDFC0CFAE97F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65956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50A12-E3AB-40D2-9037-FDFC0CFAE97F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4445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97E1B-AB1B-4117-9861-4BD95E676621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9842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50A12-E3AB-40D2-9037-FDFC0CFAE97F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148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50A12-E3AB-40D2-9037-FDFC0CFAE97F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03466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50A12-E3AB-40D2-9037-FDFC0CFAE97F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76549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97E1B-AB1B-4117-9861-4BD95E676621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7428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09600" y="4343400"/>
            <a:ext cx="5943600" cy="41148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97E1B-AB1B-4117-9861-4BD95E676621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24448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09600" y="4267200"/>
            <a:ext cx="5486400" cy="4114800"/>
          </a:xfrm>
        </p:spPr>
        <p:txBody>
          <a:bodyPr>
            <a:noAutofit/>
          </a:bodyPr>
          <a:lstStyle/>
          <a:p>
            <a:endParaRPr 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97E1B-AB1B-4117-9861-4BD95E676621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1154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50A12-E3AB-40D2-9037-FDFC0CFAE97F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8235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908BD7-B439-43BE-8775-276E21259E2D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17469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908BD7-B439-43BE-8775-276E21259E2D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205545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endParaRPr 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97E1B-AB1B-4117-9861-4BD95E676621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36606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97E1B-AB1B-4117-9861-4BD95E676621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40783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908BD7-B439-43BE-8775-276E21259E2D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35560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908BD7-B439-43BE-8775-276E21259E2D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98983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97E1B-AB1B-4117-9861-4BD95E676621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3086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908BD7-B439-43BE-8775-276E21259E2D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14264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97E1B-AB1B-4117-9861-4BD95E676621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1246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908BD7-B439-43BE-8775-276E21259E2D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907838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97E1B-AB1B-4117-9861-4BD95E676621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72430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908BD7-B439-43BE-8775-276E21259E2D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52668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97E1B-AB1B-4117-9861-4BD95E676621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277151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908BD7-B439-43BE-8775-276E21259E2D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784541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97E1B-AB1B-4117-9861-4BD95E676621}" type="slidenum">
              <a:rPr lang="en-US" smtClean="0"/>
              <a:pPr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188782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908BD7-B439-43BE-8775-276E21259E2D}" type="slidenum">
              <a:rPr lang="en-US" smtClean="0"/>
              <a:pPr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99681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908BD7-B439-43BE-8775-276E21259E2D}" type="slidenum">
              <a:rPr lang="en-US" smtClean="0"/>
              <a:pPr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69660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908BD7-B439-43BE-8775-276E21259E2D}" type="slidenum">
              <a:rPr lang="en-US" smtClean="0"/>
              <a:pPr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32841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908BD7-B439-43BE-8775-276E21259E2D}" type="slidenum">
              <a:rPr lang="en-US" smtClean="0"/>
              <a:pPr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63130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97E1B-AB1B-4117-9861-4BD95E676621}" type="slidenum">
              <a:rPr lang="en-US" smtClean="0"/>
              <a:pPr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220054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908BD7-B439-43BE-8775-276E21259E2D}" type="slidenum">
              <a:rPr lang="en-US" smtClean="0"/>
              <a:pPr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680588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908BD7-B439-43BE-8775-276E21259E2D}" type="slidenum">
              <a:rPr lang="en-US" smtClean="0"/>
              <a:pPr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22277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466618" lvl="1" defTabSz="933237">
              <a:defRPr/>
            </a:pPr>
            <a:r>
              <a:rPr lang="en-US" dirty="0"/>
              <a:t>Limited dynamic range (the range of exposure intensities that an image receptor can accurately detect)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Dynamic</a:t>
            </a:r>
            <a:r>
              <a:rPr lang="en-US" baseline="0" dirty="0"/>
              <a:t> range – </a:t>
            </a:r>
            <a:r>
              <a:rPr lang="en-US" dirty="0"/>
              <a:t>Very sensitive to over or under exposure</a:t>
            </a:r>
          </a:p>
          <a:p>
            <a:pPr lvl="1"/>
            <a:r>
              <a:rPr lang="en-US" dirty="0"/>
              <a:t>More repeats</a:t>
            </a:r>
          </a:p>
          <a:p>
            <a:pPr lvl="1"/>
            <a:r>
              <a:rPr lang="en-US" dirty="0"/>
              <a:t>Restricts visibility of structures (soft tissue and bone)</a:t>
            </a:r>
          </a:p>
          <a:p>
            <a:r>
              <a:rPr lang="en-US" baseline="0" dirty="0"/>
              <a:t>                      -may need to take two images, one to see soft tissue, one to see bone, difficult to image both on one image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50A12-E3AB-40D2-9037-FDFC0CFAE97F}" type="slidenum">
              <a:rPr lang="en-US" smtClean="0"/>
              <a:pPr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5694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>
                <a:solidFill>
                  <a:schemeClr val="bg1"/>
                </a:solidFill>
                <a:latin typeface="+mn-lt"/>
              </a:rPr>
              <a:t>Anderson </a:t>
            </a:r>
            <a:r>
              <a:rPr lang="en-CA" sz="3200" dirty="0">
                <a:solidFill>
                  <a:schemeClr val="bg1"/>
                </a:solidFill>
                <a:latin typeface="+mn-lt"/>
              </a:rPr>
              <a:t>College</a:t>
            </a:r>
          </a:p>
        </p:txBody>
      </p:sp>
    </p:spTree>
    <p:extLst>
      <p:ext uri="{BB962C8B-B14F-4D97-AF65-F5344CB8AC3E}">
        <p14:creationId xmlns:p14="http://schemas.microsoft.com/office/powerpoint/2010/main" val="2727675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138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32693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16730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86610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02553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6129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468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53408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31342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137149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3B51A206-C42F-66D1-1362-9B3A31C55A7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5315259D-0B3E-EA5F-9A93-A1EEC08CC53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6944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627756" y="2398953"/>
            <a:ext cx="9312556" cy="1894267"/>
          </a:xfrm>
        </p:spPr>
        <p:txBody>
          <a:bodyPr>
            <a:normAutofit fontScale="90000"/>
          </a:bodyPr>
          <a:lstStyle/>
          <a:p>
            <a:pPr algn="l"/>
            <a:r>
              <a:rPr lang="en-US" sz="4400" dirty="0"/>
              <a:t>APPH 226:</a:t>
            </a:r>
            <a:br>
              <a:rPr lang="en-US" sz="4400" dirty="0"/>
            </a:br>
            <a:r>
              <a:rPr lang="en-US" sz="4400" b="1" dirty="0"/>
              <a:t>Screens, IR speeds, </a:t>
            </a:r>
            <a:br>
              <a:rPr lang="en-US" sz="4400" b="1" dirty="0"/>
            </a:br>
            <a:r>
              <a:rPr lang="en-US" sz="4400" b="1" dirty="0"/>
              <a:t>Characteristic Curves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538545" y="4380988"/>
            <a:ext cx="4627757" cy="473660"/>
          </a:xfrm>
        </p:spPr>
        <p:txBody>
          <a:bodyPr>
            <a:normAutofit/>
          </a:bodyPr>
          <a:lstStyle/>
          <a:p>
            <a:r>
              <a:rPr lang="en-US" dirty="0"/>
              <a:t>Objectives: 4.1, 4.2, 4.3, 6.1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Where it all began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3200" dirty="0"/>
              <a:t>Digital radiography was developed based on film-screen radiography</a:t>
            </a:r>
          </a:p>
          <a:p>
            <a:r>
              <a:rPr lang="en-US" sz="3200" dirty="0"/>
              <a:t>Primary purpose of radiographic imaging is:</a:t>
            </a:r>
          </a:p>
          <a:p>
            <a:pPr lvl="1"/>
            <a:r>
              <a:rPr lang="en-US" sz="2800" dirty="0"/>
              <a:t>Transfer information from the x-ray beam to the eye</a:t>
            </a:r>
          </a:p>
          <a:p>
            <a:pPr lvl="1"/>
            <a:r>
              <a:rPr lang="en-US" sz="2800" dirty="0"/>
              <a:t>After the x-ray beam passes through matter, the image-forming x-rays need to be captured and transferred to a form that can be visualized by the human eye</a:t>
            </a:r>
          </a:p>
          <a:p>
            <a:pPr lvl="1"/>
            <a:r>
              <a:rPr lang="en-US" sz="2800" dirty="0"/>
              <a:t>Examples of appropriate mediums </a:t>
            </a:r>
          </a:p>
          <a:p>
            <a:pPr lvl="2"/>
            <a:r>
              <a:rPr lang="en-US" sz="2400" dirty="0"/>
              <a:t>Film, fluoroscopic image intensifier, TV/flat panel monitor, laser imaging system, solid state detectors</a:t>
            </a:r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02996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Film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Construction and characteristics of radiographic film are similar to that of photographic film</a:t>
            </a:r>
          </a:p>
          <a:p>
            <a:r>
              <a:rPr lang="en-US" sz="3200" dirty="0"/>
              <a:t>Radiographic film is manufactured with extremely high quality control, and low threshold acceptance limits</a:t>
            </a:r>
          </a:p>
          <a:p>
            <a:pPr lvl="1"/>
            <a:r>
              <a:rPr lang="en-US" sz="2800" dirty="0"/>
              <a:t>Slightest bit of contaminant would affect the films ability to reproduce information from the x-ray beam</a:t>
            </a:r>
          </a:p>
        </p:txBody>
      </p:sp>
    </p:spTree>
    <p:extLst>
      <p:ext uri="{BB962C8B-B14F-4D97-AF65-F5344CB8AC3E}">
        <p14:creationId xmlns:p14="http://schemas.microsoft.com/office/powerpoint/2010/main" val="33428714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/>
              <a:t>Film Construction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US" sz="3200" dirty="0"/>
              <a:t>Foundation of the film</a:t>
            </a:r>
          </a:p>
          <a:p>
            <a:pPr lvl="1"/>
            <a:r>
              <a:rPr lang="en-US" sz="3200" dirty="0"/>
              <a:t>Polyester or plastic – flexible</a:t>
            </a:r>
          </a:p>
          <a:p>
            <a:pPr lvl="2"/>
            <a:r>
              <a:rPr lang="en-US" sz="3200" dirty="0"/>
              <a:t>Much thicker than that of photographic film</a:t>
            </a:r>
          </a:p>
          <a:p>
            <a:pPr lvl="1"/>
            <a:r>
              <a:rPr lang="en-US" sz="3200" dirty="0"/>
              <a:t>Emulsion is fragile, need this base so that film can be handled and processed</a:t>
            </a:r>
          </a:p>
          <a:p>
            <a:pPr lvl="2"/>
            <a:r>
              <a:rPr lang="en-US" sz="3200" dirty="0"/>
              <a:t>Allows us to handle films</a:t>
            </a:r>
          </a:p>
          <a:p>
            <a:pPr lvl="1"/>
            <a:r>
              <a:rPr lang="en-US" sz="3200" dirty="0"/>
              <a:t>Lucent </a:t>
            </a:r>
          </a:p>
          <a:p>
            <a:pPr lvl="1"/>
            <a:r>
              <a:rPr lang="en-US" sz="3200" dirty="0"/>
              <a:t>Blue dye/tint added to reduce strain</a:t>
            </a:r>
          </a:p>
          <a:p>
            <a:pPr lvl="1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12267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/>
              <a:t>Film Construction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US" sz="2600" dirty="0"/>
              <a:t>Radiation sensitive and light-sensitive layer: function</a:t>
            </a:r>
          </a:p>
          <a:p>
            <a:pPr lvl="1"/>
            <a:r>
              <a:rPr lang="en-US" sz="2600" dirty="0"/>
              <a:t>Silver halide crystals suspended in gelatin</a:t>
            </a:r>
          </a:p>
          <a:p>
            <a:pPr lvl="2"/>
            <a:r>
              <a:rPr lang="en-US" sz="2600" dirty="0"/>
              <a:t>silver bromide (</a:t>
            </a:r>
            <a:r>
              <a:rPr lang="en-US" sz="2600" dirty="0" err="1"/>
              <a:t>AgBr</a:t>
            </a:r>
            <a:r>
              <a:rPr lang="en-US" sz="2600" dirty="0"/>
              <a:t>) and silver iodide (</a:t>
            </a:r>
            <a:r>
              <a:rPr lang="en-US" sz="2600" dirty="0" err="1"/>
              <a:t>AgI</a:t>
            </a:r>
            <a:r>
              <a:rPr lang="en-US" sz="2600" dirty="0"/>
              <a:t>)</a:t>
            </a:r>
          </a:p>
          <a:p>
            <a:pPr lvl="2"/>
            <a:r>
              <a:rPr lang="en-US" sz="2600" dirty="0"/>
              <a:t>~ 90-99% </a:t>
            </a:r>
            <a:r>
              <a:rPr lang="en-US" sz="2600" dirty="0" err="1"/>
              <a:t>AgBr</a:t>
            </a:r>
            <a:r>
              <a:rPr lang="en-US" sz="2600" dirty="0"/>
              <a:t> and 1-10% </a:t>
            </a:r>
            <a:r>
              <a:rPr lang="en-US" sz="2600" dirty="0" err="1"/>
              <a:t>AgI</a:t>
            </a:r>
            <a:endParaRPr lang="en-US" sz="2600" dirty="0"/>
          </a:p>
          <a:p>
            <a:pPr lvl="2"/>
            <a:r>
              <a:rPr lang="en-US" sz="2600" dirty="0"/>
              <a:t>About half a billion crystals per cubic mm of film</a:t>
            </a:r>
          </a:p>
          <a:p>
            <a:r>
              <a:rPr lang="en-US" sz="3000" dirty="0">
                <a:solidFill>
                  <a:schemeClr val="tx1"/>
                </a:solidFill>
              </a:rPr>
              <a:t>X-ray film has emulsion on both sides</a:t>
            </a:r>
          </a:p>
          <a:p>
            <a:r>
              <a:rPr lang="en-US" sz="3000" dirty="0">
                <a:solidFill>
                  <a:schemeClr val="tx1"/>
                </a:solidFill>
              </a:rPr>
              <a:t>Some specialty films only have an emulsion on one side.  </a:t>
            </a:r>
          </a:p>
          <a:p>
            <a:pPr lvl="1"/>
            <a:r>
              <a:rPr lang="en-US" sz="2600" dirty="0"/>
              <a:t>Less sensitive to radiation but very precise</a:t>
            </a:r>
          </a:p>
          <a:p>
            <a:pPr lvl="1"/>
            <a:r>
              <a:rPr lang="en-US" sz="2600" dirty="0"/>
              <a:t>Example: mammography film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86274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/>
              <a:t>Film Construction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3200" b="1" u="sng" dirty="0">
                <a:solidFill>
                  <a:schemeClr val="tx1"/>
                </a:solidFill>
              </a:rPr>
              <a:t>Adhesive Layer /Substratum</a:t>
            </a:r>
          </a:p>
          <a:p>
            <a:pPr lvl="1"/>
            <a:r>
              <a:rPr lang="en-US" sz="2800" dirty="0"/>
              <a:t>This is between the emulsion and base layer</a:t>
            </a:r>
          </a:p>
          <a:p>
            <a:pPr lvl="1"/>
            <a:r>
              <a:rPr lang="en-US" sz="2800" dirty="0"/>
              <a:t>Holds the layers together</a:t>
            </a:r>
          </a:p>
          <a:p>
            <a:pPr lvl="1"/>
            <a:r>
              <a:rPr lang="en-US" sz="2800" dirty="0"/>
              <a:t>Essentially the ‘glue’ that holds the film together</a:t>
            </a:r>
          </a:p>
          <a:p>
            <a:pPr lvl="1">
              <a:buNone/>
            </a:pPr>
            <a:endParaRPr lang="en-US" sz="2800" dirty="0"/>
          </a:p>
          <a:p>
            <a:r>
              <a:rPr lang="en-US" sz="3200" b="1" u="sng" dirty="0" err="1">
                <a:solidFill>
                  <a:schemeClr val="tx1"/>
                </a:solidFill>
              </a:rPr>
              <a:t>Supercoat</a:t>
            </a:r>
            <a:r>
              <a:rPr lang="en-US" sz="3200" b="1" u="sng" dirty="0">
                <a:solidFill>
                  <a:schemeClr val="tx1"/>
                </a:solidFill>
              </a:rPr>
              <a:t>/ overcoat</a:t>
            </a:r>
          </a:p>
          <a:p>
            <a:pPr lvl="1"/>
            <a:r>
              <a:rPr lang="en-US" sz="2800" dirty="0"/>
              <a:t>Durable protective layer – made of hard gelatin</a:t>
            </a:r>
          </a:p>
          <a:p>
            <a:pPr lvl="1"/>
            <a:r>
              <a:rPr lang="en-US" sz="2800" dirty="0"/>
              <a:t>Purpose to protect and prevent damage to the sensitive emulsion layer beneath it</a:t>
            </a:r>
          </a:p>
          <a:p>
            <a:pPr lvl="1"/>
            <a:r>
              <a:rPr lang="en-US" sz="2800" dirty="0"/>
              <a:t>Paper clips and staples will tear it no problem</a:t>
            </a:r>
          </a:p>
          <a:p>
            <a:pPr lvl="1"/>
            <a:endParaRPr lang="en-US" dirty="0"/>
          </a:p>
          <a:p>
            <a:pPr lvl="1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01354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dirty="0"/>
              <a:t>Latent Image 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The image that exists on the film after exposure, but before processing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Invisible change in the silver halide crystal</a:t>
            </a:r>
          </a:p>
          <a:p>
            <a:pPr lvl="1"/>
            <a:r>
              <a:rPr lang="en-US" sz="2800" dirty="0"/>
              <a:t>Radiation activated and inactivated crystals make up the latent image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Film processing changes the latent image into a manifest image (visible image)</a:t>
            </a:r>
          </a:p>
        </p:txBody>
      </p:sp>
    </p:spTree>
    <p:extLst>
      <p:ext uri="{BB962C8B-B14F-4D97-AF65-F5344CB8AC3E}">
        <p14:creationId xmlns:p14="http://schemas.microsoft.com/office/powerpoint/2010/main" val="26550409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dirty="0"/>
              <a:t>Types of Film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Direct Exposure Film</a:t>
            </a:r>
          </a:p>
          <a:p>
            <a:pPr lvl="1"/>
            <a:r>
              <a:rPr lang="en-US" sz="2400" dirty="0"/>
              <a:t>Aka </a:t>
            </a:r>
            <a:r>
              <a:rPr lang="en-US" sz="2400" dirty="0" err="1"/>
              <a:t>nonscreen</a:t>
            </a:r>
            <a:r>
              <a:rPr lang="en-US" sz="2400" dirty="0"/>
              <a:t> film</a:t>
            </a:r>
          </a:p>
          <a:p>
            <a:pPr lvl="1"/>
            <a:r>
              <a:rPr lang="en-US" sz="2400" dirty="0"/>
              <a:t>Used in a cardboard holder, instead of a cassette</a:t>
            </a:r>
          </a:p>
          <a:p>
            <a:pPr lvl="1"/>
            <a:r>
              <a:rPr lang="en-US" sz="2400" dirty="0"/>
              <a:t>Single emulsion – thicker than screen film, requires more development time</a:t>
            </a:r>
          </a:p>
          <a:p>
            <a:pPr lvl="2"/>
            <a:r>
              <a:rPr lang="en-US" sz="2400" dirty="0"/>
              <a:t>Requires more exposure also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Specialty film</a:t>
            </a:r>
          </a:p>
          <a:p>
            <a:pPr lvl="1"/>
            <a:r>
              <a:rPr lang="en-US" sz="2400" dirty="0"/>
              <a:t>Duplicating/copy film</a:t>
            </a:r>
          </a:p>
          <a:p>
            <a:pPr lvl="2"/>
            <a:r>
              <a:rPr lang="en-US" sz="2400" dirty="0"/>
              <a:t>Already exposed to maximum OD</a:t>
            </a:r>
          </a:p>
          <a:p>
            <a:pPr lvl="2"/>
            <a:r>
              <a:rPr lang="en-US" sz="2400" dirty="0"/>
              <a:t>Behaves opposite to normal  (</a:t>
            </a:r>
            <a:r>
              <a:rPr lang="en-US" sz="2400" dirty="0" err="1"/>
              <a:t>solarization</a:t>
            </a:r>
            <a:r>
              <a:rPr lang="en-US" sz="2400" dirty="0"/>
              <a:t>)</a:t>
            </a:r>
          </a:p>
          <a:p>
            <a:pPr lvl="2"/>
            <a:r>
              <a:rPr lang="en-US" sz="2400" dirty="0"/>
              <a:t>Notch in a corner</a:t>
            </a:r>
          </a:p>
          <a:p>
            <a:pPr lvl="1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70239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/>
              <a:t>Screen Film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Most widely used radiographic film</a:t>
            </a:r>
          </a:p>
          <a:p>
            <a:pPr lvl="1"/>
            <a:r>
              <a:rPr lang="en-US" sz="2800" dirty="0"/>
              <a:t>Used with one or two intensifying screens</a:t>
            </a:r>
          </a:p>
          <a:p>
            <a:pPr lvl="1"/>
            <a:r>
              <a:rPr lang="en-US" sz="2800" dirty="0"/>
              <a:t>More light sensitive, less sensitive to x-rays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Can be single or double emulsion</a:t>
            </a:r>
          </a:p>
          <a:p>
            <a:pPr lvl="1"/>
            <a:r>
              <a:rPr lang="en-US" sz="2800" dirty="0"/>
              <a:t>Double</a:t>
            </a:r>
          </a:p>
          <a:p>
            <a:pPr lvl="2"/>
            <a:r>
              <a:rPr lang="en-US" sz="2800" dirty="0"/>
              <a:t>typically used in radiographic imaging</a:t>
            </a:r>
          </a:p>
          <a:p>
            <a:pPr lvl="1"/>
            <a:r>
              <a:rPr lang="en-US" sz="2800" dirty="0"/>
              <a:t>Single </a:t>
            </a:r>
          </a:p>
          <a:p>
            <a:pPr lvl="2"/>
            <a:r>
              <a:rPr lang="en-US" sz="2800" dirty="0"/>
              <a:t>Single intensifying screen</a:t>
            </a:r>
          </a:p>
          <a:p>
            <a:pPr lvl="2"/>
            <a:r>
              <a:rPr lang="en-US" sz="2800" dirty="0"/>
              <a:t>Uses – e.g. duplication, subtraction, mammography</a:t>
            </a:r>
          </a:p>
        </p:txBody>
      </p:sp>
    </p:spTree>
    <p:extLst>
      <p:ext uri="{BB962C8B-B14F-4D97-AF65-F5344CB8AC3E}">
        <p14:creationId xmlns:p14="http://schemas.microsoft.com/office/powerpoint/2010/main" val="28463519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/>
              <a:t>Cassettes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Container for intensifying screens and film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Must be</a:t>
            </a:r>
          </a:p>
          <a:p>
            <a:pPr lvl="1"/>
            <a:r>
              <a:rPr lang="en-US" sz="2400" dirty="0"/>
              <a:t>Light-proof</a:t>
            </a:r>
          </a:p>
          <a:p>
            <a:pPr lvl="1"/>
            <a:r>
              <a:rPr lang="en-US" sz="2400" dirty="0"/>
              <a:t>Portable</a:t>
            </a:r>
          </a:p>
          <a:p>
            <a:pPr lvl="1"/>
            <a:r>
              <a:rPr lang="en-US" sz="2400" dirty="0"/>
              <a:t>Maintain good film-screen contact</a:t>
            </a:r>
          </a:p>
          <a:p>
            <a:pPr lvl="1"/>
            <a:r>
              <a:rPr lang="en-US" sz="2400" dirty="0"/>
              <a:t>Rigid enough not to bend under patient’s weight, but allow maximum radiation to pass through to screen</a:t>
            </a:r>
          </a:p>
          <a:p>
            <a:pPr lvl="2"/>
            <a:r>
              <a:rPr lang="en-US" sz="2400" dirty="0"/>
              <a:t>Front layer made of low x-ray absorbing material</a:t>
            </a:r>
          </a:p>
          <a:p>
            <a:pPr lvl="3"/>
            <a:r>
              <a:rPr lang="en-US" sz="2400" dirty="0"/>
              <a:t>E.g. Bakelite, magnesium, graphite carbon</a:t>
            </a:r>
          </a:p>
          <a:p>
            <a:pPr lvl="2"/>
            <a:r>
              <a:rPr lang="en-US" sz="2400" dirty="0"/>
              <a:t>Back layer must absorb backscatter before it exposes film</a:t>
            </a:r>
          </a:p>
          <a:p>
            <a:pPr lvl="3"/>
            <a:r>
              <a:rPr lang="en-US" sz="2400" dirty="0"/>
              <a:t>E.g. thin sheet of lead foil</a:t>
            </a:r>
          </a:p>
        </p:txBody>
      </p:sp>
    </p:spTree>
    <p:extLst>
      <p:ext uri="{BB962C8B-B14F-4D97-AF65-F5344CB8AC3E}">
        <p14:creationId xmlns:p14="http://schemas.microsoft.com/office/powerpoint/2010/main" val="40035240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/>
              <a:t>Intensifying Screens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Device found in radiographic cassettes  containing phosphors that convert x-rays into light</a:t>
            </a:r>
          </a:p>
          <a:p>
            <a:pPr lvl="1"/>
            <a:r>
              <a:rPr lang="en-US" sz="2800" dirty="0"/>
              <a:t>Light then exposes the radiographic film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Phosphors are a chemical compound that emits visible light when struck by radiation</a:t>
            </a:r>
          </a:p>
          <a:p>
            <a:pPr lvl="1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10015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Intensifying Screens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Autofit/>
          </a:bodyPr>
          <a:lstStyle/>
          <a:p>
            <a:pPr marL="457200" lvl="1" indent="0">
              <a:buNone/>
            </a:pPr>
            <a:r>
              <a:rPr lang="en-US" sz="2800" dirty="0"/>
              <a:t>Less mAs required to obtain exposure in comparison to non screen film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Using film alone, much higher doses required in order to achieve diagnostic images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Less than 1% of x-rays incident on film will interact and contribute to the latent image.</a:t>
            </a:r>
          </a:p>
          <a:p>
            <a:pPr lvl="1"/>
            <a:r>
              <a:rPr lang="en-US" sz="2800" dirty="0"/>
              <a:t>Meaning large amounts of x-rays required to achieve the proper radiographic density</a:t>
            </a:r>
          </a:p>
        </p:txBody>
      </p:sp>
    </p:spTree>
    <p:extLst>
      <p:ext uri="{BB962C8B-B14F-4D97-AF65-F5344CB8AC3E}">
        <p14:creationId xmlns:p14="http://schemas.microsoft.com/office/powerpoint/2010/main" val="33765391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/>
              <a:t>Intensifying Screens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‘Intensifies’ the energy to which film is exposed</a:t>
            </a:r>
          </a:p>
          <a:p>
            <a:pPr lvl="1"/>
            <a:r>
              <a:rPr lang="en-US" sz="2400" dirty="0"/>
              <a:t>Without screens, 100% of energy reaching film would have to be from x-rays</a:t>
            </a:r>
          </a:p>
          <a:p>
            <a:pPr lvl="1"/>
            <a:r>
              <a:rPr lang="en-US" sz="2400" dirty="0"/>
              <a:t>With screens, 90-99% of energy reaching film would be light, and 1-10% would be from x-rays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Pros</a:t>
            </a:r>
          </a:p>
          <a:p>
            <a:pPr lvl="1"/>
            <a:r>
              <a:rPr lang="en-US" sz="2400" dirty="0"/>
              <a:t>Less dose to patient</a:t>
            </a:r>
          </a:p>
          <a:p>
            <a:pPr lvl="1"/>
            <a:r>
              <a:rPr lang="en-US" sz="2400" dirty="0"/>
              <a:t>Shorter exposure times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Cons</a:t>
            </a:r>
          </a:p>
          <a:p>
            <a:pPr lvl="1"/>
            <a:r>
              <a:rPr lang="en-US" sz="2400" dirty="0"/>
              <a:t>Recorded detail reduced on image, increased blur</a:t>
            </a:r>
          </a:p>
        </p:txBody>
      </p:sp>
    </p:spTree>
    <p:extLst>
      <p:ext uri="{BB962C8B-B14F-4D97-AF65-F5344CB8AC3E}">
        <p14:creationId xmlns:p14="http://schemas.microsoft.com/office/powerpoint/2010/main" val="484974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/>
              <a:t>Intensifying Screens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tx1"/>
                </a:solidFill>
              </a:rPr>
              <a:t>Reflective Layer</a:t>
            </a:r>
          </a:p>
          <a:p>
            <a:pPr lvl="1"/>
            <a:r>
              <a:rPr lang="en-US" sz="2600" dirty="0"/>
              <a:t>Between phosphor and base</a:t>
            </a:r>
          </a:p>
          <a:p>
            <a:pPr lvl="1"/>
            <a:r>
              <a:rPr lang="en-US" sz="2600" dirty="0"/>
              <a:t>Shiny substance: magnesium oxide or titanium dioxide</a:t>
            </a:r>
          </a:p>
          <a:p>
            <a:pPr lvl="1"/>
            <a:r>
              <a:rPr lang="en-US" sz="2600" dirty="0"/>
              <a:t>Light emits </a:t>
            </a:r>
            <a:r>
              <a:rPr lang="en-US" sz="2600" dirty="0" err="1"/>
              <a:t>isotropically</a:t>
            </a:r>
            <a:r>
              <a:rPr lang="en-US" sz="2600" dirty="0"/>
              <a:t> from phosphor</a:t>
            </a:r>
          </a:p>
          <a:p>
            <a:pPr lvl="1"/>
            <a:r>
              <a:rPr lang="en-US" sz="2600" dirty="0"/>
              <a:t>Redirects light towards the film to enhance efficiency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tx1"/>
                </a:solidFill>
              </a:rPr>
              <a:t>Base</a:t>
            </a:r>
          </a:p>
          <a:p>
            <a:pPr lvl="1"/>
            <a:r>
              <a:rPr lang="en-US" sz="2600" dirty="0"/>
              <a:t>Farthest from film</a:t>
            </a:r>
          </a:p>
          <a:p>
            <a:pPr lvl="1"/>
            <a:r>
              <a:rPr lang="en-US" sz="2600" dirty="0"/>
              <a:t>Mechanical support for the phosphor layer</a:t>
            </a:r>
          </a:p>
          <a:p>
            <a:pPr lvl="1"/>
            <a:r>
              <a:rPr lang="en-US" sz="2600" dirty="0"/>
              <a:t>Usually made up of polyester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63646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800" dirty="0"/>
              <a:t>Intensifying Screens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Protective Coating</a:t>
            </a:r>
          </a:p>
          <a:p>
            <a:pPr lvl="1"/>
            <a:r>
              <a:rPr lang="en-US" sz="2400" dirty="0"/>
              <a:t>Closest to the film</a:t>
            </a:r>
          </a:p>
          <a:p>
            <a:pPr lvl="1"/>
            <a:r>
              <a:rPr lang="en-US" sz="2400" dirty="0"/>
              <a:t>Helps to protect the active layer of the screen</a:t>
            </a:r>
          </a:p>
          <a:p>
            <a:pPr lvl="1"/>
            <a:r>
              <a:rPr lang="en-US" sz="2400" dirty="0"/>
              <a:t>Allows us to handle the screen </a:t>
            </a:r>
          </a:p>
          <a:p>
            <a:pPr lvl="1"/>
            <a:r>
              <a:rPr lang="en-US" sz="2400" dirty="0"/>
              <a:t>Transparent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Phosphor Layer</a:t>
            </a:r>
          </a:p>
          <a:p>
            <a:pPr lvl="1"/>
            <a:r>
              <a:rPr lang="en-US" sz="2400" dirty="0"/>
              <a:t>Active layer that converts x-rays into light</a:t>
            </a:r>
          </a:p>
          <a:p>
            <a:pPr lvl="1"/>
            <a:r>
              <a:rPr lang="en-US" sz="2400" dirty="0"/>
              <a:t>Used to be calcium </a:t>
            </a:r>
            <a:r>
              <a:rPr lang="en-US" sz="2400" dirty="0" err="1"/>
              <a:t>tungstate</a:t>
            </a:r>
            <a:r>
              <a:rPr lang="en-US" sz="2400" dirty="0"/>
              <a:t>, now we use rare earth elements : gadolinium, lanthanum and yttrium</a:t>
            </a:r>
          </a:p>
          <a:p>
            <a:pPr lvl="2"/>
            <a:r>
              <a:rPr lang="en-US" sz="2400" dirty="0"/>
              <a:t>Faster , lower patient dose, smaller load on tube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7129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Phosphor Layer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Active layer of screen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Emits light when x-rays hit it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Concepts of luminescence are used in DR/CR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Important characteristics:</a:t>
            </a:r>
          </a:p>
          <a:p>
            <a:pPr marL="1314450" lvl="1" indent="-571500">
              <a:buFont typeface="Arial" panose="020B0604020202020204" pitchFamily="34" charset="0"/>
              <a:buChar char="•"/>
            </a:pPr>
            <a:r>
              <a:rPr lang="en-US" sz="3200" dirty="0"/>
              <a:t>DQE – Detective Quantum Efficiency</a:t>
            </a:r>
          </a:p>
          <a:p>
            <a:pPr marL="1714500" lvl="2" indent="-571500"/>
            <a:r>
              <a:rPr lang="en-US" sz="2000" dirty="0"/>
              <a:t>% of x-rays absorbed by screen</a:t>
            </a:r>
          </a:p>
          <a:p>
            <a:pPr marL="1714500" lvl="2" indent="-571500"/>
            <a:r>
              <a:rPr lang="en-US" sz="2000" dirty="0"/>
              <a:t>High atomic number is important</a:t>
            </a:r>
          </a:p>
          <a:p>
            <a:pPr marL="1314450" lvl="1" indent="-571500">
              <a:buFont typeface="Arial" panose="020B0604020202020204" pitchFamily="34" charset="0"/>
              <a:buChar char="•"/>
            </a:pPr>
            <a:r>
              <a:rPr lang="en-US" sz="3200" dirty="0"/>
              <a:t>CE – Conversion Efficiency</a:t>
            </a:r>
          </a:p>
          <a:p>
            <a:pPr marL="1714500" lvl="2" indent="-571500"/>
            <a:r>
              <a:rPr lang="en-US" sz="1600" dirty="0"/>
              <a:t>Amount of light emitted for each x-ray absorbed</a:t>
            </a:r>
          </a:p>
          <a:p>
            <a:pPr marL="1714500" lvl="2" indent="-571500"/>
            <a:endParaRPr lang="en-US" sz="1600" dirty="0"/>
          </a:p>
          <a:p>
            <a:pPr marL="1314450" lvl="1" indent="-571500">
              <a:buFont typeface="Arial" panose="020B0604020202020204" pitchFamily="34" charset="0"/>
              <a:buChar char="•"/>
            </a:pPr>
            <a:endParaRPr lang="en-US" sz="1600" dirty="0"/>
          </a:p>
          <a:p>
            <a:endParaRPr 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6560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/>
              <a:t>Luminescence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A material that will emit light in response to external stimulation</a:t>
            </a:r>
          </a:p>
          <a:p>
            <a:pPr lvl="1"/>
            <a:r>
              <a:rPr lang="en-US" sz="2800" dirty="0"/>
              <a:t>Luminescent material or phosphor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Two types</a:t>
            </a:r>
          </a:p>
          <a:p>
            <a:pPr lvl="1"/>
            <a:r>
              <a:rPr lang="en-US" sz="2800" dirty="0"/>
              <a:t>Fluorescence</a:t>
            </a:r>
          </a:p>
          <a:p>
            <a:pPr lvl="2"/>
            <a:r>
              <a:rPr lang="en-US" sz="2400" dirty="0"/>
              <a:t>Light is emitted only while being stimulated</a:t>
            </a:r>
          </a:p>
          <a:p>
            <a:pPr lvl="1"/>
            <a:r>
              <a:rPr lang="en-US" sz="2800" dirty="0"/>
              <a:t>Phosphorescence</a:t>
            </a:r>
          </a:p>
          <a:p>
            <a:pPr lvl="2"/>
            <a:r>
              <a:rPr lang="en-US" sz="2400" dirty="0"/>
              <a:t>Light continues to be emitted after stimulation</a:t>
            </a:r>
          </a:p>
        </p:txBody>
      </p:sp>
    </p:spTree>
    <p:extLst>
      <p:ext uri="{BB962C8B-B14F-4D97-AF65-F5344CB8AC3E}">
        <p14:creationId xmlns:p14="http://schemas.microsoft.com/office/powerpoint/2010/main" val="5267000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Luminescence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Similar to characteristic radiation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When stimulated, outer shell electrons get excited and leave shell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When they return back to the shell, energy emitted is a light photon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Light emitted is of a characteristic color</a:t>
            </a:r>
          </a:p>
        </p:txBody>
      </p:sp>
    </p:spTree>
    <p:extLst>
      <p:ext uri="{BB962C8B-B14F-4D97-AF65-F5344CB8AC3E}">
        <p14:creationId xmlns:p14="http://schemas.microsoft.com/office/powerpoint/2010/main" val="19703211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Spectral Matching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Major consideration when selecting screens and films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Film sensitivity must be properly matched to the spectrum of light emitted by the screen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	</a:t>
            </a:r>
            <a:r>
              <a:rPr lang="en-US" sz="2400" dirty="0" err="1">
                <a:solidFill>
                  <a:schemeClr val="tx1"/>
                </a:solidFill>
              </a:rPr>
              <a:t>e.g</a:t>
            </a:r>
            <a:r>
              <a:rPr lang="en-US" sz="2400" dirty="0">
                <a:solidFill>
                  <a:schemeClr val="tx1"/>
                </a:solidFill>
              </a:rPr>
              <a:t> green sensitive film, green emitting screens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If mismatched, the “IR speed” is greatly reduced resulting in: 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2400" dirty="0"/>
              <a:t>increased exposure time/techniques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2400" dirty="0"/>
              <a:t>increased patient dose</a:t>
            </a:r>
          </a:p>
        </p:txBody>
      </p:sp>
    </p:spTree>
    <p:extLst>
      <p:ext uri="{BB962C8B-B14F-4D97-AF65-F5344CB8AC3E}">
        <p14:creationId xmlns:p14="http://schemas.microsoft.com/office/powerpoint/2010/main" val="18633189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Phosphors and the Image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tx1"/>
                </a:solidFill>
              </a:rPr>
              <a:t>Most of the screen imaging characteristics are due to the phosphor composition</a:t>
            </a:r>
          </a:p>
          <a:p>
            <a:pPr lvl="1"/>
            <a:r>
              <a:rPr lang="en-US" sz="3600" dirty="0"/>
              <a:t>Material composition</a:t>
            </a:r>
          </a:p>
          <a:p>
            <a:pPr lvl="1"/>
            <a:r>
              <a:rPr lang="en-US" sz="3600" dirty="0"/>
              <a:t>Thickness of layer</a:t>
            </a:r>
          </a:p>
          <a:p>
            <a:pPr lvl="1"/>
            <a:r>
              <a:rPr lang="en-US" sz="3600" dirty="0"/>
              <a:t>Concentration</a:t>
            </a:r>
          </a:p>
          <a:p>
            <a:pPr lvl="1"/>
            <a:r>
              <a:rPr lang="en-US" sz="3600" dirty="0"/>
              <a:t>Size </a:t>
            </a:r>
          </a:p>
          <a:p>
            <a:pPr lvl="1"/>
            <a:r>
              <a:rPr lang="en-US" sz="3600" dirty="0"/>
              <a:t>Dye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48337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Phosphors and the Image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Material Composition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Efficiency – calcium tungstate vs rare earth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Calcium tungstate ~5% of x-rays into light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Rare earth ~20% of x-rays into light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Thickness of the Layer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The thicker the layer, increases DQE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High speed screen has thicker layer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Concentration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Higher crystal concentration 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Higher screen speed</a:t>
            </a:r>
          </a:p>
        </p:txBody>
      </p:sp>
    </p:spTree>
    <p:extLst>
      <p:ext uri="{BB962C8B-B14F-4D97-AF65-F5344CB8AC3E}">
        <p14:creationId xmlns:p14="http://schemas.microsoft.com/office/powerpoint/2010/main" val="37400188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Phosphors and the Image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Size of Phosphor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The larger the phosphor, the more light produced per x-ray interaction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Higher screen speed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Dye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Light absorbing dye is added to some phosphors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Helps control light spread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Reduces speed</a:t>
            </a:r>
          </a:p>
        </p:txBody>
      </p:sp>
    </p:spTree>
    <p:extLst>
      <p:ext uri="{BB962C8B-B14F-4D97-AF65-F5344CB8AC3E}">
        <p14:creationId xmlns:p14="http://schemas.microsoft.com/office/powerpoint/2010/main" val="34443967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Intensification Factor (IF)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Screens are used to decrease patient dose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Magnitude of dose reduction</a:t>
            </a:r>
          </a:p>
          <a:p>
            <a:pPr marL="1314450" lvl="1" indent="-571500">
              <a:buFont typeface="Arial" panose="020B0604020202020204" pitchFamily="34" charset="0"/>
              <a:buChar char="•"/>
            </a:pPr>
            <a:r>
              <a:rPr lang="en-US" sz="2600" dirty="0"/>
              <a:t>How much did the dose decrease after using the screen?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Information about patient dose from intensification factor.</a:t>
            </a:r>
          </a:p>
          <a:p>
            <a:r>
              <a:rPr lang="en-US" sz="3600" dirty="0">
                <a:solidFill>
                  <a:schemeClr val="tx1"/>
                </a:solidFill>
              </a:rPr>
              <a:t>  IF  =        Exposure without screen</a:t>
            </a:r>
          </a:p>
          <a:p>
            <a:pPr marL="0" indent="0">
              <a:buNone/>
            </a:pPr>
            <a:r>
              <a:rPr lang="en-US" sz="3600" dirty="0">
                <a:solidFill>
                  <a:schemeClr val="tx1"/>
                </a:solidFill>
              </a:rPr>
              <a:t>                     Exposure with screen</a:t>
            </a:r>
          </a:p>
          <a:p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3252667" y="5579509"/>
            <a:ext cx="533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33760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/>
              <a:t>Screen Speeds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Identified by relative speed (RS) expressed numerically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Can range from 50-1200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Describes efficiency of x-ray conversion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X-rays into light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Calcium </a:t>
            </a:r>
            <a:r>
              <a:rPr lang="en-US" sz="3200" dirty="0" err="1">
                <a:solidFill>
                  <a:schemeClr val="tx1"/>
                </a:solidFill>
              </a:rPr>
              <a:t>tungstate</a:t>
            </a:r>
            <a:r>
              <a:rPr lang="en-US" sz="3200" dirty="0">
                <a:solidFill>
                  <a:schemeClr val="tx1"/>
                </a:solidFill>
              </a:rPr>
              <a:t> used as basis of comparison</a:t>
            </a:r>
          </a:p>
          <a:p>
            <a:pPr lvl="1"/>
            <a:r>
              <a:rPr lang="en-US" sz="2800" dirty="0"/>
              <a:t>Assigned value is 100</a:t>
            </a:r>
          </a:p>
          <a:p>
            <a:pPr lvl="1"/>
            <a:r>
              <a:rPr lang="en-US" sz="2800" dirty="0"/>
              <a:t>High speed rare earth screens – up to 1200</a:t>
            </a:r>
          </a:p>
          <a:p>
            <a:pPr lvl="1"/>
            <a:r>
              <a:rPr lang="en-US" sz="2800" dirty="0"/>
              <a:t>Detail – 50-80</a:t>
            </a:r>
          </a:p>
        </p:txBody>
      </p:sp>
    </p:spTree>
    <p:extLst>
      <p:ext uri="{BB962C8B-B14F-4D97-AF65-F5344CB8AC3E}">
        <p14:creationId xmlns:p14="http://schemas.microsoft.com/office/powerpoint/2010/main" val="20489453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What affects the screen speed?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Ultimately, the speed is determined by the number of x-rays interacting with the phosphor and how efficiently x-ray energy is converted into visible light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Some factors are controlled by tech, but many are controlled by manufacturer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A faster screen produces more light than a slower screen</a:t>
            </a:r>
          </a:p>
        </p:txBody>
      </p:sp>
    </p:spTree>
    <p:extLst>
      <p:ext uri="{BB962C8B-B14F-4D97-AF65-F5344CB8AC3E}">
        <p14:creationId xmlns:p14="http://schemas.microsoft.com/office/powerpoint/2010/main" val="37574921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Speed Factors – Uncontrolled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sz="3600" dirty="0"/>
              <a:t>These are the factors we can’t control</a:t>
            </a:r>
          </a:p>
          <a:p>
            <a:pPr lvl="1"/>
            <a:r>
              <a:rPr lang="en-US" sz="3200" dirty="0"/>
              <a:t>Phosphor composition</a:t>
            </a:r>
          </a:p>
          <a:p>
            <a:pPr lvl="1"/>
            <a:r>
              <a:rPr lang="en-US" sz="3200" dirty="0"/>
              <a:t>Phosphor thickness</a:t>
            </a:r>
          </a:p>
          <a:p>
            <a:pPr lvl="1"/>
            <a:r>
              <a:rPr lang="en-US" sz="3200" dirty="0"/>
              <a:t>Reflective layer</a:t>
            </a:r>
          </a:p>
          <a:p>
            <a:pPr lvl="1"/>
            <a:r>
              <a:rPr lang="en-US" sz="3200" dirty="0"/>
              <a:t>Dye in phosphor layer</a:t>
            </a:r>
          </a:p>
          <a:p>
            <a:pPr lvl="1"/>
            <a:r>
              <a:rPr lang="en-US" sz="3200" dirty="0"/>
              <a:t>Crystal size</a:t>
            </a:r>
          </a:p>
          <a:p>
            <a:pPr lvl="1"/>
            <a:r>
              <a:rPr lang="en-US" sz="3200" dirty="0"/>
              <a:t>Crystal concentration</a:t>
            </a:r>
          </a:p>
        </p:txBody>
      </p:sp>
    </p:spTree>
    <p:extLst>
      <p:ext uri="{BB962C8B-B14F-4D97-AF65-F5344CB8AC3E}">
        <p14:creationId xmlns:p14="http://schemas.microsoft.com/office/powerpoint/2010/main" val="2426196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Screen speed will increase with: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Type of phosphors – rare earth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Thicker layer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Reflective layer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No dye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Larger crystal size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More crystals (higher concentration)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lvl="1" indent="0">
              <a:buNone/>
            </a:pPr>
            <a:r>
              <a:rPr lang="en-US" sz="2800" dirty="0"/>
              <a:t>*listed in relative order of importance</a:t>
            </a:r>
          </a:p>
        </p:txBody>
      </p:sp>
    </p:spTree>
    <p:extLst>
      <p:ext uri="{BB962C8B-B14F-4D97-AF65-F5344CB8AC3E}">
        <p14:creationId xmlns:p14="http://schemas.microsoft.com/office/powerpoint/2010/main" val="379541488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With high speed comes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Decreased image quality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Image blur</a:t>
            </a:r>
          </a:p>
          <a:p>
            <a:pPr marL="1600200" lvl="2" indent="-457200"/>
            <a:r>
              <a:rPr lang="en-US" sz="3200" dirty="0"/>
              <a:t>Phosphor size</a:t>
            </a:r>
          </a:p>
          <a:p>
            <a:pPr marL="1600200" lvl="2" indent="-457200"/>
            <a:r>
              <a:rPr lang="en-US" sz="3200" dirty="0"/>
              <a:t>Thickness of layer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Image noise</a:t>
            </a:r>
          </a:p>
        </p:txBody>
      </p:sp>
    </p:spTree>
    <p:extLst>
      <p:ext uri="{BB962C8B-B14F-4D97-AF65-F5344CB8AC3E}">
        <p14:creationId xmlns:p14="http://schemas.microsoft.com/office/powerpoint/2010/main" val="42873474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Image Blur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When x-rays interact with phosphors, the area of the film/IR activated by the light is larger than it would be with direct x-ray exposure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Reduced spatial resolution and increased image blur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For the most part, conditions that increase the IF reduces spatial resolution</a:t>
            </a:r>
          </a:p>
          <a:p>
            <a:pPr marL="1600200" lvl="2" indent="-457200"/>
            <a:r>
              <a:rPr lang="en-US" sz="2800" dirty="0"/>
              <a:t>Large phosphor size</a:t>
            </a:r>
          </a:p>
          <a:p>
            <a:pPr marL="1600200" lvl="2" indent="-457200"/>
            <a:r>
              <a:rPr lang="en-US" sz="2800" dirty="0"/>
              <a:t>Thicker layer</a:t>
            </a:r>
          </a:p>
        </p:txBody>
      </p:sp>
    </p:spTree>
    <p:extLst>
      <p:ext uri="{BB962C8B-B14F-4D97-AF65-F5344CB8AC3E}">
        <p14:creationId xmlns:p14="http://schemas.microsoft.com/office/powerpoint/2010/main" val="346187117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Quantum Mottle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Aka, noise</a:t>
            </a:r>
            <a:endParaRPr lang="en-US" sz="3200" dirty="0">
              <a:solidFill>
                <a:schemeClr val="tx1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Appears splotchy, mottled, grainy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Occurs when:</a:t>
            </a:r>
          </a:p>
          <a:p>
            <a:pPr lvl="1"/>
            <a:r>
              <a:rPr lang="en-US" sz="2800" dirty="0"/>
              <a:t>Very few photons required by the screens to produce an image of appropriate radiographic density</a:t>
            </a:r>
          </a:p>
          <a:p>
            <a:pPr lvl="2"/>
            <a:r>
              <a:rPr lang="en-US" sz="2800" dirty="0"/>
              <a:t>Not enough photons producing the image</a:t>
            </a:r>
          </a:p>
          <a:p>
            <a:pPr lvl="1"/>
            <a:r>
              <a:rPr lang="en-US" sz="2800" dirty="0"/>
              <a:t>High speed system requiring very short exposure</a:t>
            </a:r>
          </a:p>
        </p:txBody>
      </p:sp>
    </p:spTree>
    <p:extLst>
      <p:ext uri="{BB962C8B-B14F-4D97-AF65-F5344CB8AC3E}">
        <p14:creationId xmlns:p14="http://schemas.microsoft.com/office/powerpoint/2010/main" val="6990066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DQE vs CE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DQE: Detective quantum efficiency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the percentage of x-rays absorbed by the screen</a:t>
            </a:r>
          </a:p>
          <a:p>
            <a:r>
              <a:rPr lang="en-US" dirty="0">
                <a:solidFill>
                  <a:schemeClr val="tx1"/>
                </a:solidFill>
              </a:rPr>
              <a:t>CE: Conversion efficiency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	the quantity of light emitted for each x-ray absorbed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Increasing CE will increase image noise, but an increase in DQE will not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2400" dirty="0"/>
              <a:t>With increased CE, fewer x-rays are needed</a:t>
            </a:r>
          </a:p>
          <a:p>
            <a:pPr lvl="1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8351033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/>
              <a:t>Quantum Mottle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tx1"/>
                </a:solidFill>
              </a:rPr>
              <a:t>What does this mean for image quality?</a:t>
            </a:r>
          </a:p>
          <a:p>
            <a:pPr lvl="1"/>
            <a:r>
              <a:rPr lang="en-US" sz="3600" dirty="0"/>
              <a:t>Decreases it!  </a:t>
            </a:r>
          </a:p>
          <a:p>
            <a:pPr lvl="1"/>
            <a:r>
              <a:rPr lang="en-US" sz="3600" dirty="0"/>
              <a:t>Limits diagnostic value of image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tx1"/>
                </a:solidFill>
              </a:rPr>
              <a:t>How do we reduce it?</a:t>
            </a:r>
          </a:p>
          <a:p>
            <a:pPr lvl="1"/>
            <a:r>
              <a:rPr lang="en-US" sz="4100" dirty="0"/>
              <a:t>Need more x-ray photons to produce image</a:t>
            </a:r>
          </a:p>
          <a:p>
            <a:pPr lvl="2"/>
            <a:r>
              <a:rPr lang="en-US" sz="4100" dirty="0"/>
              <a:t>Need to increase </a:t>
            </a:r>
            <a:r>
              <a:rPr lang="en-US" sz="4100" dirty="0" err="1"/>
              <a:t>mAs</a:t>
            </a:r>
            <a:r>
              <a:rPr lang="en-US" sz="4100" dirty="0"/>
              <a:t> (quantity)</a:t>
            </a:r>
          </a:p>
          <a:p>
            <a:pPr lvl="2"/>
            <a:r>
              <a:rPr lang="en-US" sz="3600" dirty="0"/>
              <a:t>Use slower speed system</a:t>
            </a:r>
          </a:p>
          <a:p>
            <a:pPr lvl="2"/>
            <a:r>
              <a:rPr lang="en-US" sz="3600" dirty="0"/>
              <a:t>Decrease kVp, increase mAs (use the rules for maintenance!)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347722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Speed Factors- Controllable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6484" y="1548899"/>
            <a:ext cx="10515600" cy="4351338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3200" dirty="0">
                <a:solidFill>
                  <a:schemeClr val="tx1"/>
                </a:solidFill>
              </a:rPr>
              <a:t>These are the factors that we can control</a:t>
            </a:r>
          </a:p>
          <a:p>
            <a:pPr lvl="1"/>
            <a:r>
              <a:rPr lang="en-US" sz="3200" dirty="0"/>
              <a:t>Radiation Quality</a:t>
            </a:r>
          </a:p>
          <a:p>
            <a:pPr lvl="2"/>
            <a:r>
              <a:rPr lang="en-US" sz="2800" dirty="0"/>
              <a:t>If </a:t>
            </a:r>
            <a:r>
              <a:rPr lang="en-US" sz="2800" dirty="0" err="1"/>
              <a:t>kVp</a:t>
            </a:r>
            <a:r>
              <a:rPr lang="en-US" sz="2800" dirty="0"/>
              <a:t> is high, IF will be higher due to increased probability of light producing interactions within the phosphors</a:t>
            </a:r>
          </a:p>
          <a:p>
            <a:pPr lvl="1"/>
            <a:r>
              <a:rPr lang="en-US" sz="3200" dirty="0"/>
              <a:t>Processing</a:t>
            </a:r>
          </a:p>
          <a:p>
            <a:pPr lvl="2"/>
            <a:r>
              <a:rPr lang="en-US" sz="2800" dirty="0"/>
              <a:t>Mostly to do with film processing and film development</a:t>
            </a:r>
          </a:p>
          <a:p>
            <a:pPr lvl="1"/>
            <a:r>
              <a:rPr lang="en-US" sz="3200" dirty="0"/>
              <a:t>Temperature</a:t>
            </a:r>
          </a:p>
          <a:p>
            <a:pPr lvl="2"/>
            <a:r>
              <a:rPr lang="en-US" sz="2800" dirty="0"/>
              <a:t>External environment</a:t>
            </a:r>
          </a:p>
          <a:p>
            <a:pPr lvl="2"/>
            <a:r>
              <a:rPr lang="en-US" sz="2800" dirty="0"/>
              <a:t>Higher Intensification Factor at low temp vs high temp</a:t>
            </a:r>
          </a:p>
        </p:txBody>
      </p:sp>
    </p:spTree>
    <p:extLst>
      <p:ext uri="{BB962C8B-B14F-4D97-AF65-F5344CB8AC3E}">
        <p14:creationId xmlns:p14="http://schemas.microsoft.com/office/powerpoint/2010/main" val="67884856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Digital and Speeds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Essentially the same concept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It is the efficiency of x-ray conversion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However, instead of using film, it’s the digital detector component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Same scale</a:t>
            </a:r>
          </a:p>
          <a:p>
            <a:pPr lvl="1"/>
            <a:r>
              <a:rPr lang="en-US" sz="2800" dirty="0"/>
              <a:t>the higher the speed, the less exposure needed</a:t>
            </a:r>
          </a:p>
          <a:p>
            <a:pPr lvl="1"/>
            <a:r>
              <a:rPr lang="en-US" sz="2800" dirty="0"/>
              <a:t>The lower the speed, the more exposure needed</a:t>
            </a:r>
          </a:p>
        </p:txBody>
      </p:sp>
    </p:spTree>
    <p:extLst>
      <p:ext uri="{BB962C8B-B14F-4D97-AF65-F5344CB8AC3E}">
        <p14:creationId xmlns:p14="http://schemas.microsoft.com/office/powerpoint/2010/main" val="406812107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Screen Care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1488740"/>
            <a:ext cx="10515600" cy="4351338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Handle with care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Scratches can produce artifacts and degrade the image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2400" dirty="0"/>
              <a:t>Often fingernails,  edges/corners of film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When loading cassettes, don’t slide the film in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Remove film by tipping open cassette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Do not leave cassettes open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Should only be handled when necessary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2400" dirty="0"/>
              <a:t>Only cleaned as needed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With proper care, screens can last forever, phosphors do not get worn out</a:t>
            </a:r>
          </a:p>
        </p:txBody>
      </p:sp>
    </p:spTree>
    <p:extLst>
      <p:ext uri="{BB962C8B-B14F-4D97-AF65-F5344CB8AC3E}">
        <p14:creationId xmlns:p14="http://schemas.microsoft.com/office/powerpoint/2010/main" val="23888786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Characteristic Curve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err="1">
                <a:solidFill>
                  <a:schemeClr val="tx1"/>
                </a:solidFill>
              </a:rPr>
              <a:t>Sensitometry</a:t>
            </a:r>
            <a:endParaRPr lang="en-US" sz="3200" dirty="0">
              <a:solidFill>
                <a:schemeClr val="tx1"/>
              </a:solidFill>
            </a:endParaRPr>
          </a:p>
          <a:p>
            <a:pPr lvl="1"/>
            <a:r>
              <a:rPr lang="en-US" sz="2800" dirty="0"/>
              <a:t>Two principal measurements</a:t>
            </a:r>
          </a:p>
          <a:p>
            <a:pPr lvl="2"/>
            <a:r>
              <a:rPr lang="en-US" sz="2400" dirty="0"/>
              <a:t>Exposure to the film</a:t>
            </a:r>
          </a:p>
          <a:p>
            <a:pPr lvl="2"/>
            <a:r>
              <a:rPr lang="en-US" sz="2400" dirty="0"/>
              <a:t>Percentage of light transmitted (OD)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The relationship between optical density (OD) and radiation exposure.</a:t>
            </a:r>
          </a:p>
          <a:p>
            <a:pPr lvl="1"/>
            <a:r>
              <a:rPr lang="en-US" sz="2800" dirty="0"/>
              <a:t>Called a characteristic curve.</a:t>
            </a:r>
          </a:p>
          <a:p>
            <a:pPr lvl="1"/>
            <a:r>
              <a:rPr lang="en-US" sz="2800" dirty="0"/>
              <a:t>H &amp; D curve (Hurter and </a:t>
            </a:r>
            <a:r>
              <a:rPr lang="en-US" sz="2800" dirty="0" err="1"/>
              <a:t>Driffield</a:t>
            </a:r>
            <a:r>
              <a:rPr lang="en-US" sz="2800" dirty="0"/>
              <a:t>)</a:t>
            </a:r>
          </a:p>
          <a:p>
            <a:pPr lvl="1"/>
            <a:r>
              <a:rPr lang="en-US" sz="2800" dirty="0" err="1"/>
              <a:t>Sensitometric</a:t>
            </a:r>
            <a:r>
              <a:rPr lang="en-US" sz="2800" dirty="0"/>
              <a:t> Curve</a:t>
            </a:r>
          </a:p>
        </p:txBody>
      </p:sp>
    </p:spTree>
    <p:extLst>
      <p:ext uri="{BB962C8B-B14F-4D97-AF65-F5344CB8AC3E}">
        <p14:creationId xmlns:p14="http://schemas.microsoft.com/office/powerpoint/2010/main" val="178647983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Characteristic Curve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b="1" dirty="0">
                <a:solidFill>
                  <a:schemeClr val="tx1"/>
                </a:solidFill>
              </a:rPr>
              <a:t>Toe and Shoulder</a:t>
            </a:r>
          </a:p>
          <a:p>
            <a:pPr lvl="1"/>
            <a:r>
              <a:rPr lang="en-US" sz="2400" dirty="0"/>
              <a:t>High and low exposure levels</a:t>
            </a:r>
          </a:p>
          <a:p>
            <a:pPr lvl="1"/>
            <a:r>
              <a:rPr lang="en-US" sz="2400" dirty="0"/>
              <a:t>Large variations in exposure produce only small changes in OD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b="1" dirty="0">
                <a:solidFill>
                  <a:schemeClr val="tx1"/>
                </a:solidFill>
              </a:rPr>
              <a:t>Straight line portion</a:t>
            </a:r>
          </a:p>
          <a:p>
            <a:pPr lvl="1"/>
            <a:r>
              <a:rPr lang="en-US" sz="2600" dirty="0"/>
              <a:t>In between the toe and shoulder</a:t>
            </a:r>
          </a:p>
          <a:p>
            <a:pPr lvl="1"/>
            <a:r>
              <a:rPr lang="en-US" sz="2600" dirty="0"/>
              <a:t>This is where a properly exposed radiograph appears</a:t>
            </a:r>
          </a:p>
          <a:p>
            <a:pPr lvl="1"/>
            <a:r>
              <a:rPr lang="en-US" sz="2600" dirty="0"/>
              <a:t>This is the ideal density range</a:t>
            </a:r>
          </a:p>
        </p:txBody>
      </p:sp>
    </p:spTree>
    <p:extLst>
      <p:ext uri="{BB962C8B-B14F-4D97-AF65-F5344CB8AC3E}">
        <p14:creationId xmlns:p14="http://schemas.microsoft.com/office/powerpoint/2010/main" val="257012195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Constructing a Curve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Need two pieces of Equipment</a:t>
            </a:r>
          </a:p>
          <a:p>
            <a:pPr marL="0" indent="0">
              <a:buNone/>
            </a:pPr>
            <a:endParaRPr lang="en-US" sz="1200" dirty="0">
              <a:solidFill>
                <a:schemeClr val="tx1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Densitometer</a:t>
            </a:r>
          </a:p>
          <a:p>
            <a:pPr lvl="1"/>
            <a:r>
              <a:rPr lang="en-US" sz="3200" dirty="0"/>
              <a:t>To measure the densities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Sensitometer or Penetrometer (Step Wedge)</a:t>
            </a:r>
          </a:p>
          <a:p>
            <a:pPr lvl="1"/>
            <a:r>
              <a:rPr lang="en-US" sz="3200" dirty="0"/>
              <a:t>This produces the range of different densities</a:t>
            </a:r>
          </a:p>
        </p:txBody>
      </p:sp>
    </p:spTree>
    <p:extLst>
      <p:ext uri="{BB962C8B-B14F-4D97-AF65-F5344CB8AC3E}">
        <p14:creationId xmlns:p14="http://schemas.microsoft.com/office/powerpoint/2010/main" val="191635760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Constructing a Curve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The film is exposed to visible light with the sensitometer</a:t>
            </a:r>
          </a:p>
          <a:p>
            <a:pPr marL="514350" indent="-514350"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Processed film is analyzed/measured with densitometer</a:t>
            </a:r>
          </a:p>
          <a:p>
            <a:pPr marL="514350" indent="-514350"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Data is recorded and analyzed</a:t>
            </a:r>
          </a:p>
          <a:p>
            <a:pPr marL="514350" indent="-514350"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Data is plotted, into the characteristic curve</a:t>
            </a:r>
          </a:p>
        </p:txBody>
      </p:sp>
    </p:spTree>
    <p:extLst>
      <p:ext uri="{BB962C8B-B14F-4D97-AF65-F5344CB8AC3E}">
        <p14:creationId xmlns:p14="http://schemas.microsoft.com/office/powerpoint/2010/main" val="268587933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Characteristic Curve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Exposure values for a characteristic curve are presented in a logarithmic fashion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It is the change in OD over each exposure interval that is of interest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The x-axis is log relative exposure (LRE)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The y-axis is optical density</a:t>
            </a:r>
          </a:p>
        </p:txBody>
      </p:sp>
    </p:spTree>
    <p:extLst>
      <p:ext uri="{BB962C8B-B14F-4D97-AF65-F5344CB8AC3E}">
        <p14:creationId xmlns:p14="http://schemas.microsoft.com/office/powerpoint/2010/main" val="338679786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Optical Density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OD is a logarithmic function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Meaning – it is a small number that actually represents a wide range of values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Remember, OD numbers correspond to clear and black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Useful range is 0.25-2.5 OD</a:t>
            </a:r>
          </a:p>
          <a:p>
            <a:pPr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88629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/>
              <a:t>Film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Unexposed film will always have an OD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This is because of the base plus fog</a:t>
            </a:r>
          </a:p>
          <a:p>
            <a:pPr lvl="1"/>
            <a:r>
              <a:rPr lang="en-US" sz="3600" dirty="0"/>
              <a:t>Base – color added to the film base</a:t>
            </a:r>
          </a:p>
          <a:p>
            <a:pPr lvl="1"/>
            <a:r>
              <a:rPr lang="en-US" sz="3600" dirty="0"/>
              <a:t>Fog – any exposure during storage, contamination, processing</a:t>
            </a:r>
          </a:p>
        </p:txBody>
      </p:sp>
    </p:spTree>
    <p:extLst>
      <p:ext uri="{BB962C8B-B14F-4D97-AF65-F5344CB8AC3E}">
        <p14:creationId xmlns:p14="http://schemas.microsoft.com/office/powerpoint/2010/main" val="33083396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/>
              <a:t>Purpose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The characteristic curve can show the relative degree of contrast of an image receptor at a glance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Slope/steepness of the straight line portion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Characteristic curve = 1, angled at 45 degrees</a:t>
            </a:r>
          </a:p>
          <a:p>
            <a:pPr lvl="1" indent="0">
              <a:buNone/>
            </a:pPr>
            <a:endParaRPr lang="en-US" sz="8800" dirty="0"/>
          </a:p>
        </p:txBody>
      </p:sp>
    </p:spTree>
    <p:extLst>
      <p:ext uri="{BB962C8B-B14F-4D97-AF65-F5344CB8AC3E}">
        <p14:creationId xmlns:p14="http://schemas.microsoft.com/office/powerpoint/2010/main" val="40862475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/>
              <a:t>Contrast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Contrast = 1</a:t>
            </a:r>
          </a:p>
          <a:p>
            <a:pPr lvl="1"/>
            <a:r>
              <a:rPr lang="en-US" sz="3200" dirty="0"/>
              <a:t>Very low contrast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Contrast = 3</a:t>
            </a:r>
          </a:p>
          <a:p>
            <a:pPr lvl="1"/>
            <a:r>
              <a:rPr lang="en-US" sz="3200" dirty="0"/>
              <a:t>High contrast</a:t>
            </a:r>
          </a:p>
          <a:p>
            <a:pPr lvl="1"/>
            <a:r>
              <a:rPr lang="en-US" sz="3200" dirty="0"/>
              <a:t>Subject contrast would be amplified</a:t>
            </a:r>
          </a:p>
          <a:p>
            <a:pPr lvl="1"/>
            <a:r>
              <a:rPr lang="en-US" sz="3200" dirty="0"/>
              <a:t>Remember, one to the right, will result in a height of 3</a:t>
            </a:r>
          </a:p>
          <a:p>
            <a:pPr lvl="1"/>
            <a:r>
              <a:rPr lang="en-US" sz="3200" dirty="0"/>
              <a:t>Very large OD differences with a small range of exposure</a:t>
            </a:r>
          </a:p>
        </p:txBody>
      </p:sp>
    </p:spTree>
    <p:extLst>
      <p:ext uri="{BB962C8B-B14F-4D97-AF65-F5344CB8AC3E}">
        <p14:creationId xmlns:p14="http://schemas.microsoft.com/office/powerpoint/2010/main" val="2313584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/>
              <a:t>Gradient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Slope of the tangent at any point on the characteristic curve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Toe gradient</a:t>
            </a:r>
          </a:p>
          <a:p>
            <a:pPr lvl="1"/>
            <a:r>
              <a:rPr lang="en-US" sz="2800" dirty="0"/>
              <a:t>More important than average gradient, because many clinical ODs appear in this region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Shoulder Gradient</a:t>
            </a:r>
          </a:p>
          <a:p>
            <a:pPr lvl="1"/>
            <a:r>
              <a:rPr lang="en-US" sz="2800" dirty="0"/>
              <a:t>Important in mammography, as most of their clinical ODs are in that region</a:t>
            </a:r>
          </a:p>
        </p:txBody>
      </p:sp>
    </p:spTree>
    <p:extLst>
      <p:ext uri="{BB962C8B-B14F-4D97-AF65-F5344CB8AC3E}">
        <p14:creationId xmlns:p14="http://schemas.microsoft.com/office/powerpoint/2010/main" val="319551376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Mid Gradient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Slope of the line drawn between the points corresponding to OD 0.25-2 above base and fog densities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This is the approximate useful range of OD on most radiographs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Average gradient usually between 2.5-3.5</a:t>
            </a:r>
          </a:p>
        </p:txBody>
      </p:sp>
    </p:spTree>
    <p:extLst>
      <p:ext uri="{BB962C8B-B14F-4D97-AF65-F5344CB8AC3E}">
        <p14:creationId xmlns:p14="http://schemas.microsoft.com/office/powerpoint/2010/main" val="17110807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/>
              <a:t>Latitude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Refers to the range of exposures over which the image receptor responds with ODs in the diagnostically useful range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Sometimes thought of as the margin of error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Wider latitude – mAs can vary more</a:t>
            </a:r>
          </a:p>
          <a:p>
            <a:pPr lvl="1"/>
            <a:r>
              <a:rPr lang="en-US" sz="2800" dirty="0"/>
              <a:t>Lower contrast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Narrow latitude – less variation of mAs</a:t>
            </a:r>
          </a:p>
          <a:p>
            <a:pPr lvl="1"/>
            <a:r>
              <a:rPr lang="en-US" sz="2800" dirty="0"/>
              <a:t>Higher contrast</a:t>
            </a:r>
          </a:p>
        </p:txBody>
      </p:sp>
    </p:spTree>
    <p:extLst>
      <p:ext uri="{BB962C8B-B14F-4D97-AF65-F5344CB8AC3E}">
        <p14:creationId xmlns:p14="http://schemas.microsoft.com/office/powerpoint/2010/main" val="248511221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Speed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Defined as the ability of an image receptor to respond to an x-ray exposure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Also called measure of sensitivity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Characteristic curve can be used to identify speed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Speed &lt; 100 = detail IRs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Speed &gt; 100 = fast/high speed IRs </a:t>
            </a:r>
          </a:p>
        </p:txBody>
      </p:sp>
    </p:spTree>
    <p:extLst>
      <p:ext uri="{BB962C8B-B14F-4D97-AF65-F5344CB8AC3E}">
        <p14:creationId xmlns:p14="http://schemas.microsoft.com/office/powerpoint/2010/main" val="15821371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Changing Speeds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When you change speeds, a change in mAs settings will be necessary to maintain the same OD </a:t>
            </a:r>
          </a:p>
          <a:p>
            <a:pPr lvl="1"/>
            <a:r>
              <a:rPr lang="en-US" sz="3200" dirty="0"/>
              <a:t>E.g. if the speed is doubled, the mAs must be halved</a:t>
            </a:r>
          </a:p>
          <a:p>
            <a:pPr lvl="1">
              <a:buNone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3288306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/>
              <a:t>Speeds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tx1"/>
                </a:solidFill>
              </a:rPr>
              <a:t>Image receptor speeds affects:</a:t>
            </a:r>
          </a:p>
          <a:p>
            <a:pPr lvl="1"/>
            <a:r>
              <a:rPr lang="en-US" sz="3600" dirty="0"/>
              <a:t>Radiation sensitivity/response</a:t>
            </a:r>
          </a:p>
          <a:p>
            <a:pPr lvl="1"/>
            <a:r>
              <a:rPr lang="en-US" sz="3600" dirty="0"/>
              <a:t>Radiographic Density</a:t>
            </a:r>
          </a:p>
          <a:p>
            <a:pPr lvl="1"/>
            <a:r>
              <a:rPr lang="en-US" sz="3600" dirty="0"/>
              <a:t>Patient Dose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596868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Limitations of Film (Analog)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Limited dynamic range (the range of exposure intensities that an image receptor can accurately detect)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Cost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Time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Film processors – equipment and maintenance costs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/>
              <a:t>Frequent quality control procedures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Processed film is permanent, no adjustments can be made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Cannot be electronically stored or duplicated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Additional expense of storing radiographs and retrieving them</a:t>
            </a:r>
          </a:p>
        </p:txBody>
      </p:sp>
    </p:spTree>
    <p:extLst>
      <p:ext uri="{BB962C8B-B14F-4D97-AF65-F5344CB8AC3E}">
        <p14:creationId xmlns:p14="http://schemas.microsoft.com/office/powerpoint/2010/main" val="414336200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Digital Radiography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Uses storage phosphors to temporarily store energy representing the image signal</a:t>
            </a:r>
          </a:p>
          <a:p>
            <a:r>
              <a:rPr lang="en-US" dirty="0"/>
              <a:t>Phosphor then undergoes a process to extract the latent image</a:t>
            </a:r>
          </a:p>
          <a:p>
            <a:r>
              <a:rPr lang="en-US" dirty="0"/>
              <a:t>DR (Direct radiography) system utilizes detectors that directly capture and read out the electronic image signal</a:t>
            </a:r>
          </a:p>
          <a:p>
            <a:r>
              <a:rPr lang="en-US" dirty="0"/>
              <a:t>CR (Computed radiography) uses phosphors within a cassette</a:t>
            </a:r>
          </a:p>
        </p:txBody>
      </p:sp>
    </p:spTree>
    <p:extLst>
      <p:ext uri="{BB962C8B-B14F-4D97-AF65-F5344CB8AC3E}">
        <p14:creationId xmlns:p14="http://schemas.microsoft.com/office/powerpoint/2010/main" val="148152929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Radiologic Science for Technologists 11</a:t>
            </a:r>
            <a:r>
              <a:rPr lang="en-US" baseline="30000" dirty="0"/>
              <a:t>th</a:t>
            </a:r>
            <a:r>
              <a:rPr lang="en-US" dirty="0"/>
              <a:t> Ed</a:t>
            </a:r>
          </a:p>
          <a:p>
            <a:pPr lvl="1"/>
            <a:r>
              <a:rPr lang="en-US" dirty="0"/>
              <a:t>Pp. 163-172 (Stop before “Film processing”)</a:t>
            </a:r>
          </a:p>
          <a:p>
            <a:pPr lvl="1"/>
            <a:r>
              <a:rPr lang="en-US" dirty="0" err="1"/>
              <a:t>Pg</a:t>
            </a:r>
            <a:r>
              <a:rPr lang="en-US" dirty="0"/>
              <a:t> 208-213 (Stop before “Handling &amp; Storage of Film”)</a:t>
            </a:r>
          </a:p>
          <a:p>
            <a:pPr lvl="1"/>
            <a:r>
              <a:rPr lang="en-US" dirty="0" err="1"/>
              <a:t>Pg</a:t>
            </a:r>
            <a:r>
              <a:rPr lang="en-US" dirty="0"/>
              <a:t> 214- 226 (Start at “Formation of the Latent Image’.  Stop before “Film Processing)</a:t>
            </a:r>
          </a:p>
        </p:txBody>
      </p:sp>
    </p:spTree>
    <p:extLst>
      <p:ext uri="{BB962C8B-B14F-4D97-AF65-F5344CB8AC3E}">
        <p14:creationId xmlns:p14="http://schemas.microsoft.com/office/powerpoint/2010/main" val="256692229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9D4E374-4D2E-46A2-8E08-3441F46AE80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F762CEE-01F8-44A2-BCE4-B966B8E1838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CE6987B-94F0-4892-A668-77E442E3FDD3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35250</TotalTime>
  <Words>2513</Words>
  <Application>Microsoft Office PowerPoint</Application>
  <PresentationFormat>Widescreen</PresentationFormat>
  <Paragraphs>425</Paragraphs>
  <Slides>53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60" baseType="lpstr">
      <vt:lpstr>Arial</vt:lpstr>
      <vt:lpstr>Calibri</vt:lpstr>
      <vt:lpstr>Futura PT Book</vt:lpstr>
      <vt:lpstr>Futura PT Demi</vt:lpstr>
      <vt:lpstr>Impact</vt:lpstr>
      <vt:lpstr>Wingdings</vt:lpstr>
      <vt:lpstr>Anderson MRT</vt:lpstr>
      <vt:lpstr>APPH 226: Screens, IR speeds,  Characteristic Curves</vt:lpstr>
      <vt:lpstr>Where it all began</vt:lpstr>
      <vt:lpstr>Film </vt:lpstr>
      <vt:lpstr>Film Construction</vt:lpstr>
      <vt:lpstr>Film Construction</vt:lpstr>
      <vt:lpstr>Film Construction</vt:lpstr>
      <vt:lpstr>Latent Image Formation</vt:lpstr>
      <vt:lpstr>Types of Film</vt:lpstr>
      <vt:lpstr>Screen Film</vt:lpstr>
      <vt:lpstr>Cassettes</vt:lpstr>
      <vt:lpstr>Intensifying Screens</vt:lpstr>
      <vt:lpstr>Intensifying Screens</vt:lpstr>
      <vt:lpstr>Intensifying Screens</vt:lpstr>
      <vt:lpstr>Intensifying Screens</vt:lpstr>
      <vt:lpstr>Intensifying Screens</vt:lpstr>
      <vt:lpstr>Phosphor Layer</vt:lpstr>
      <vt:lpstr>Luminescence</vt:lpstr>
      <vt:lpstr>Luminescence</vt:lpstr>
      <vt:lpstr>Spectral Matching</vt:lpstr>
      <vt:lpstr>Phosphors and the Image</vt:lpstr>
      <vt:lpstr>Phosphors and the Image</vt:lpstr>
      <vt:lpstr>Phosphors and the Image</vt:lpstr>
      <vt:lpstr>Intensification Factor (IF)</vt:lpstr>
      <vt:lpstr>Screen Speeds</vt:lpstr>
      <vt:lpstr>What affects the screen speed?</vt:lpstr>
      <vt:lpstr>Speed Factors – Uncontrolled</vt:lpstr>
      <vt:lpstr>Screen speed will increase with:</vt:lpstr>
      <vt:lpstr>With high speed comes</vt:lpstr>
      <vt:lpstr>Image Blur</vt:lpstr>
      <vt:lpstr>Quantum Mottle</vt:lpstr>
      <vt:lpstr>DQE vs CE</vt:lpstr>
      <vt:lpstr>Quantum Mottle</vt:lpstr>
      <vt:lpstr>Speed Factors- Controllable</vt:lpstr>
      <vt:lpstr>Digital and Speeds</vt:lpstr>
      <vt:lpstr>Screen Care</vt:lpstr>
      <vt:lpstr>Characteristic Curve</vt:lpstr>
      <vt:lpstr>Characteristic Curve</vt:lpstr>
      <vt:lpstr>Constructing a Curve</vt:lpstr>
      <vt:lpstr>Constructing a Curve</vt:lpstr>
      <vt:lpstr>Characteristic Curve</vt:lpstr>
      <vt:lpstr>Optical Density</vt:lpstr>
      <vt:lpstr>Film</vt:lpstr>
      <vt:lpstr>Purpose</vt:lpstr>
      <vt:lpstr>Contrast </vt:lpstr>
      <vt:lpstr>Gradient</vt:lpstr>
      <vt:lpstr>Mid Gradient</vt:lpstr>
      <vt:lpstr>Latitude</vt:lpstr>
      <vt:lpstr>Speed</vt:lpstr>
      <vt:lpstr>Changing Speeds</vt:lpstr>
      <vt:lpstr>Speeds</vt:lpstr>
      <vt:lpstr>Limitations of Film (Analog)</vt:lpstr>
      <vt:lpstr>Digital Radiography</vt:lpstr>
      <vt:lpstr>Readings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CTheng</dc:creator>
  <cp:lastModifiedBy>Ailsa Trottier | Anderson College | Head Office</cp:lastModifiedBy>
  <cp:revision>377</cp:revision>
  <cp:lastPrinted>2024-03-14T15:01:40Z</cp:lastPrinted>
  <dcterms:created xsi:type="dcterms:W3CDTF">2009-04-06T17:04:40Z</dcterms:created>
  <dcterms:modified xsi:type="dcterms:W3CDTF">2025-02-06T15:39:06Z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