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  <p:sldMasterId id="2147483676" r:id="rId5"/>
  </p:sldMasterIdLst>
  <p:notesMasterIdLst>
    <p:notesMasterId r:id="rId33"/>
  </p:notesMasterIdLst>
  <p:handoutMasterIdLst>
    <p:handoutMasterId r:id="rId34"/>
  </p:handoutMasterIdLst>
  <p:sldIdLst>
    <p:sldId id="269" r:id="rId6"/>
    <p:sldId id="285" r:id="rId7"/>
    <p:sldId id="288" r:id="rId8"/>
    <p:sldId id="290" r:id="rId9"/>
    <p:sldId id="293" r:id="rId10"/>
    <p:sldId id="295" r:id="rId11"/>
    <p:sldId id="296" r:id="rId12"/>
    <p:sldId id="304" r:id="rId13"/>
    <p:sldId id="305" r:id="rId14"/>
    <p:sldId id="306" r:id="rId15"/>
    <p:sldId id="308" r:id="rId16"/>
    <p:sldId id="309" r:id="rId17"/>
    <p:sldId id="331" r:id="rId18"/>
    <p:sldId id="332" r:id="rId19"/>
    <p:sldId id="314" r:id="rId20"/>
    <p:sldId id="310" r:id="rId21"/>
    <p:sldId id="315" r:id="rId22"/>
    <p:sldId id="316" r:id="rId23"/>
    <p:sldId id="317" r:id="rId24"/>
    <p:sldId id="326" r:id="rId25"/>
    <p:sldId id="318" r:id="rId26"/>
    <p:sldId id="319" r:id="rId27"/>
    <p:sldId id="337" r:id="rId28"/>
    <p:sldId id="338" r:id="rId29"/>
    <p:sldId id="340" r:id="rId30"/>
    <p:sldId id="341" r:id="rId31"/>
    <p:sldId id="279" r:id="rId32"/>
  </p:sldIdLst>
  <p:sldSz cx="12192000" cy="6858000"/>
  <p:notesSz cx="7023100" cy="93091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5"/>
            <p14:sldId id="288"/>
            <p14:sldId id="290"/>
            <p14:sldId id="293"/>
            <p14:sldId id="295"/>
            <p14:sldId id="296"/>
            <p14:sldId id="304"/>
            <p14:sldId id="305"/>
            <p14:sldId id="306"/>
            <p14:sldId id="308"/>
            <p14:sldId id="309"/>
            <p14:sldId id="331"/>
            <p14:sldId id="332"/>
            <p14:sldId id="314"/>
            <p14:sldId id="310"/>
            <p14:sldId id="315"/>
            <p14:sldId id="316"/>
            <p14:sldId id="317"/>
            <p14:sldId id="326"/>
            <p14:sldId id="318"/>
            <p14:sldId id="319"/>
            <p14:sldId id="337"/>
            <p14:sldId id="338"/>
            <p14:sldId id="340"/>
            <p14:sldId id="341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5501" autoAdjust="0"/>
  </p:normalViewPr>
  <p:slideViewPr>
    <p:cSldViewPr snapToGrid="0">
      <p:cViewPr varScale="1">
        <p:scale>
          <a:sx n="106" d="100"/>
          <a:sy n="106" d="100"/>
        </p:scale>
        <p:origin x="744" y="11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gs" Target="tags/tag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0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25058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406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0974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0588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848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7327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10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3232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4565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9383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1259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1733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68816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56815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71168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05663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01293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24116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32192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46149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98323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8024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052B997E-1C3C-D700-1A76-95660628ADE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76137A60-8822-EA3E-D886-48A3EB8657E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566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46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32026" y="1600200"/>
            <a:ext cx="6135974" cy="2387600"/>
          </a:xfrm>
        </p:spPr>
        <p:txBody>
          <a:bodyPr/>
          <a:lstStyle/>
          <a:p>
            <a:pPr algn="l"/>
            <a:r>
              <a:rPr lang="en-US" sz="3600" dirty="0"/>
              <a:t>APPH 226: </a:t>
            </a:r>
            <a:br>
              <a:rPr lang="en-US" sz="4800" b="1" dirty="0"/>
            </a:br>
            <a:r>
              <a:rPr lang="en-US" sz="4400" b="1" dirty="0"/>
              <a:t>Post Processing and Artifacts</a:t>
            </a:r>
            <a:endParaRPr lang="en-US" sz="5400" b="1" dirty="0"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32026" y="3987800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US" sz="2800" dirty="0"/>
              <a:t>Objectives: </a:t>
            </a:r>
          </a:p>
          <a:p>
            <a:pPr algn="l"/>
            <a:r>
              <a:rPr lang="en-US" sz="2800" dirty="0"/>
              <a:t>6.4, 7.1, 7.2, 7.3, 9.1, 9.2, 9.3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Demographic Input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Proper identification of the patient is critical</a:t>
            </a:r>
          </a:p>
          <a:p>
            <a:r>
              <a:rPr lang="en-US" sz="3200" dirty="0"/>
              <a:t>Could be impossible to retrieve images if they have not been properly identified</a:t>
            </a:r>
          </a:p>
          <a:p>
            <a:pPr lvl="1"/>
            <a:r>
              <a:rPr lang="en-US" sz="2800" dirty="0"/>
              <a:t>Patient Name</a:t>
            </a:r>
          </a:p>
          <a:p>
            <a:pPr lvl="1"/>
            <a:r>
              <a:rPr lang="en-US" sz="2800" dirty="0"/>
              <a:t>Facility</a:t>
            </a:r>
          </a:p>
          <a:p>
            <a:pPr lvl="1"/>
            <a:r>
              <a:rPr lang="en-US" sz="2800" dirty="0"/>
              <a:t>Identification Numbers</a:t>
            </a:r>
          </a:p>
          <a:p>
            <a:pPr lvl="1"/>
            <a:r>
              <a:rPr lang="en-US" sz="2800" dirty="0"/>
              <a:t>DOB</a:t>
            </a:r>
          </a:p>
          <a:p>
            <a:pPr lvl="1"/>
            <a:r>
              <a:rPr lang="en-US" sz="2800" dirty="0"/>
              <a:t>Examination Date</a:t>
            </a:r>
          </a:p>
          <a:p>
            <a:pPr lvl="1"/>
            <a:r>
              <a:rPr lang="en-US" sz="2800" dirty="0"/>
              <a:t>Accession Number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 and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Most common image processing parameters</a:t>
            </a:r>
          </a:p>
          <a:p>
            <a:pPr lvl="1"/>
            <a:r>
              <a:rPr lang="en-US" sz="3200" dirty="0"/>
              <a:t>Adjustment of brightness and contrast</a:t>
            </a:r>
          </a:p>
          <a:p>
            <a:r>
              <a:rPr lang="en-US" sz="3600" dirty="0"/>
              <a:t>Window level</a:t>
            </a:r>
          </a:p>
          <a:p>
            <a:pPr lvl="1"/>
            <a:r>
              <a:rPr lang="en-US" sz="3200" dirty="0"/>
              <a:t>Controls how bright/dark the image is</a:t>
            </a:r>
          </a:p>
          <a:p>
            <a:r>
              <a:rPr lang="en-US" sz="3600" dirty="0"/>
              <a:t>Window width</a:t>
            </a:r>
          </a:p>
          <a:p>
            <a:pPr lvl="1"/>
            <a:r>
              <a:rPr lang="en-US" sz="3200" dirty="0"/>
              <a:t>Controls the contrast of the image</a:t>
            </a:r>
          </a:p>
          <a:p>
            <a:pPr lvl="2"/>
            <a:r>
              <a:rPr lang="en-US" sz="2800" dirty="0"/>
              <a:t>Wider = lower contrast</a:t>
            </a:r>
          </a:p>
          <a:p>
            <a:pPr lvl="2"/>
            <a:r>
              <a:rPr lang="en-US" sz="2800" dirty="0"/>
              <a:t>Narrower = higher contrast </a:t>
            </a:r>
          </a:p>
        </p:txBody>
      </p:sp>
    </p:spTree>
    <p:extLst>
      <p:ext uri="{BB962C8B-B14F-4D97-AF65-F5344CB8AC3E}">
        <p14:creationId xmlns:p14="http://schemas.microsoft.com/office/powerpoint/2010/main" val="3899136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Shuttering / Masking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viewing an image (film/digital), the unexposed edges around the image can be distractingly bright</a:t>
            </a:r>
          </a:p>
          <a:p>
            <a:pPr lvl="1"/>
            <a:r>
              <a:rPr lang="en-US" dirty="0"/>
              <a:t>Causing veil glare – interferes with the image reception of the eye</a:t>
            </a:r>
          </a:p>
          <a:p>
            <a:r>
              <a:rPr lang="en-US" dirty="0"/>
              <a:t>With digital, automatic shuttering is used to black out the white collimation borders, eliminating veil glare</a:t>
            </a:r>
          </a:p>
          <a:p>
            <a:r>
              <a:rPr lang="en-US" dirty="0"/>
              <a:t>Can be manually removed</a:t>
            </a:r>
          </a:p>
          <a:p>
            <a:pPr marL="0" indent="0">
              <a:buNone/>
            </a:pPr>
            <a:r>
              <a:rPr lang="en-US" dirty="0"/>
              <a:t>    and adjusted</a:t>
            </a:r>
          </a:p>
          <a:p>
            <a:r>
              <a:rPr lang="en-US" dirty="0"/>
              <a:t>***This is not meant to replace collimation</a:t>
            </a:r>
          </a:p>
        </p:txBody>
      </p:sp>
    </p:spTree>
    <p:extLst>
      <p:ext uri="{BB962C8B-B14F-4D97-AF65-F5344CB8AC3E}">
        <p14:creationId xmlns:p14="http://schemas.microsoft.com/office/powerpoint/2010/main" val="4129192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Orientation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The way that anatomy is oriented on the CR or the detector</a:t>
            </a:r>
          </a:p>
          <a:p>
            <a:pPr lvl="1"/>
            <a:r>
              <a:rPr lang="en-US" sz="3200" dirty="0"/>
              <a:t>This is why technologists need to be particular when </a:t>
            </a:r>
            <a:r>
              <a:rPr lang="en-US" sz="3200"/>
              <a:t>positioning </a:t>
            </a:r>
            <a:endParaRPr lang="en-US" sz="3200" dirty="0"/>
          </a:p>
          <a:p>
            <a:r>
              <a:rPr lang="en-US" sz="3600" dirty="0"/>
              <a:t>Image is displayed the way it is read</a:t>
            </a:r>
          </a:p>
          <a:p>
            <a:pPr lvl="1"/>
            <a:r>
              <a:rPr lang="en-US" sz="3200" dirty="0"/>
              <a:t>CR cassettes have a label to show techs which side is up</a:t>
            </a:r>
          </a:p>
          <a:p>
            <a:pPr lvl="1"/>
            <a:r>
              <a:rPr lang="en-US" sz="3200" dirty="0"/>
              <a:t>Sometimes upside down (</a:t>
            </a:r>
            <a:r>
              <a:rPr lang="en-US" sz="3200" dirty="0" err="1"/>
              <a:t>ie</a:t>
            </a:r>
            <a:r>
              <a:rPr lang="en-US" sz="3200" dirty="0"/>
              <a:t>. Table work in the single detector rooms)</a:t>
            </a:r>
          </a:p>
        </p:txBody>
      </p:sp>
    </p:spTree>
    <p:extLst>
      <p:ext uri="{BB962C8B-B14F-4D97-AF65-F5344CB8AC3E}">
        <p14:creationId xmlns:p14="http://schemas.microsoft.com/office/powerpoint/2010/main" val="2293030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Annotation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Allows additional information to be added to the image</a:t>
            </a:r>
          </a:p>
          <a:p>
            <a:r>
              <a:rPr lang="en-US" sz="3600" dirty="0"/>
              <a:t>Film – used to write on the image with markers, place stickers</a:t>
            </a:r>
          </a:p>
          <a:p>
            <a:r>
              <a:rPr lang="en-US" sz="3600" dirty="0"/>
              <a:t>Image Annotation function with digital allows selection of preset words, or manual text input</a:t>
            </a:r>
          </a:p>
          <a:p>
            <a:r>
              <a:rPr lang="en-US" sz="3600" dirty="0"/>
              <a:t>**Should never be used as substitute for marker placement</a:t>
            </a:r>
          </a:p>
        </p:txBody>
      </p:sp>
    </p:spTree>
    <p:extLst>
      <p:ext uri="{BB962C8B-B14F-4D97-AF65-F5344CB8AC3E}">
        <p14:creationId xmlns:p14="http://schemas.microsoft.com/office/powerpoint/2010/main" val="4122174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Magnification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Two types</a:t>
            </a:r>
          </a:p>
          <a:p>
            <a:pPr lvl="1"/>
            <a:r>
              <a:rPr lang="en-US" sz="3200" dirty="0"/>
              <a:t>Magnifying glass function</a:t>
            </a:r>
          </a:p>
          <a:p>
            <a:pPr lvl="2"/>
            <a:r>
              <a:rPr lang="en-US" sz="2800" dirty="0"/>
              <a:t>A box placed over a section of anatomy shows a magnified version of that section</a:t>
            </a:r>
          </a:p>
          <a:p>
            <a:pPr lvl="2"/>
            <a:r>
              <a:rPr lang="en-US" sz="2800" dirty="0"/>
              <a:t>Just like using a magnifying glass to enlarge just one area</a:t>
            </a:r>
          </a:p>
          <a:p>
            <a:pPr lvl="1"/>
            <a:r>
              <a:rPr lang="en-US" sz="3200" dirty="0"/>
              <a:t>Zoom function</a:t>
            </a:r>
          </a:p>
          <a:p>
            <a:pPr lvl="2"/>
            <a:r>
              <a:rPr lang="en-US" sz="2800" dirty="0"/>
              <a:t>Enlarges the entire image, so that likely it will not be able to fit on the screen – only a portion will be visible at a time</a:t>
            </a:r>
          </a:p>
          <a:p>
            <a:pPr lvl="2"/>
            <a:r>
              <a:rPr lang="en-US" sz="2800" dirty="0"/>
              <a:t>Need to use mouse to navigate the image </a:t>
            </a:r>
          </a:p>
        </p:txBody>
      </p:sp>
    </p:spTree>
    <p:extLst>
      <p:ext uri="{BB962C8B-B14F-4D97-AF65-F5344CB8AC3E}">
        <p14:creationId xmlns:p14="http://schemas.microsoft.com/office/powerpoint/2010/main" val="2486916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Spatial Frequency Filtering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signal is obtained for each pixel, to shorten the processing time and minimize storage requirements, the signals are averaged</a:t>
            </a:r>
          </a:p>
          <a:p>
            <a:pPr lvl="1"/>
            <a:r>
              <a:rPr lang="en-US" dirty="0"/>
              <a:t>One pixel will be averaged with the signals of the neighboring pixels</a:t>
            </a:r>
          </a:p>
          <a:p>
            <a:r>
              <a:rPr lang="en-US" dirty="0"/>
              <a:t>If more pixels are involved in the averaging, the image will appear smoother</a:t>
            </a:r>
          </a:p>
          <a:p>
            <a:r>
              <a:rPr lang="en-US" b="1" u="sng" dirty="0"/>
              <a:t>Edge enhancement </a:t>
            </a:r>
            <a:r>
              <a:rPr lang="en-US" dirty="0"/>
              <a:t>is when fewer pixels are used for the averaging</a:t>
            </a:r>
          </a:p>
          <a:p>
            <a:pPr lvl="1"/>
            <a:r>
              <a:rPr lang="en-US" dirty="0"/>
              <a:t>The fewer pixels are included in the average, the greater the enhancement is</a:t>
            </a:r>
          </a:p>
        </p:txBody>
      </p:sp>
    </p:spTree>
    <p:extLst>
      <p:ext uri="{BB962C8B-B14F-4D97-AF65-F5344CB8AC3E}">
        <p14:creationId xmlns:p14="http://schemas.microsoft.com/office/powerpoint/2010/main" val="1236066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Spatial Frequency Filtering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High Pass Filtering</a:t>
            </a:r>
          </a:p>
          <a:p>
            <a:pPr lvl="1"/>
            <a:r>
              <a:rPr lang="en-US" dirty="0"/>
              <a:t>When frequencies are amplified</a:t>
            </a:r>
          </a:p>
          <a:p>
            <a:pPr lvl="1"/>
            <a:r>
              <a:rPr lang="en-US" dirty="0"/>
              <a:t>Sharpening effect</a:t>
            </a:r>
          </a:p>
          <a:p>
            <a:pPr lvl="1"/>
            <a:r>
              <a:rPr lang="en-US" dirty="0"/>
              <a:t>Increases contrast and edge enhancement</a:t>
            </a:r>
          </a:p>
          <a:p>
            <a:r>
              <a:rPr lang="en-US" dirty="0"/>
              <a:t>Low Pass Filtering</a:t>
            </a:r>
          </a:p>
          <a:p>
            <a:pPr lvl="1"/>
            <a:r>
              <a:rPr lang="en-US" dirty="0"/>
              <a:t>When frequencies are suppressed</a:t>
            </a:r>
          </a:p>
          <a:p>
            <a:pPr lvl="1"/>
            <a:r>
              <a:rPr lang="en-US" dirty="0"/>
              <a:t>Smoothing</a:t>
            </a:r>
          </a:p>
          <a:p>
            <a:pPr lvl="1"/>
            <a:r>
              <a:rPr lang="en-US" dirty="0"/>
              <a:t>Can lose small details, reduces noise and contrast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494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Stitching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Special cases where the anatomy/area of interest is too large to fit on one cassette</a:t>
            </a:r>
          </a:p>
          <a:p>
            <a:r>
              <a:rPr lang="en-US" sz="3200" dirty="0"/>
              <a:t>Multiple images are ‘stitched’ together to create one image</a:t>
            </a:r>
          </a:p>
          <a:p>
            <a:pPr lvl="1"/>
            <a:r>
              <a:rPr lang="en-US" sz="2800" dirty="0"/>
              <a:t>Usually 3-4 CR cassettes used</a:t>
            </a:r>
          </a:p>
          <a:p>
            <a:pPr lvl="1"/>
            <a:r>
              <a:rPr lang="en-US" sz="2800" dirty="0"/>
              <a:t>Software program processes image to display as one single image</a:t>
            </a:r>
          </a:p>
          <a:p>
            <a:r>
              <a:rPr lang="en-US" sz="3200" dirty="0"/>
              <a:t>Eliminates need for 3-foot films – previously used in film/screen radiography</a:t>
            </a:r>
          </a:p>
          <a:p>
            <a:r>
              <a:rPr lang="en-US" sz="3200" dirty="0"/>
              <a:t>Examples: leg length, scoliosis exams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216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Any undesirable density on the processed image </a:t>
            </a:r>
          </a:p>
          <a:p>
            <a:pPr lvl="1"/>
            <a:r>
              <a:rPr lang="en-US" sz="3200" dirty="0"/>
              <a:t>Excluding scatter/fog</a:t>
            </a:r>
          </a:p>
          <a:p>
            <a:r>
              <a:rPr lang="en-US" sz="3600" dirty="0"/>
              <a:t>Four main types:</a:t>
            </a:r>
          </a:p>
          <a:p>
            <a:pPr lvl="1"/>
            <a:r>
              <a:rPr lang="en-US" sz="3200" dirty="0"/>
              <a:t>Imaging plate artifacts</a:t>
            </a:r>
          </a:p>
          <a:p>
            <a:pPr lvl="1"/>
            <a:r>
              <a:rPr lang="en-US" sz="3200" dirty="0"/>
              <a:t>Plate reader artifacts</a:t>
            </a:r>
          </a:p>
          <a:p>
            <a:pPr lvl="1"/>
            <a:r>
              <a:rPr lang="en-US" sz="3200" dirty="0"/>
              <a:t>Image processing artifacts </a:t>
            </a:r>
          </a:p>
          <a:p>
            <a:pPr lvl="1"/>
            <a:r>
              <a:rPr lang="en-US" sz="3200" dirty="0"/>
              <a:t>Printer artifacts</a:t>
            </a:r>
          </a:p>
        </p:txBody>
      </p:sp>
    </p:spTree>
    <p:extLst>
      <p:ext uri="{BB962C8B-B14F-4D97-AF65-F5344CB8AC3E}">
        <p14:creationId xmlns:p14="http://schemas.microsoft.com/office/powerpoint/2010/main" val="191288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Imaging Plate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Usually due to aging or wear</a:t>
            </a:r>
          </a:p>
          <a:p>
            <a:r>
              <a:rPr lang="en-US" dirty="0"/>
              <a:t>Plate can become prone to cracks due to the constant removal and replacement within the reader</a:t>
            </a:r>
          </a:p>
          <a:p>
            <a:pPr lvl="1"/>
            <a:r>
              <a:rPr lang="en-US" dirty="0"/>
              <a:t>Cracks will appear as areas of radiolucency on the image</a:t>
            </a:r>
          </a:p>
        </p:txBody>
      </p:sp>
    </p:spTree>
    <p:extLst>
      <p:ext uri="{BB962C8B-B14F-4D97-AF65-F5344CB8AC3E}">
        <p14:creationId xmlns:p14="http://schemas.microsoft.com/office/powerpoint/2010/main" val="2391686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Imaging Plate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Techs need to be careful about what goes onto the cassettes</a:t>
            </a:r>
          </a:p>
          <a:p>
            <a:pPr lvl="1"/>
            <a:r>
              <a:rPr lang="en-US" dirty="0"/>
              <a:t>Adhesive tape can also leave residue on the cassette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683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Imaging Plate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Other Artifacts:</a:t>
            </a:r>
          </a:p>
          <a:p>
            <a:r>
              <a:rPr lang="en-US" sz="3200" dirty="0"/>
              <a:t>Static</a:t>
            </a:r>
          </a:p>
          <a:p>
            <a:pPr lvl="1"/>
            <a:r>
              <a:rPr lang="en-US" sz="2800" dirty="0"/>
              <a:t>Causes things to stick inside the IP</a:t>
            </a:r>
          </a:p>
          <a:p>
            <a:pPr lvl="1"/>
            <a:r>
              <a:rPr lang="en-US" sz="2800" dirty="0"/>
              <a:t>Hair/dust can cling to the plate and be visualized on image</a:t>
            </a:r>
          </a:p>
          <a:p>
            <a:r>
              <a:rPr lang="en-US" sz="3200" dirty="0"/>
              <a:t>Backscatter</a:t>
            </a:r>
          </a:p>
          <a:p>
            <a:pPr lvl="1"/>
            <a:r>
              <a:rPr lang="en-US" sz="2800" dirty="0"/>
              <a:t>Worn down or cracked areas of the lead coating on the cassette allow scatter to reach IP</a:t>
            </a:r>
          </a:p>
          <a:p>
            <a:pPr lvl="2"/>
            <a:r>
              <a:rPr lang="en-US" sz="2400" dirty="0"/>
              <a:t>Backscatter can be seen as dark line artifacts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111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Processing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 occur for different reasons</a:t>
            </a:r>
          </a:p>
          <a:p>
            <a:pPr lvl="1"/>
            <a:r>
              <a:rPr lang="en-US" dirty="0"/>
              <a:t>Incorrect part selection</a:t>
            </a:r>
          </a:p>
          <a:p>
            <a:pPr lvl="1"/>
            <a:r>
              <a:rPr lang="en-US" dirty="0"/>
              <a:t>Incorrect sampling </a:t>
            </a:r>
          </a:p>
          <a:p>
            <a:r>
              <a:rPr lang="en-US" dirty="0"/>
              <a:t>Very important to set appropriate facts and choose the correct body part so that the algorithm can produce the desired image</a:t>
            </a:r>
          </a:p>
          <a:p>
            <a:r>
              <a:rPr lang="en-US" dirty="0"/>
              <a:t>Poor technique and positioning can cause misrepresentation of the image</a:t>
            </a:r>
          </a:p>
        </p:txBody>
      </p:sp>
    </p:spTree>
    <p:extLst>
      <p:ext uri="{BB962C8B-B14F-4D97-AF65-F5344CB8AC3E}">
        <p14:creationId xmlns:p14="http://schemas.microsoft.com/office/powerpoint/2010/main" val="30886073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Plate Reader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there are extraneous line patterns that appear randomly (not regularly), this can be caused by issues with the electronics </a:t>
            </a:r>
          </a:p>
          <a:p>
            <a:pPr lvl="1"/>
            <a:r>
              <a:rPr lang="en-US" dirty="0"/>
              <a:t>requires possible replacement of the electronics</a:t>
            </a:r>
          </a:p>
          <a:p>
            <a:r>
              <a:rPr lang="en-US" dirty="0"/>
              <a:t>White lines parallel to the direction of plate travel are caused by debris on the light guide</a:t>
            </a:r>
          </a:p>
          <a:p>
            <a:pPr lvl="1"/>
            <a:r>
              <a:rPr lang="en-US" dirty="0"/>
              <a:t>Requires cleaning or replacement by service personnel</a:t>
            </a:r>
          </a:p>
        </p:txBody>
      </p:sp>
    </p:spTree>
    <p:extLst>
      <p:ext uri="{BB962C8B-B14F-4D97-AF65-F5344CB8AC3E}">
        <p14:creationId xmlns:p14="http://schemas.microsoft.com/office/powerpoint/2010/main" val="825195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Plate Reader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multiple IPs are loaded into a single cassette</a:t>
            </a:r>
          </a:p>
          <a:p>
            <a:pPr lvl="1"/>
            <a:r>
              <a:rPr lang="en-US" dirty="0"/>
              <a:t>Very rare</a:t>
            </a:r>
          </a:p>
          <a:p>
            <a:pPr lvl="1"/>
            <a:r>
              <a:rPr lang="en-US" dirty="0"/>
              <a:t>Only one plate will be extracted, leaving the other one to be exposed multiple times</a:t>
            </a:r>
          </a:p>
          <a:p>
            <a:pPr lvl="1"/>
            <a:r>
              <a:rPr lang="en-US" dirty="0"/>
              <a:t>Similar effect as double exposing a film cassette</a:t>
            </a:r>
          </a:p>
          <a:p>
            <a:r>
              <a:rPr lang="en-US" dirty="0"/>
              <a:t>Insufficient erasure can result in residual information being on the IP before the next exposure</a:t>
            </a:r>
          </a:p>
          <a:p>
            <a:pPr lvl="1"/>
            <a:r>
              <a:rPr lang="en-US" dirty="0"/>
              <a:t>Can occur from over exposure or if the erasure lamp requires work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210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Plate Reader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Moiré artifact can occur with the orientation of a stationary grid</a:t>
            </a:r>
          </a:p>
          <a:p>
            <a:pPr lvl="1"/>
            <a:r>
              <a:rPr lang="en-US" dirty="0"/>
              <a:t>Grid lines need to be perpendicular to the laser scan direction</a:t>
            </a:r>
          </a:p>
          <a:p>
            <a:pPr lvl="1"/>
            <a:r>
              <a:rPr lang="en-US" dirty="0"/>
              <a:t>Not an issue with moving grids</a:t>
            </a:r>
          </a:p>
        </p:txBody>
      </p:sp>
    </p:spTree>
    <p:extLst>
      <p:ext uri="{BB962C8B-B14F-4D97-AF65-F5344CB8AC3E}">
        <p14:creationId xmlns:p14="http://schemas.microsoft.com/office/powerpoint/2010/main" val="25827341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Printer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Fine white lines may appear on the image due to debris in the laser printer</a:t>
            </a:r>
          </a:p>
          <a:p>
            <a:r>
              <a:rPr lang="en-US" dirty="0"/>
              <a:t>This needs to be addressed by service personnel, likely just a cleaning is required</a:t>
            </a:r>
          </a:p>
        </p:txBody>
      </p:sp>
    </p:spTree>
    <p:extLst>
      <p:ext uri="{BB962C8B-B14F-4D97-AF65-F5344CB8AC3E}">
        <p14:creationId xmlns:p14="http://schemas.microsoft.com/office/powerpoint/2010/main" val="17430200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Operator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Aside from equipment causing artifact, human error is a major contributor to artifacts on images</a:t>
            </a:r>
          </a:p>
          <a:p>
            <a:endParaRPr lang="en-US" sz="3600" dirty="0"/>
          </a:p>
          <a:p>
            <a:pPr lvl="1"/>
            <a:r>
              <a:rPr lang="en-US" sz="3200" dirty="0"/>
              <a:t>Collimation</a:t>
            </a:r>
          </a:p>
          <a:p>
            <a:pPr lvl="1"/>
            <a:r>
              <a:rPr lang="en-US" sz="3200" dirty="0"/>
              <a:t>Cassette Use</a:t>
            </a:r>
          </a:p>
          <a:p>
            <a:pPr lvl="1"/>
            <a:r>
              <a:rPr lang="en-US" sz="3200" dirty="0"/>
              <a:t>Technical Factors</a:t>
            </a:r>
          </a:p>
        </p:txBody>
      </p:sp>
    </p:spTree>
    <p:extLst>
      <p:ext uri="{BB962C8B-B14F-4D97-AF65-F5344CB8AC3E}">
        <p14:creationId xmlns:p14="http://schemas.microsoft.com/office/powerpoint/2010/main" val="3800909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Collimation</a:t>
            </a:r>
          </a:p>
          <a:p>
            <a:pPr lvl="1"/>
            <a:r>
              <a:rPr lang="en-US" dirty="0"/>
              <a:t>Inappropriate collimation for the body part can result in an improper calculation of the exposure indicator, affects histogram</a:t>
            </a:r>
          </a:p>
          <a:p>
            <a:r>
              <a:rPr lang="en-US" dirty="0"/>
              <a:t>Cassette orientation</a:t>
            </a:r>
          </a:p>
          <a:p>
            <a:pPr lvl="1"/>
            <a:r>
              <a:rPr lang="en-US" dirty="0"/>
              <a:t>If the image is taken on the back of the cassette, there will be artifact from the hardware present on the back</a:t>
            </a:r>
          </a:p>
          <a:p>
            <a:r>
              <a:rPr lang="en-US" dirty="0"/>
              <a:t>Technical factor selection is critical to ensure image quality</a:t>
            </a:r>
          </a:p>
          <a:p>
            <a:pPr lvl="1"/>
            <a:r>
              <a:rPr lang="en-US" dirty="0"/>
              <a:t>Under exposure produces quantum mottle</a:t>
            </a:r>
          </a:p>
          <a:p>
            <a:pPr lvl="1"/>
            <a:r>
              <a:rPr lang="en-US" dirty="0"/>
              <a:t>Over exposure reduces contrast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7489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Operator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Cassette orientation</a:t>
            </a:r>
          </a:p>
          <a:p>
            <a:pPr lvl="1"/>
            <a:r>
              <a:rPr lang="en-US" dirty="0"/>
              <a:t>If the image is taken on the back of the cassette, there will be artifact from the hardware present on the back</a:t>
            </a:r>
          </a:p>
          <a:p>
            <a:r>
              <a:rPr lang="en-US" dirty="0"/>
              <a:t>Technical factor selection is critical to ensure image quality</a:t>
            </a:r>
          </a:p>
          <a:p>
            <a:pPr lvl="1"/>
            <a:r>
              <a:rPr lang="en-US" dirty="0"/>
              <a:t>Under exposure produces quantum mottle</a:t>
            </a:r>
          </a:p>
          <a:p>
            <a:pPr lvl="1"/>
            <a:r>
              <a:rPr lang="en-US" dirty="0"/>
              <a:t>Over exposure reduces contrast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1824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Flat Panel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Dead Pixels</a:t>
            </a:r>
          </a:p>
          <a:p>
            <a:pPr lvl="1"/>
            <a:r>
              <a:rPr lang="en-US" dirty="0"/>
              <a:t>Manufacturing of the pixels and the array are so complex that it is conceivable that it may suffer some damage</a:t>
            </a:r>
          </a:p>
          <a:p>
            <a:pPr lvl="2"/>
            <a:r>
              <a:rPr lang="en-US" dirty="0"/>
              <a:t>Can be caused by dust, scratches, static, chemicals</a:t>
            </a:r>
          </a:p>
          <a:p>
            <a:pPr lvl="1"/>
            <a:r>
              <a:rPr lang="en-US" dirty="0"/>
              <a:t>Pixels can be malfunctioning or dead (no function at all)</a:t>
            </a:r>
          </a:p>
          <a:p>
            <a:pPr lvl="1"/>
            <a:r>
              <a:rPr lang="en-US" dirty="0"/>
              <a:t>As detectors age, quantity of dead pixels increases, but may not need replacement if they are near edge</a:t>
            </a:r>
          </a:p>
          <a:p>
            <a:pPr lvl="1"/>
            <a:r>
              <a:rPr lang="en-US" dirty="0"/>
              <a:t>Software identifies dead pixels and uses an interpolation method to ‘fill in’ the dead pixels with information from surrounding pixels</a:t>
            </a:r>
          </a:p>
          <a:p>
            <a:pPr lvl="2"/>
            <a:r>
              <a:rPr lang="en-US" dirty="0"/>
              <a:t>Can be an issue if there are too many dead pixels</a:t>
            </a:r>
          </a:p>
        </p:txBody>
      </p:sp>
    </p:spTree>
    <p:extLst>
      <p:ext uri="{BB962C8B-B14F-4D97-AF65-F5344CB8AC3E}">
        <p14:creationId xmlns:p14="http://schemas.microsoft.com/office/powerpoint/2010/main" val="1792038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Flat Panel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Incorrect Gain Calibration</a:t>
            </a:r>
          </a:p>
          <a:p>
            <a:pPr lvl="1"/>
            <a:r>
              <a:rPr lang="en-US" dirty="0"/>
              <a:t>Gain calibration is used for the correction of flaws in the detector</a:t>
            </a:r>
          </a:p>
          <a:p>
            <a:pPr lvl="1"/>
            <a:r>
              <a:rPr lang="en-US" dirty="0"/>
              <a:t>If there is an area with many dead pixels or poor connections between the conversion layer and the array – there will be a noticeable artifact on the screen</a:t>
            </a:r>
          </a:p>
          <a:p>
            <a:pPr lvl="2"/>
            <a:r>
              <a:rPr lang="en-US" dirty="0"/>
              <a:t>Gain calibration corrects this</a:t>
            </a:r>
          </a:p>
          <a:p>
            <a:pPr lvl="2"/>
            <a:r>
              <a:rPr lang="en-US" dirty="0"/>
              <a:t>Creates a mask of the defects, so when an image is taken, the software uses the mask to remove the unwanted densities so only the diagnostic information is displayed</a:t>
            </a:r>
          </a:p>
        </p:txBody>
      </p:sp>
    </p:spTree>
    <p:extLst>
      <p:ext uri="{BB962C8B-B14F-4D97-AF65-F5344CB8AC3E}">
        <p14:creationId xmlns:p14="http://schemas.microsoft.com/office/powerpoint/2010/main" val="28161248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Lag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Some flat panel systems allow the user to take images faster than the detector can accommodate</a:t>
            </a:r>
          </a:p>
          <a:p>
            <a:r>
              <a:rPr lang="en-US" dirty="0"/>
              <a:t>If there is an image taken before the detector has finished releasing all the signal for the previous image, there may be a faint image of the previous image still visible</a:t>
            </a:r>
          </a:p>
          <a:p>
            <a:r>
              <a:rPr lang="en-US" dirty="0"/>
              <a:t>Like a type of double exposure</a:t>
            </a:r>
          </a:p>
          <a:p>
            <a:pPr lvl="1"/>
            <a:r>
              <a:rPr lang="en-US" dirty="0"/>
              <a:t>Caused by:</a:t>
            </a:r>
          </a:p>
          <a:p>
            <a:pPr lvl="2"/>
            <a:r>
              <a:rPr lang="en-US" dirty="0"/>
              <a:t> Taking images in rapid succession</a:t>
            </a:r>
          </a:p>
          <a:p>
            <a:pPr lvl="2"/>
            <a:r>
              <a:rPr lang="en-US" dirty="0"/>
              <a:t>Over exposure</a:t>
            </a:r>
          </a:p>
          <a:p>
            <a:pPr lvl="2"/>
            <a:r>
              <a:rPr lang="en-US" dirty="0"/>
              <a:t>Areas with little beam attenuation (marker)</a:t>
            </a:r>
          </a:p>
        </p:txBody>
      </p:sp>
    </p:spTree>
    <p:extLst>
      <p:ext uri="{BB962C8B-B14F-4D97-AF65-F5344CB8AC3E}">
        <p14:creationId xmlns:p14="http://schemas.microsoft.com/office/powerpoint/2010/main" val="40754037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Offset Correction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Offset correction can correct image lag</a:t>
            </a:r>
          </a:p>
          <a:p>
            <a:r>
              <a:rPr lang="en-US" dirty="0"/>
              <a:t>Determines the amount of signal inherent in the detector</a:t>
            </a:r>
          </a:p>
          <a:p>
            <a:pPr lvl="1"/>
            <a:r>
              <a:rPr lang="en-US" dirty="0"/>
              <a:t>Creates a mask of the residual signal</a:t>
            </a:r>
          </a:p>
          <a:p>
            <a:r>
              <a:rPr lang="en-US" dirty="0"/>
              <a:t>If this is done before residual signal has left the pixels, that information can be stored as inherent and cause a negative image of the signal – inverse image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6973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Digital Radiography and PACS 2</a:t>
            </a:r>
            <a:r>
              <a:rPr lang="en-US" baseline="30000" dirty="0"/>
              <a:t>nd</a:t>
            </a:r>
            <a:r>
              <a:rPr lang="en-US" dirty="0"/>
              <a:t> Edition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42-51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76-83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91-94</a:t>
            </a:r>
          </a:p>
          <a:p>
            <a:pPr marL="0" indent="0">
              <a:buNone/>
            </a:pPr>
            <a:r>
              <a:rPr lang="en-US" dirty="0"/>
              <a:t>Radiologic Science for Technologists 11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326-329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337-341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355-362</a:t>
            </a:r>
          </a:p>
        </p:txBody>
      </p:sp>
    </p:spTree>
    <p:extLst>
      <p:ext uri="{BB962C8B-B14F-4D97-AF65-F5344CB8AC3E}">
        <p14:creationId xmlns:p14="http://schemas.microsoft.com/office/powerpoint/2010/main" val="36953424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2B1BD86-C437-45A3-8B56-2BD0902DA91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5C25960F-350E-41BE-B00E-AE19D63BF1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808954-16FE-496E-8FE8-A88EC815AB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10196</TotalTime>
  <Words>1357</Words>
  <Application>Microsoft Office PowerPoint</Application>
  <PresentationFormat>Widescreen</PresentationFormat>
  <Paragraphs>175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 Post Processing and Artifacts</vt:lpstr>
      <vt:lpstr>Patient Demographic Input</vt:lpstr>
      <vt:lpstr>Window and Level</vt:lpstr>
      <vt:lpstr>Shuttering / Masking</vt:lpstr>
      <vt:lpstr>Image Orientation </vt:lpstr>
      <vt:lpstr>Image Annotation</vt:lpstr>
      <vt:lpstr>Magnification</vt:lpstr>
      <vt:lpstr>Spatial Frequency Filtering</vt:lpstr>
      <vt:lpstr>Spatial Frequency Filtering</vt:lpstr>
      <vt:lpstr>Image Stitching</vt:lpstr>
      <vt:lpstr>Artifacts</vt:lpstr>
      <vt:lpstr>Imaging Plate Artifacts</vt:lpstr>
      <vt:lpstr>Imaging Plate Artifacts</vt:lpstr>
      <vt:lpstr>Imaging Plate Artifacts</vt:lpstr>
      <vt:lpstr>Image Processing Artifacts</vt:lpstr>
      <vt:lpstr>Plate Reader Artifacts</vt:lpstr>
      <vt:lpstr>Plate Reader Artifacts</vt:lpstr>
      <vt:lpstr>Plate Reader Artifacts</vt:lpstr>
      <vt:lpstr>Printer Artifacts</vt:lpstr>
      <vt:lpstr>Operator Error</vt:lpstr>
      <vt:lpstr>Operator Errors</vt:lpstr>
      <vt:lpstr>Operator Error</vt:lpstr>
      <vt:lpstr>Flat Panel Artifacts</vt:lpstr>
      <vt:lpstr>Flat Panel Artifacts</vt:lpstr>
      <vt:lpstr>Image Lag</vt:lpstr>
      <vt:lpstr>Offset Correction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342</cp:revision>
  <cp:lastPrinted>2024-03-14T14:56:42Z</cp:lastPrinted>
  <dcterms:created xsi:type="dcterms:W3CDTF">2009-04-06T17:04:40Z</dcterms:created>
  <dcterms:modified xsi:type="dcterms:W3CDTF">2025-02-06T15:09:17Z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