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4" r:id="rId5"/>
  </p:sldMasterIdLst>
  <p:notesMasterIdLst>
    <p:notesMasterId r:id="rId17"/>
  </p:notesMasterIdLst>
  <p:sldIdLst>
    <p:sldId id="256" r:id="rId6"/>
    <p:sldId id="266" r:id="rId7"/>
    <p:sldId id="438" r:id="rId8"/>
    <p:sldId id="437" r:id="rId9"/>
    <p:sldId id="439" r:id="rId10"/>
    <p:sldId id="441" r:id="rId11"/>
    <p:sldId id="442" r:id="rId12"/>
    <p:sldId id="443" r:id="rId13"/>
    <p:sldId id="447" r:id="rId14"/>
    <p:sldId id="452" r:id="rId15"/>
    <p:sldId id="43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2023-04-06</a:t>
            </a:fld>
            <a:endParaRPr lang="en-CA"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dirty="0"/>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2023-04-06</a:t>
            </a:fld>
            <a:endParaRPr lang="en-CA" dirty="0"/>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dirty="0"/>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2023-04-06</a:t>
            </a:fld>
            <a:endParaRPr lang="en-CA" dirty="0"/>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dirty="0"/>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dirty="0"/>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2023-04-06</a:t>
            </a:fld>
            <a:endParaRPr lang="en-CA" dirty="0"/>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dirty="0"/>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2023-04-06</a:t>
            </a:fld>
            <a:endParaRPr lang="en-CA" dirty="0"/>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dirty="0"/>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2023-04-06</a:t>
            </a:fld>
            <a:endParaRPr lang="en-CA" dirty="0"/>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dirty="0"/>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2023-04-06</a:t>
            </a:fld>
            <a:endParaRPr lang="en-CA" dirty="0"/>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dirty="0"/>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2023-04-06</a:t>
            </a:fld>
            <a:endParaRPr lang="en-CA" dirty="0"/>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dirty="0"/>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dirty="0"/>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2023-04-06</a:t>
            </a:fld>
            <a:endParaRPr lang="en-CA" dirty="0"/>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dirty="0"/>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2023-04-06</a:t>
            </a:fld>
            <a:endParaRPr lang="en-CA" dirty="0"/>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dirty="0"/>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2023-04-06</a:t>
            </a:fld>
            <a:endParaRPr lang="en-CA" dirty="0"/>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dirty="0"/>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2023-04-06</a:t>
            </a:fld>
            <a:endParaRPr lang="en-CA" dirty="0"/>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dirty="0"/>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8241407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4048643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24928383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1940973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2023-04-06</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24022761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2023-04-06</a:t>
            </a:fld>
            <a:endParaRPr lang="en-CA" dirty="0"/>
          </a:p>
        </p:txBody>
      </p:sp>
      <p:sp>
        <p:nvSpPr>
          <p:cNvPr id="8" name="Footer Placeholder 7"/>
          <p:cNvSpPr>
            <a:spLocks noGrp="1"/>
          </p:cNvSpPr>
          <p:nvPr>
            <p:ph type="ftr" sz="quarter" idx="11"/>
          </p:nvPr>
        </p:nvSpPr>
        <p:spPr/>
        <p:txBody>
          <a:bodyPr/>
          <a:lstStyle/>
          <a:p>
            <a:endParaRPr lang="en-CA" dirty="0"/>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8453007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2023-04-06</a:t>
            </a:fld>
            <a:endParaRPr lang="en-CA" dirty="0"/>
          </a:p>
        </p:txBody>
      </p:sp>
      <p:sp>
        <p:nvSpPr>
          <p:cNvPr id="4" name="Footer Placeholder 3"/>
          <p:cNvSpPr>
            <a:spLocks noGrp="1"/>
          </p:cNvSpPr>
          <p:nvPr>
            <p:ph type="ftr" sz="quarter" idx="11"/>
          </p:nvPr>
        </p:nvSpPr>
        <p:spPr/>
        <p:txBody>
          <a:bodyPr/>
          <a:lstStyle/>
          <a:p>
            <a:endParaRPr lang="en-CA" dirty="0"/>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742174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2023-04-06</a:t>
            </a:fld>
            <a:endParaRPr lang="en-CA" dirty="0"/>
          </a:p>
        </p:txBody>
      </p:sp>
      <p:sp>
        <p:nvSpPr>
          <p:cNvPr id="3" name="Footer Placeholder 2"/>
          <p:cNvSpPr>
            <a:spLocks noGrp="1"/>
          </p:cNvSpPr>
          <p:nvPr>
            <p:ph type="ftr" sz="quarter" idx="11"/>
          </p:nvPr>
        </p:nvSpPr>
        <p:spPr/>
        <p:txBody>
          <a:bodyPr/>
          <a:lstStyle/>
          <a:p>
            <a:endParaRPr lang="en-CA" dirty="0"/>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21047580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2023-04-06</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0056287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CA"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2023-04-06</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27958780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7104354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4239751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2023-04-06</a:t>
            </a:fld>
            <a:endParaRPr lang="en-CA" dirty="0"/>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2023-04-06</a:t>
            </a:fld>
            <a:endParaRPr lang="en-CA"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dirty="0"/>
          </a:p>
        </p:txBody>
      </p:sp>
    </p:spTree>
    <p:extLst>
      <p:ext uri="{BB962C8B-B14F-4D97-AF65-F5344CB8AC3E}">
        <p14:creationId xmlns:p14="http://schemas.microsoft.com/office/powerpoint/2010/main" val="15323523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3816635" y="4064226"/>
            <a:ext cx="7956659" cy="646331"/>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sz="3600" dirty="0">
                <a:effectLst/>
                <a:latin typeface="+mj-lt"/>
                <a:ea typeface="Times New Roman" panose="02020603050405020304" pitchFamily="18" charset="0"/>
              </a:rPr>
              <a:t>Material Safety Data Sheets (MSDS)</a:t>
            </a:r>
            <a:endParaRPr lang="en-CA" sz="3600" b="0" dirty="0">
              <a:solidFill>
                <a:schemeClr val="bg1"/>
              </a:solidFill>
              <a:latin typeface="+mj-lt"/>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73F96A1D-1980-05EA-F85C-B0F828E7875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242299" y="3977694"/>
            <a:ext cx="2208650" cy="22019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6447699-97E7-C16B-EF39-9CCB8DB79F58}"/>
              </a:ext>
            </a:extLst>
          </p:cNvPr>
          <p:cNvSpPr txBox="1"/>
          <p:nvPr/>
        </p:nvSpPr>
        <p:spPr>
          <a:xfrm>
            <a:off x="322142" y="2304898"/>
            <a:ext cx="6167120" cy="1200329"/>
          </a:xfrm>
          <a:prstGeom prst="rect">
            <a:avLst/>
          </a:prstGeom>
          <a:noFill/>
        </p:spPr>
        <p:txBody>
          <a:bodyPr wrap="square">
            <a:spAutoFit/>
          </a:bodyPr>
          <a:lstStyle/>
          <a:p>
            <a:r>
              <a:rPr lang="en-US" sz="3600" b="1" dirty="0"/>
              <a:t>Practice chemical </a:t>
            </a:r>
          </a:p>
          <a:p>
            <a:r>
              <a:rPr lang="en-US" sz="3600" b="1" dirty="0"/>
              <a:t>safety </a:t>
            </a:r>
          </a:p>
        </p:txBody>
      </p:sp>
      <p:sp>
        <p:nvSpPr>
          <p:cNvPr id="7" name="TextBox 6">
            <a:extLst>
              <a:ext uri="{FF2B5EF4-FFF2-40B4-BE49-F238E27FC236}">
                <a16:creationId xmlns:a16="http://schemas.microsoft.com/office/drawing/2014/main" id="{F8ED8C06-396A-2A5A-2819-7E06467ED692}"/>
              </a:ext>
            </a:extLst>
          </p:cNvPr>
          <p:cNvSpPr txBox="1"/>
          <p:nvPr/>
        </p:nvSpPr>
        <p:spPr>
          <a:xfrm>
            <a:off x="5030749" y="2146562"/>
            <a:ext cx="6165272" cy="1754326"/>
          </a:xfrm>
          <a:prstGeom prst="rect">
            <a:avLst/>
          </a:prstGeom>
          <a:noFill/>
        </p:spPr>
        <p:txBody>
          <a:bodyPr wrap="square">
            <a:spAutoFit/>
          </a:bodyPr>
          <a:lstStyle/>
          <a:p>
            <a:pPr>
              <a:lnSpc>
                <a:spcPct val="100000"/>
              </a:lnSpc>
            </a:pPr>
            <a:r>
              <a:rPr lang="en-US" sz="1800" dirty="0"/>
              <a:t>Considering all of the types of chemical used daily in the salon, spa, and barbershop, along with all of their potential actions and reactions, practicing chemical safety should be of primary concerns. From transporting to disposing of chemicals, you must be aware of the risk involving and the processes needed to ensure safety. </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4877B556-F6FC-AD5B-E0A7-C222DED8B994}"/>
              </a:ext>
            </a:extLst>
          </p:cNvPr>
          <p:cNvSpPr txBox="1"/>
          <p:nvPr/>
        </p:nvSpPr>
        <p:spPr>
          <a:xfrm>
            <a:off x="1253837" y="3134466"/>
            <a:ext cx="1664854" cy="646331"/>
          </a:xfrm>
          <a:prstGeom prst="rect">
            <a:avLst/>
          </a:prstGeom>
          <a:noFill/>
        </p:spPr>
        <p:txBody>
          <a:bodyPr wrap="square">
            <a:spAutoFit/>
          </a:bodyPr>
          <a:lstStyle/>
          <a:p>
            <a:r>
              <a:rPr lang="en-US" sz="3600" dirty="0">
                <a:solidFill>
                  <a:schemeClr val="bg1"/>
                </a:solidFill>
              </a:rPr>
              <a:t>Labels</a:t>
            </a:r>
          </a:p>
        </p:txBody>
      </p:sp>
      <p:sp>
        <p:nvSpPr>
          <p:cNvPr id="13" name="TextBox 12">
            <a:extLst>
              <a:ext uri="{FF2B5EF4-FFF2-40B4-BE49-F238E27FC236}">
                <a16:creationId xmlns:a16="http://schemas.microsoft.com/office/drawing/2014/main" id="{739290D4-A94C-A718-561E-25E1F1187371}"/>
              </a:ext>
            </a:extLst>
          </p:cNvPr>
          <p:cNvSpPr txBox="1"/>
          <p:nvPr/>
        </p:nvSpPr>
        <p:spPr>
          <a:xfrm>
            <a:off x="2673132" y="2103414"/>
            <a:ext cx="6165272" cy="2062103"/>
          </a:xfrm>
          <a:prstGeom prst="rect">
            <a:avLst/>
          </a:prstGeom>
          <a:noFill/>
        </p:spPr>
        <p:txBody>
          <a:bodyPr wrap="square">
            <a:spAutoFit/>
          </a:bodyPr>
          <a:lstStyle/>
          <a:p>
            <a:r>
              <a:rPr lang="en-US" sz="3200" dirty="0"/>
              <a:t>Manufacturing od chemicals that are registered with either the EPA or FDA are held to strict standers for their labels.</a:t>
            </a:r>
          </a:p>
        </p:txBody>
      </p:sp>
    </p:spTree>
    <p:extLst>
      <p:ext uri="{BB962C8B-B14F-4D97-AF65-F5344CB8AC3E}">
        <p14:creationId xmlns:p14="http://schemas.microsoft.com/office/powerpoint/2010/main" val="3399213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3D6B764-422F-FD4E-93F7-B8DA6AA6C8D8}"/>
              </a:ext>
            </a:extLst>
          </p:cNvPr>
          <p:cNvSpPr txBox="1"/>
          <p:nvPr/>
        </p:nvSpPr>
        <p:spPr>
          <a:xfrm>
            <a:off x="613176" y="715134"/>
            <a:ext cx="6096000" cy="584775"/>
          </a:xfrm>
          <a:prstGeom prst="rect">
            <a:avLst/>
          </a:prstGeom>
          <a:noFill/>
        </p:spPr>
        <p:txBody>
          <a:bodyPr wrap="square">
            <a:spAutoFit/>
          </a:bodyPr>
          <a:lstStyle/>
          <a:p>
            <a:r>
              <a:rPr lang="en-US" sz="3200" b="1" dirty="0">
                <a:latin typeface="+mj-lt"/>
              </a:rPr>
              <a:t>Transportation </a:t>
            </a:r>
          </a:p>
        </p:txBody>
      </p:sp>
      <p:sp>
        <p:nvSpPr>
          <p:cNvPr id="6" name="TextBox 5">
            <a:extLst>
              <a:ext uri="{FF2B5EF4-FFF2-40B4-BE49-F238E27FC236}">
                <a16:creationId xmlns:a16="http://schemas.microsoft.com/office/drawing/2014/main" id="{E09F810B-8994-B4C1-A831-55220C989A68}"/>
              </a:ext>
            </a:extLst>
          </p:cNvPr>
          <p:cNvSpPr txBox="1"/>
          <p:nvPr/>
        </p:nvSpPr>
        <p:spPr>
          <a:xfrm>
            <a:off x="613176" y="1945108"/>
            <a:ext cx="6096000" cy="707886"/>
          </a:xfrm>
          <a:prstGeom prst="rect">
            <a:avLst/>
          </a:prstGeom>
          <a:noFill/>
        </p:spPr>
        <p:txBody>
          <a:bodyPr wrap="square">
            <a:spAutoFit/>
          </a:bodyPr>
          <a:lstStyle/>
          <a:p>
            <a:pPr lvl="0"/>
            <a:r>
              <a:rPr lang="en-US" sz="2000" dirty="0"/>
              <a:t>It is important to pay attention to the labels, some may list warnings that will affect how you transport then </a:t>
            </a:r>
          </a:p>
        </p:txBody>
      </p:sp>
      <p:sp>
        <p:nvSpPr>
          <p:cNvPr id="8" name="TextBox 7">
            <a:extLst>
              <a:ext uri="{FF2B5EF4-FFF2-40B4-BE49-F238E27FC236}">
                <a16:creationId xmlns:a16="http://schemas.microsoft.com/office/drawing/2014/main" id="{16B84B25-BE8B-97CE-9409-8EEC48DADA3C}"/>
              </a:ext>
            </a:extLst>
          </p:cNvPr>
          <p:cNvSpPr txBox="1"/>
          <p:nvPr/>
        </p:nvSpPr>
        <p:spPr>
          <a:xfrm>
            <a:off x="613176" y="3517491"/>
            <a:ext cx="6096000" cy="707886"/>
          </a:xfrm>
          <a:prstGeom prst="rect">
            <a:avLst/>
          </a:prstGeom>
          <a:noFill/>
        </p:spPr>
        <p:txBody>
          <a:bodyPr wrap="square">
            <a:spAutoFit/>
          </a:bodyPr>
          <a:lstStyle/>
          <a:p>
            <a:pPr lvl="0"/>
            <a:r>
              <a:rPr lang="en-US" sz="2000" dirty="0"/>
              <a:t>Examples:   Do not storage at temperature above 78 degrees Fahrenheit or Avoid direct sun exposure.</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CB327-FEEF-A6AF-C2CB-A362A6431E49}"/>
              </a:ext>
            </a:extLst>
          </p:cNvPr>
          <p:cNvSpPr>
            <a:spLocks noGrp="1"/>
          </p:cNvSpPr>
          <p:nvPr>
            <p:ph type="title"/>
          </p:nvPr>
        </p:nvSpPr>
        <p:spPr>
          <a:xfrm>
            <a:off x="1371599" y="294538"/>
            <a:ext cx="9895951" cy="1033669"/>
          </a:xfrm>
        </p:spPr>
        <p:txBody>
          <a:bodyPr>
            <a:normAutofit/>
          </a:bodyPr>
          <a:lstStyle/>
          <a:p>
            <a:r>
              <a:rPr lang="en-US" sz="4000" b="1" dirty="0">
                <a:solidFill>
                  <a:schemeClr val="bg1"/>
                </a:solidFill>
              </a:rPr>
              <a:t>Storage</a:t>
            </a:r>
          </a:p>
        </p:txBody>
      </p:sp>
      <p:sp>
        <p:nvSpPr>
          <p:cNvPr id="9" name="TextBox 8">
            <a:extLst>
              <a:ext uri="{FF2B5EF4-FFF2-40B4-BE49-F238E27FC236}">
                <a16:creationId xmlns:a16="http://schemas.microsoft.com/office/drawing/2014/main" id="{0A31C508-13D4-3970-343D-EBD807867294}"/>
              </a:ext>
            </a:extLst>
          </p:cNvPr>
          <p:cNvSpPr txBox="1"/>
          <p:nvPr/>
        </p:nvSpPr>
        <p:spPr>
          <a:xfrm>
            <a:off x="2493520" y="2162356"/>
            <a:ext cx="6096000" cy="2062103"/>
          </a:xfrm>
          <a:prstGeom prst="rect">
            <a:avLst/>
          </a:prstGeom>
          <a:noFill/>
        </p:spPr>
        <p:txBody>
          <a:bodyPr wrap="square">
            <a:spAutoFit/>
          </a:bodyPr>
          <a:lstStyle/>
          <a:p>
            <a:r>
              <a:rPr lang="en-US" sz="3200" dirty="0"/>
              <a:t>The storage of chemical sin the salon, spa, or shop is also an area where safety and strict process be followed to prevent injury and fire. </a:t>
            </a:r>
          </a:p>
        </p:txBody>
      </p:sp>
    </p:spTree>
    <p:extLst>
      <p:ext uri="{BB962C8B-B14F-4D97-AF65-F5344CB8AC3E}">
        <p14:creationId xmlns:p14="http://schemas.microsoft.com/office/powerpoint/2010/main" val="2817253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4FC217D-2FFC-13CC-EABD-1E0AB7C60B9A}"/>
              </a:ext>
            </a:extLst>
          </p:cNvPr>
          <p:cNvSpPr txBox="1"/>
          <p:nvPr/>
        </p:nvSpPr>
        <p:spPr>
          <a:xfrm>
            <a:off x="910526" y="646606"/>
            <a:ext cx="6096000" cy="646331"/>
          </a:xfrm>
          <a:prstGeom prst="rect">
            <a:avLst/>
          </a:prstGeom>
          <a:noFill/>
        </p:spPr>
        <p:txBody>
          <a:bodyPr wrap="square">
            <a:spAutoFit/>
          </a:bodyPr>
          <a:lstStyle/>
          <a:p>
            <a:r>
              <a:rPr lang="en-US" sz="3600" b="1" dirty="0">
                <a:latin typeface="+mj-lt"/>
              </a:rPr>
              <a:t>Mixing</a:t>
            </a:r>
          </a:p>
        </p:txBody>
      </p:sp>
      <p:sp>
        <p:nvSpPr>
          <p:cNvPr id="8" name="TextBox 7">
            <a:extLst>
              <a:ext uri="{FF2B5EF4-FFF2-40B4-BE49-F238E27FC236}">
                <a16:creationId xmlns:a16="http://schemas.microsoft.com/office/drawing/2014/main" id="{1F50C5ED-382E-E32A-0300-A63796F74D91}"/>
              </a:ext>
            </a:extLst>
          </p:cNvPr>
          <p:cNvSpPr txBox="1"/>
          <p:nvPr/>
        </p:nvSpPr>
        <p:spPr>
          <a:xfrm>
            <a:off x="2761673" y="1874728"/>
            <a:ext cx="6096000" cy="3108543"/>
          </a:xfrm>
          <a:prstGeom prst="rect">
            <a:avLst/>
          </a:prstGeom>
          <a:noFill/>
        </p:spPr>
        <p:txBody>
          <a:bodyPr wrap="square">
            <a:spAutoFit/>
          </a:bodyPr>
          <a:lstStyle/>
          <a:p>
            <a:r>
              <a:rPr lang="en-US" sz="2800" dirty="0"/>
              <a:t>Mixing chemicals can created dangerous gases, such as chlorine, nitrogen trichoride, chloramine vapor, and hydrazine. Because these gases can be life threatening, processes concerning the mixing of chemicals should be clear to everyone who works in the salon.</a:t>
            </a:r>
          </a:p>
        </p:txBody>
      </p:sp>
    </p:spTree>
    <p:extLst>
      <p:ext uri="{BB962C8B-B14F-4D97-AF65-F5344CB8AC3E}">
        <p14:creationId xmlns:p14="http://schemas.microsoft.com/office/powerpoint/2010/main" val="2895079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EAA772E-47F9-8C5D-6801-2A9FB7710D79}"/>
              </a:ext>
            </a:extLst>
          </p:cNvPr>
          <p:cNvSpPr>
            <a:spLocks noGrp="1"/>
          </p:cNvSpPr>
          <p:nvPr>
            <p:ph type="title"/>
          </p:nvPr>
        </p:nvSpPr>
        <p:spPr/>
        <p:txBody>
          <a:bodyPr>
            <a:normAutofit/>
          </a:bodyPr>
          <a:lstStyle/>
          <a:p>
            <a:r>
              <a:rPr lang="en-US" sz="3200" b="1" dirty="0"/>
              <a:t>Disposal </a:t>
            </a:r>
          </a:p>
        </p:txBody>
      </p:sp>
      <p:pic>
        <p:nvPicPr>
          <p:cNvPr id="6" name="Picture 5" descr="A yellow sink draining water">
            <a:extLst>
              <a:ext uri="{FF2B5EF4-FFF2-40B4-BE49-F238E27FC236}">
                <a16:creationId xmlns:a16="http://schemas.microsoft.com/office/drawing/2014/main" id="{ED119CA6-5D01-C338-BCD2-B729E0C5A864}"/>
              </a:ext>
            </a:extLst>
          </p:cNvPr>
          <p:cNvPicPr>
            <a:picLocks noChangeAspect="1"/>
          </p:cNvPicPr>
          <p:nvPr/>
        </p:nvPicPr>
        <p:blipFill rotWithShape="1">
          <a:blip r:embed="rId2"/>
          <a:srcRect l="23465" r="9680" b="-3"/>
          <a:stretch/>
        </p:blipFill>
        <p:spPr>
          <a:xfrm>
            <a:off x="8400342" y="2712674"/>
            <a:ext cx="3791658" cy="3780201"/>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8" name="TextBox 7">
            <a:extLst>
              <a:ext uri="{FF2B5EF4-FFF2-40B4-BE49-F238E27FC236}">
                <a16:creationId xmlns:a16="http://schemas.microsoft.com/office/drawing/2014/main" id="{076DAB25-55EC-876E-3E5A-395C09931D55}"/>
              </a:ext>
            </a:extLst>
          </p:cNvPr>
          <p:cNvSpPr txBox="1"/>
          <p:nvPr/>
        </p:nvSpPr>
        <p:spPr>
          <a:xfrm>
            <a:off x="1283854" y="2586426"/>
            <a:ext cx="6096000" cy="1477328"/>
          </a:xfrm>
          <a:prstGeom prst="rect">
            <a:avLst/>
          </a:prstGeom>
          <a:noFill/>
        </p:spPr>
        <p:txBody>
          <a:bodyPr wrap="square">
            <a:spAutoFit/>
          </a:bodyPr>
          <a:lstStyle/>
          <a:p>
            <a:pPr>
              <a:lnSpc>
                <a:spcPct val="100000"/>
              </a:lnSpc>
            </a:pPr>
            <a:r>
              <a:rPr lang="en-US" dirty="0"/>
              <a:t>Many of the chemicals that go down the sink drain every day in a salon, spa, or barbershop are dangerous to the environment and create burdens on our wastewater system. Unfortunately, although many products have instruction for disposal on the container, few address disposal of the chemicals itself.</a:t>
            </a:r>
          </a:p>
        </p:txBody>
      </p:sp>
    </p:spTree>
    <p:extLst>
      <p:ext uri="{BB962C8B-B14F-4D97-AF65-F5344CB8AC3E}">
        <p14:creationId xmlns:p14="http://schemas.microsoft.com/office/powerpoint/2010/main" val="2126837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0299506-808B-9C6D-E7AB-CE0597A2EF1D}"/>
              </a:ext>
            </a:extLst>
          </p:cNvPr>
          <p:cNvSpPr txBox="1"/>
          <p:nvPr/>
        </p:nvSpPr>
        <p:spPr>
          <a:xfrm>
            <a:off x="587552" y="860830"/>
            <a:ext cx="6096000" cy="461665"/>
          </a:xfrm>
          <a:prstGeom prst="rect">
            <a:avLst/>
          </a:prstGeom>
          <a:noFill/>
        </p:spPr>
        <p:txBody>
          <a:bodyPr wrap="square">
            <a:spAutoFit/>
          </a:bodyPr>
          <a:lstStyle/>
          <a:p>
            <a:r>
              <a:rPr lang="en-US" sz="2400" b="1" dirty="0">
                <a:latin typeface="+mj-lt"/>
              </a:rPr>
              <a:t>Interpret safety data sheets</a:t>
            </a:r>
          </a:p>
        </p:txBody>
      </p:sp>
      <p:pic>
        <p:nvPicPr>
          <p:cNvPr id="8" name="Picture 4" descr="Text&#10;&#10;Description automatically generated">
            <a:extLst>
              <a:ext uri="{FF2B5EF4-FFF2-40B4-BE49-F238E27FC236}">
                <a16:creationId xmlns:a16="http://schemas.microsoft.com/office/drawing/2014/main" id="{058582C8-3853-AA07-5AA0-09688ED55FE1}"/>
              </a:ext>
            </a:extLst>
          </p:cNvPr>
          <p:cNvPicPr>
            <a:picLocks noGrp="1" noChangeAspect="1"/>
          </p:cNvPicPr>
          <p:nvPr>
            <p:ph idx="1"/>
          </p:nvPr>
        </p:nvPicPr>
        <p:blipFill rotWithShape="1">
          <a:blip r:embed="rId2"/>
          <a:stretch/>
        </p:blipFill>
        <p:spPr>
          <a:xfrm>
            <a:off x="8101933" y="2949396"/>
            <a:ext cx="2143125" cy="2143125"/>
          </a:xfrm>
          <a:prstGeom prst="rect">
            <a:avLst/>
          </a:prstGeom>
        </p:spPr>
      </p:pic>
      <p:sp>
        <p:nvSpPr>
          <p:cNvPr id="10" name="TextBox 9">
            <a:extLst>
              <a:ext uri="{FF2B5EF4-FFF2-40B4-BE49-F238E27FC236}">
                <a16:creationId xmlns:a16="http://schemas.microsoft.com/office/drawing/2014/main" id="{709DC3A6-5A06-8D8C-45E4-EB21B00D05C2}"/>
              </a:ext>
            </a:extLst>
          </p:cNvPr>
          <p:cNvSpPr txBox="1"/>
          <p:nvPr/>
        </p:nvSpPr>
        <p:spPr>
          <a:xfrm>
            <a:off x="792540" y="2683550"/>
            <a:ext cx="6096000" cy="923330"/>
          </a:xfrm>
          <a:prstGeom prst="rect">
            <a:avLst/>
          </a:prstGeom>
          <a:noFill/>
        </p:spPr>
        <p:txBody>
          <a:bodyPr wrap="square">
            <a:spAutoFit/>
          </a:bodyPr>
          <a:lstStyle/>
          <a:p>
            <a:pPr marL="0" indent="0">
              <a:buNone/>
            </a:pPr>
            <a:r>
              <a:rPr lang="en-US" dirty="0"/>
              <a:t>These sheets provide valuable  safety information about chemicals.</a:t>
            </a:r>
          </a:p>
          <a:p>
            <a:pPr marL="0" indent="0">
              <a:buNone/>
            </a:pPr>
            <a:r>
              <a:rPr lang="en-US" dirty="0"/>
              <a:t>These sheets are used for emergencies.</a:t>
            </a:r>
          </a:p>
        </p:txBody>
      </p:sp>
    </p:spTree>
    <p:extLst>
      <p:ext uri="{BB962C8B-B14F-4D97-AF65-F5344CB8AC3E}">
        <p14:creationId xmlns:p14="http://schemas.microsoft.com/office/powerpoint/2010/main" val="2336366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Logo, company name&#10;&#10;Description automatically generated">
            <a:extLst>
              <a:ext uri="{FF2B5EF4-FFF2-40B4-BE49-F238E27FC236}">
                <a16:creationId xmlns:a16="http://schemas.microsoft.com/office/drawing/2014/main" id="{3DCF131E-71B6-13FC-98A3-45C78C389574}"/>
              </a:ext>
            </a:extLst>
          </p:cNvPr>
          <p:cNvPicPr>
            <a:picLocks noGrp="1" noChangeAspect="1"/>
          </p:cNvPicPr>
          <p:nvPr>
            <p:ph idx="1"/>
          </p:nvPr>
        </p:nvPicPr>
        <p:blipFill>
          <a:blip r:embed="rId2"/>
          <a:stretch>
            <a:fillRect/>
          </a:stretch>
        </p:blipFill>
        <p:spPr>
          <a:xfrm>
            <a:off x="1403928" y="425662"/>
            <a:ext cx="8137236" cy="6201045"/>
          </a:xfrm>
          <a:prstGeom prst="rect">
            <a:avLst/>
          </a:prstGeom>
        </p:spPr>
      </p:pic>
    </p:spTree>
    <p:extLst>
      <p:ext uri="{BB962C8B-B14F-4D97-AF65-F5344CB8AC3E}">
        <p14:creationId xmlns:p14="http://schemas.microsoft.com/office/powerpoint/2010/main" val="2894731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93EE61-867A-058C-1B1B-3FD660B35C10}"/>
              </a:ext>
            </a:extLst>
          </p:cNvPr>
          <p:cNvSpPr>
            <a:spLocks noGrp="1"/>
          </p:cNvSpPr>
          <p:nvPr>
            <p:ph idx="1"/>
          </p:nvPr>
        </p:nvSpPr>
        <p:spPr>
          <a:xfrm>
            <a:off x="755073" y="1253331"/>
            <a:ext cx="10515600" cy="4351338"/>
          </a:xfrm>
        </p:spPr>
        <p:txBody>
          <a:bodyPr/>
          <a:lstStyle/>
          <a:p>
            <a:pPr marL="0" indent="0">
              <a:buNone/>
            </a:pPr>
            <a:r>
              <a:rPr lang="en-US" dirty="0"/>
              <a:t>Practice chemical safety.</a:t>
            </a:r>
          </a:p>
          <a:p>
            <a:endParaRPr lang="en-US" dirty="0"/>
          </a:p>
          <a:p>
            <a:pPr marL="0" indent="0">
              <a:buNone/>
            </a:pPr>
            <a:r>
              <a:rPr lang="en-US" dirty="0"/>
              <a:t>The storage of chemicals in the salon, spa, and barbershop is important. If safety and strict processes are not followed, injury or even fire can occur. Ensuring that all employees know how to properly store chemicals is imperative to preventing accidents. In this activity, you will create a poster designed to hang in a salon, spa, or barbershop, alerting workers of proper storage procedures.</a:t>
            </a:r>
          </a:p>
        </p:txBody>
      </p:sp>
    </p:spTree>
    <p:extLst>
      <p:ext uri="{BB962C8B-B14F-4D97-AF65-F5344CB8AC3E}">
        <p14:creationId xmlns:p14="http://schemas.microsoft.com/office/powerpoint/2010/main" val="2731174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97CC0AACCD58D45BA92CD5154842913" ma:contentTypeVersion="14" ma:contentTypeDescription="Create a new document." ma:contentTypeScope="" ma:versionID="7689ac9684fcb7426c150dd27f419da5">
  <xsd:schema xmlns:xsd="http://www.w3.org/2001/XMLSchema" xmlns:xs="http://www.w3.org/2001/XMLSchema" xmlns:p="http://schemas.microsoft.com/office/2006/metadata/properties" xmlns:ns3="a368be3b-63e2-4a1c-b2f8-31507733bb6a" xmlns:ns4="617e05f6-1882-4ae4-9f7c-149d69233e8d" targetNamespace="http://schemas.microsoft.com/office/2006/metadata/properties" ma:root="true" ma:fieldsID="6ce16c996773f720455dc6ac0f6b5775" ns3:_="" ns4:_="">
    <xsd:import namespace="a368be3b-63e2-4a1c-b2f8-31507733bb6a"/>
    <xsd:import namespace="617e05f6-1882-4ae4-9f7c-149d69233e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Location"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68be3b-63e2-4a1c-b2f8-31507733bb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_activity" ma:index="21"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17e05f6-1882-4ae4-9f7c-149d69233e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a368be3b-63e2-4a1c-b2f8-31507733bb6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CDD894-984C-4AFD-BD30-1228B3B3AF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68be3b-63e2-4a1c-b2f8-31507733bb6a"/>
    <ds:schemaRef ds:uri="617e05f6-1882-4ae4-9f7c-149d69233e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microsoft.com/office/2006/metadata/properties"/>
    <ds:schemaRef ds:uri="http://purl.org/dc/dcmitype/"/>
    <ds:schemaRef ds:uri="http://schemas.microsoft.com/office/2006/documentManagement/types"/>
    <ds:schemaRef ds:uri="a368be3b-63e2-4a1c-b2f8-31507733bb6a"/>
    <ds:schemaRef ds:uri="http://purl.org/dc/terms/"/>
    <ds:schemaRef ds:uri="617e05f6-1882-4ae4-9f7c-149d69233e8d"/>
    <ds:schemaRef ds:uri="http://schemas.openxmlformats.org/package/2006/metadata/core-properties"/>
    <ds:schemaRef ds:uri="http://schemas.microsoft.com/office/infopath/2007/PartnerControls"/>
    <ds:schemaRef ds:uri="http://www.w3.org/XML/1998/namespace"/>
    <ds:schemaRef ds:uri="http://purl.org/dc/elements/1.1/"/>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8180</TotalTime>
  <Words>363</Words>
  <Application>Microsoft Office PowerPoint</Application>
  <PresentationFormat>Widescreen</PresentationFormat>
  <Paragraphs>22</Paragraphs>
  <Slides>11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11</vt:i4>
      </vt:variant>
    </vt:vector>
  </HeadingPairs>
  <TitlesOfParts>
    <vt:vector size="18" baseType="lpstr">
      <vt:lpstr>Arial</vt:lpstr>
      <vt:lpstr>Calibri</vt:lpstr>
      <vt:lpstr>Calibri Light</vt:lpstr>
      <vt:lpstr>Futura PT Book</vt:lpstr>
      <vt:lpstr>Futura PT Demi</vt:lpstr>
      <vt:lpstr>Office Theme</vt:lpstr>
      <vt:lpstr>1_Custom Design</vt:lpstr>
      <vt:lpstr>PowerPoint Presentation</vt:lpstr>
      <vt:lpstr>PowerPoint Presentation</vt:lpstr>
      <vt:lpstr>PowerPoint Presentation</vt:lpstr>
      <vt:lpstr>PowerPoint Presentation</vt:lpstr>
      <vt:lpstr>Storage</vt:lpstr>
      <vt:lpstr>PowerPoint Presentation</vt:lpstr>
      <vt:lpstr>Disposal </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2023-04-06T18:03:00Z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0x010100897CC0AACCD58D45BA92CD5154842913</vt:lpwstr>
  </property>
</Properties>
</file>