
<file path=[Content_Types].xml><?xml version="1.0" encoding="utf-8"?>
<Types xmlns="http://schemas.openxmlformats.org/package/2006/content-types">
  <Default Extension="wmf" ContentType="image/x-wmf"/>
  <Default Extension="png" ContentType="image/png"/>
  <Default Extension="jpg" ContentType="image/jpeg"/>
  <Default Extension="jpeg" ContentType="image/jpeg"/>
  <Default Extension="xml" ContentType="application/xml"/>
  <Default Extension="rels" ContentType="application/vnd.openxmlformats-package.relationships+xml"/>
  <Default Extension="bin" ContentType="application/vnd.openxmlformats-officedocument.oleObject"/>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2.xml" ContentType="application/vnd.openxmlformats-officedocument.presentationml.notesSlide+xml"/>
  <Override PartName="/ppt/notesSlides/notesSlide40.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0.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48.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31.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s/slide52.xml" ContentType="application/vnd.openxmlformats-officedocument.presentationml.slide+xml"/>
  <Override PartName="/ppt/slides/slide50.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7.xml" ContentType="application/vnd.openxmlformats-officedocument.presentationml.slide+xml"/>
  <Override PartName="/ppt/notesSlides/notesSlide12.xml" ContentType="application/vnd.openxmlformats-officedocument.presentationml.notes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notesSlides/notesSlide41.xml" ContentType="application/vnd.openxmlformats-officedocument.presentationml.notesSlide+xml"/>
  <Override PartName="/ppt/slides/slide26.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notesSlides/notesSlide3.xml" ContentType="application/vnd.openxmlformats-officedocument.presentationml.notesSlide+xml"/>
  <Override PartName="/ppt/slides/slide18.xml" ContentType="application/vnd.openxmlformats-officedocument.presentationml.slide+xml"/>
  <Override PartName="/ppt/notesSlides/notesSlide19.xml" ContentType="application/vnd.openxmlformats-officedocument.presentationml.notesSlide+xml"/>
  <Override PartName="/ppt/slides/slide17.xml" ContentType="application/vnd.openxmlformats-officedocument.presentationml.slide+xml"/>
  <Override PartName="/ppt/slides/slide42.xml" ContentType="application/vnd.openxmlformats-officedocument.presentationml.slide+xml"/>
  <Override PartName="/ppt/slides/slide14.xml" ContentType="application/vnd.openxmlformats-officedocument.presentationml.slide+xml"/>
  <Override PartName="/ppt/slides/slide40.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notesSlides/notesSlide35.xml" ContentType="application/vnd.openxmlformats-officedocument.presentationml.notesSlide+xml"/>
  <Override PartName="/ppt/slides/slide21.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27.xml" ContentType="application/vnd.openxmlformats-officedocument.presentationml.slide+xml"/>
  <Override PartName="/ppt/slides/slide48.xml" ContentType="application/vnd.openxmlformats-officedocument.presentationml.slide+xml"/>
  <Override PartName="/ppt/slides/slide4.xml" ContentType="application/vnd.openxmlformats-officedocument.presentationml.slide+xml"/>
  <Override PartName="/ppt/slides/slide15.xml" ContentType="application/vnd.openxmlformats-officedocument.presentationml.slide+xml"/>
  <Override PartName="/ppt/slides/slide3.xml" ContentType="application/vnd.openxmlformats-officedocument.presentationml.slide+xml"/>
  <Override PartName="/ppt/slides/slide12.xml" ContentType="application/vnd.openxmlformats-officedocument.presentationml.slide+xml"/>
  <Override PartName="/ppt/slides/slide1.xml" ContentType="application/vnd.openxmlformats-officedocument.presentationml.slide+xml"/>
  <Override PartName="/ppt/slideLayouts/slideLayout47.xml" ContentType="application/vnd.openxmlformats-officedocument.presentationml.slideLayout+xml"/>
  <Override PartName="/ppt/slideLayouts/slideLayout45.xml" ContentType="application/vnd.openxmlformats-officedocument.presentationml.slideLayout+xml"/>
  <Override PartName="/ppt/notesSlides/notesSlide20.xml" ContentType="application/vnd.openxmlformats-officedocument.presentationml.notes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slideLayouts/slideLayout38.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29.xml" ContentType="application/vnd.openxmlformats-officedocument.presentationml.slideLayout+xml"/>
  <Override PartName="/ppt/notesSlides/notesSlide27.xml" ContentType="application/vnd.openxmlformats-officedocument.presentationml.notesSlide+xml"/>
  <Override PartName="/ppt/slideLayouts/slideLayout37.xml" ContentType="application/vnd.openxmlformats-officedocument.presentationml.slideLayout+xml"/>
  <Override PartName="/ppt/slideLayouts/slideLayout28.xml" ContentType="application/vnd.openxmlformats-officedocument.presentationml.slideLayout+xml"/>
  <Override PartName="/ppt/slides/slide9.xml" ContentType="application/vnd.openxmlformats-officedocument.presentationml.slide+xml"/>
  <Override PartName="/ppt/slideLayouts/slideLayout27.xml" ContentType="application/vnd.openxmlformats-officedocument.presentationml.slideLayout+xml"/>
  <Override PartName="/ppt/slides/slide10.xml" ContentType="application/vnd.openxmlformats-officedocument.presentationml.slide+xml"/>
  <Override PartName="/ppt/slideLayouts/slideLayout36.xml" ContentType="application/vnd.openxmlformats-officedocument.presentationml.slideLayout+xml"/>
  <Override PartName="/ppt/notesSlides/notesSlide51.xml" ContentType="application/vnd.openxmlformats-officedocument.presentationml.notesSlide+xml"/>
  <Override PartName="/ppt/slideLayouts/slideLayout26.xml" ContentType="application/vnd.openxmlformats-officedocument.presentationml.slideLayout+xml"/>
  <Override PartName="/ppt/notesSlides/notesSlide11.xml" ContentType="application/vnd.openxmlformats-officedocument.presentationml.notesSlide+xml"/>
  <Override PartName="/ppt/notesSlides/notesSlide46.xml" ContentType="application/vnd.openxmlformats-officedocument.presentationml.notesSlide+xml"/>
  <Override PartName="/ppt/notesSlides/notesSlide28.xml" ContentType="application/vnd.openxmlformats-officedocument.presentationml.notesSlide+xml"/>
  <Override PartName="/ppt/slideLayouts/slideLayout25.xml" ContentType="application/vnd.openxmlformats-officedocument.presentationml.slideLayout+xml"/>
  <Override PartName="/ppt/slides/slide51.xml" ContentType="application/vnd.openxmlformats-officedocument.presentationml.slide+xml"/>
  <Override PartName="/ppt/slides/slide36.xml" ContentType="application/vnd.openxmlformats-officedocument.presentationml.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44.xml" ContentType="application/vnd.openxmlformats-officedocument.presentationml.slideLayout+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slideLayouts/slideLayout40.xml" ContentType="application/vnd.openxmlformats-officedocument.presentationml.slideLayout+xml"/>
  <Override PartName="/ppt/notesSlides/notesSlide9.xml" ContentType="application/vnd.openxmlformats-officedocument.presentationml.notesSlide+xml"/>
  <Override PartName="/ppt/slideLayouts/slideLayout41.xml" ContentType="application/vnd.openxmlformats-officedocument.presentationml.slideLayout+xml"/>
  <Override PartName="/ppt/slides/slide43.xml" ContentType="application/vnd.openxmlformats-officedocument.presentationml.slide+xml"/>
  <Override PartName="/ppt/slideLayouts/slideLayout19.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Layouts/slideLayout16.xml" ContentType="application/vnd.openxmlformats-officedocument.presentationml.slideLayout+xml"/>
  <Override PartName="/ppt/slides/slide2.xml" ContentType="application/vnd.openxmlformats-officedocument.presentationml.slide+xml"/>
  <Override PartName="/ppt/slideLayouts/slideLayout9.xml" ContentType="application/vnd.openxmlformats-officedocument.presentationml.slideLayout+xml"/>
  <Override PartName="/ppt/slides/slide35.xml" ContentType="application/vnd.openxmlformats-officedocument.presentationml.slide+xml"/>
  <Override PartName="/ppt/slideLayouts/slideLayout14.xml" ContentType="application/vnd.openxmlformats-officedocument.presentationml.slideLayout+xml"/>
  <Override PartName="/ppt/notesSlides/notesSlide39.xml" ContentType="application/vnd.openxmlformats-officedocument.presentationml.notesSlide+xml"/>
  <Override PartName="/ppt/slideLayouts/slideLayout8.xml" ContentType="application/vnd.openxmlformats-officedocument.presentationml.slideLayout+xml"/>
  <Override PartName="/ppt/notesSlides/notesSlide22.xml" ContentType="application/vnd.openxmlformats-officedocument.presentationml.notesSlide+xml"/>
  <Override PartName="/ppt/slideLayouts/slideLayout5.xml" ContentType="application/vnd.openxmlformats-officedocument.presentationml.slideLayout+xml"/>
  <Override PartName="/ppt/notesSlides/notesSlide47.xml" ContentType="application/vnd.openxmlformats-officedocument.presentationml.notes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4.xml" ContentType="application/vnd.openxmlformats-officedocument.theme+xml"/>
  <Override PartName="/ppt/slides/slide47.xml" ContentType="application/vnd.openxmlformats-officedocument.presentationml.slide+xml"/>
  <Override PartName="/ppt/theme/theme3.xml" ContentType="application/vnd.openxmlformats-officedocument.theme+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notesSlides/notesSlide23.xml" ContentType="application/vnd.openxmlformats-officedocument.presentationml.notesSlide+xml"/>
  <Override PartName="/ppt/theme/theme2.xml" ContentType="application/vnd.openxmlformats-officedocument.theme+xml"/>
  <Override PartName="/ppt/notesSlides/notesSlide43.xml" ContentType="application/vnd.openxmlformats-officedocument.presentationml.notesSlide+xml"/>
  <Override PartName="/ppt/notesMasters/notesMaster1.xml" ContentType="application/vnd.openxmlformats-officedocument.presentationml.notesMaster+xml"/>
  <Override PartName="/ppt/slideLayouts/slideLayout39.xml" ContentType="application/vnd.openxmlformats-officedocument.presentationml.slideLayout+xml"/>
  <Override PartName="/ppt/notesSlides/notesSlide52.xml" ContentType="application/vnd.openxmlformats-officedocument.presentationml.notesSlide+xml"/>
  <Override PartName="/ppt/slideLayouts/slideLayout46.xml" ContentType="application/vnd.openxmlformats-officedocument.presentationml.slideLayout+xml"/>
  <Override PartName="/ppt/slides/slide44.xml" ContentType="application/vnd.openxmlformats-officedocument.presentationml.slide+xml"/>
  <Override PartName="/docProps/custom.xml" ContentType="application/vnd.openxmlformats-officedocument.custom-properties+xml"/>
  <Override PartName="/ppt/slides/slide6.xml" ContentType="application/vnd.openxmlformats-officedocument.presentationml.slide+xml"/>
  <Override PartName="/ppt/slideLayouts/slideLayout11.xml" ContentType="application/vnd.openxmlformats-officedocument.presentationml.slideLayout+xml"/>
  <Override PartName="/ppt/tableStyles.xml" ContentType="application/vnd.openxmlformats-officedocument.presentationml.tableStyles+xml"/>
  <Override PartName="/ppt/slideLayouts/slideLayout18.xml" ContentType="application/vnd.openxmlformats-officedocument.presentationml.slideLayout+xml"/>
  <Override PartName="/ppt/presentation.xml" ContentType="application/vnd.openxmlformats-officedocument.presentationml.presentation.main+xml"/>
  <Override PartName="/docProps/app.xml" ContentType="application/vnd.openxmlformats-officedocument.extended-properties+xml"/>
  <Override PartName="/docProps/core.xml" ContentType="application/vnd.openxmlformats-package.core-properties+xml"/>
  <Override PartName="/ppt/slideLayouts/slideLayout12.xml" ContentType="application/vnd.openxmlformats-officedocument.presentationml.slideLayout+xml"/>
  <Override PartName="/ppt/slideMasters/slideMaster2.xml" ContentType="application/vnd.openxmlformats-officedocument.presentationml.slideMaster+xml"/>
  <Override PartName="/ppt/slideLayouts/slideLayout24.xml" ContentType="application/vnd.openxmlformats-officedocument.presentationml.slideLayout+xml"/>
  <Override PartName="/ppt/slideLayouts/slideLayout4.xml" ContentType="application/vnd.openxmlformats-officedocument.presentationml.slideLayout+xml"/>
  <Override PartName="/customXml/itemProps3.xml" ContentType="application/vnd.openxmlformats-officedocument.customXmlProperties+xml"/>
  <Override PartName="/ppt/slideLayouts/slideLayout34.xml" ContentType="application/vnd.openxmlformats-officedocument.presentationml.slideLayout+xml"/>
  <Override PartName="/ppt/slides/slide16.xml" ContentType="application/vnd.openxmlformats-officedocument.presentationml.slide+xml"/>
  <Override PartName="/ppt/slideLayouts/slideLayout43.xml" ContentType="application/vnd.openxmlformats-officedocument.presentationml.slideLayout+xml"/>
  <Override PartName="/ppt/slides/slide41.xml" ContentType="application/vnd.openxmlformats-officedocument.presentationml.slide+xml"/>
  <Override PartName="/ppt/slideLayouts/slideLayout23.xml" ContentType="application/vnd.openxmlformats-officedocument.presentationml.slideLayout+xml"/>
  <Override PartName="/ppt/slideLayouts/slideLayout1.xml" ContentType="application/vnd.openxmlformats-officedocument.presentationml.slideLayout+xml"/>
  <Override PartName="/ppt/slides/slide28.xml" ContentType="application/vnd.openxmlformats-officedocument.presentationml.slide+xml"/>
  <Override PartName="/ppt/theme/theme1.xml" ContentType="application/vnd.openxmlformats-officedocument.theme+xml"/>
  <Override PartName="/customXml/itemProps2.xml" ContentType="application/vnd.openxmlformats-officedocument.customXmlProperties+xml"/>
  <Override PartName="/ppt/slideLayouts/slideLayout35.xml" ContentType="application/vnd.openxmlformats-officedocument.presentationml.slideLayout+xml"/>
  <Override PartName="/ppt/slides/slide39.xml" ContentType="application/vnd.openxmlformats-officedocument.presentationml.slide+xml"/>
  <Override PartName="/ppt/viewProps.xml" ContentType="application/vnd.openxmlformats-officedocument.presentationml.viewProps+xml"/>
  <Override PartName="/ppt/presProps.xml" ContentType="application/vnd.openxmlformats-officedocument.presentationml.presProps+xml"/>
  <Override PartName="/ppt/slides/slide49.xml" ContentType="application/vnd.openxmlformats-officedocument.presentationml.slide+xml"/>
  <Override PartName="/ppt/slideLayouts/slideLayout6.xml" ContentType="application/vnd.openxmlformats-officedocument.presentationml.slideLayout+xml"/>
  <Override PartName="/ppt/slides/slide38.xml" ContentType="application/vnd.openxmlformats-officedocument.presentationml.slide+xml"/>
  <Override PartName="/ppt/notesSlides/notesSlide24.xml" ContentType="application/vnd.openxmlformats-officedocument.presentationml.notesSlide+xml"/>
  <Override PartName="/ppt/slideMasters/slideMaster3.xml" ContentType="application/vnd.openxmlformats-officedocument.presentationml.slideMaster+xml"/>
  <Override PartName="/ppt/notesSlides/notesSlide29.xml" ContentType="application/vnd.openxmlformats-officedocument.presentationml.notesSlide+xml"/>
  <Override PartName="/ppt/slideLayouts/slideLayout31.xml" ContentType="application/vnd.openxmlformats-officedocument.presentationml.slideLayout+xml"/>
  <Override PartName="/ppt/slideLayouts/slideLayout13.xml" ContentType="application/vnd.openxmlformats-officedocument.presentationml.slideLayout+xml"/>
  <Override PartName="/ppt/slideLayouts/slideLayout30.xml" ContentType="application/vnd.openxmlformats-officedocument.presentationml.slideLayout+xml"/>
  <Override PartName="/customXml/itemProps1.xml" ContentType="application/vnd.openxmlformats-officedocument.customXmlProperties+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 id="2147483674" r:id="rId2"/>
    <p:sldMasterId id="2147483686" r:id="rId3"/>
  </p:sldMasterIdLst>
  <p:notesMasterIdLst>
    <p:notesMasterId r:id="rId60"/>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Lst>
  <p:sldSz cx="12192000" cy="6858000"/>
  <p:notesSz cx="7023100" cy="93091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79" d="100"/>
          <a:sy n="79" d="100"/>
        </p:scale>
        <p:origin x="811" y="77"/>
      </p:cViewPr>
      <p:guideLst>
        <p:guide pos="2214" orient="horz"/>
        <p:guide pos="2851" orient="horz"/>
        <p:guide pos="3284" orient="horz"/>
        <p:guide pos="2355" orient="horz"/>
        <p:guide pos="1669" orient="horz"/>
        <p:guide pos="360" orient="horz"/>
        <p:guide pos="1349" orient="horz"/>
        <p:guide pos="2149" orient="horz"/>
        <p:guide pos="1198" orient="horz"/>
        <p:guide pos="4319" orient="horz"/>
        <p:guide pos="704"/>
        <p:guide pos="7119"/>
        <p:guide pos="3179"/>
        <p:guide pos="1455"/>
        <p:guide pos="219"/>
        <p:guide pos="1233"/>
      </p:guideLst>
    </p:cSldViewPr>
  </p:slide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theme" Target="theme/theme1.xml"/><Relationship Id="rId5" Type="http://schemas.openxmlformats.org/officeDocument/2006/relationships/theme" Target="theme/theme2.xml"/><Relationship Id="rId6" Type="http://schemas.openxmlformats.org/officeDocument/2006/relationships/theme" Target="theme/theme3.xml"/><Relationship Id="rId7" Type="http://schemas.openxmlformats.org/officeDocument/2006/relationships/theme" Target="theme/theme4.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notesMaster" Target="notesMasters/notesMaster1.xml"/><Relationship Id="rId61" Type="http://schemas.openxmlformats.org/officeDocument/2006/relationships/presProps" Target="presProps.xml" /><Relationship Id="rId62" Type="http://schemas.openxmlformats.org/officeDocument/2006/relationships/tableStyles" Target="tableStyles.xml" /><Relationship Id="rId63" Type="http://schemas.openxmlformats.org/officeDocument/2006/relationships/viewProps" Target="viewProps.xml" /></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3043343" cy="465454"/>
          </a:xfrm>
          <a:prstGeom prst="rect">
            <a:avLst/>
          </a:prstGeom>
        </p:spPr>
        <p:txBody>
          <a:bodyPr vert="horz" lIns="93324" tIns="46662" rIns="93324" bIns="46662" rtlCol="0"/>
          <a:lstStyle>
            <a:lvl1pPr algn="l">
              <a:defRPr sz="1200"/>
            </a:lvl1pPr>
          </a:lstStyle>
          <a:p>
            <a:pPr>
              <a:defRPr/>
            </a:pPr>
            <a:endParaRPr lang="en-US"/>
          </a:p>
        </p:txBody>
      </p:sp>
      <p:sp>
        <p:nvSpPr>
          <p:cNvPr id="3" name="Date Placeholder 2"/>
          <p:cNvSpPr>
            <a:spLocks noGrp="1"/>
          </p:cNvSpPr>
          <p:nvPr>
            <p:ph type="dt" idx="1"/>
          </p:nvPr>
        </p:nvSpPr>
        <p:spPr bwMode="auto">
          <a:xfrm>
            <a:off x="3978132" y="0"/>
            <a:ext cx="3043343" cy="465454"/>
          </a:xfrm>
          <a:prstGeom prst="rect">
            <a:avLst/>
          </a:prstGeom>
        </p:spPr>
        <p:txBody>
          <a:bodyPr vert="horz" lIns="93324" tIns="46662" rIns="93324" bIns="46662" rtlCol="0"/>
          <a:lstStyle>
            <a:lvl1pPr algn="r">
              <a:defRPr sz="1200"/>
            </a:lvl1pPr>
          </a:lstStyle>
          <a:p>
            <a:pPr>
              <a:defRPr/>
            </a:pPr>
            <a:fld id="{A6E1133A-33E6-41DE-9EDC-2B4E7ACFB7D2}" type="datetimeFigureOut">
              <a:rPr lang="en-US"/>
              <a:t>2/4/2025</a:t>
            </a:fld>
            <a:endParaRPr lang="en-US"/>
          </a:p>
        </p:txBody>
      </p:sp>
      <p:sp>
        <p:nvSpPr>
          <p:cNvPr id="4" name="Slide Image Placeholder 3"/>
          <p:cNvSpPr>
            <a:spLocks noChangeAspect="1" noGrp="1" noRot="1"/>
          </p:cNvSpPr>
          <p:nvPr>
            <p:ph type="sldImg" idx="2"/>
          </p:nvPr>
        </p:nvSpPr>
        <p:spPr bwMode="auto">
          <a:xfrm>
            <a:off x="409575" y="698500"/>
            <a:ext cx="6203950" cy="3490913"/>
          </a:xfrm>
          <a:prstGeom prst="rect">
            <a:avLst/>
          </a:prstGeom>
          <a:noFill/>
          <a:ln w="12700">
            <a:solidFill>
              <a:prstClr val="black"/>
            </a:solidFill>
          </a:ln>
        </p:spPr>
        <p:txBody>
          <a:bodyPr vert="horz" lIns="93324" tIns="46662" rIns="93324" bIns="46662" rtlCol="0" anchor="ctr"/>
          <a:lstStyle/>
          <a:p>
            <a:pPr>
              <a:defRPr/>
            </a:pPr>
            <a:endParaRPr lang="en-US"/>
          </a:p>
        </p:txBody>
      </p:sp>
      <p:sp>
        <p:nvSpPr>
          <p:cNvPr id="5" name="Notes Placeholder 4"/>
          <p:cNvSpPr>
            <a:spLocks noGrp="1"/>
          </p:cNvSpPr>
          <p:nvPr>
            <p:ph type="body" sz="quarter" idx="3"/>
          </p:nvPr>
        </p:nvSpPr>
        <p:spPr bwMode="auto">
          <a:xfrm>
            <a:off x="702310" y="4421823"/>
            <a:ext cx="5618480" cy="4189095"/>
          </a:xfrm>
          <a:prstGeom prst="rect">
            <a:avLst/>
          </a:prstGeom>
        </p:spPr>
        <p:txBody>
          <a:bodyPr vert="horz" lIns="93324" tIns="46662" rIns="93324" bIns="46662"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6" name="Footer Placeholder 5"/>
          <p:cNvSpPr>
            <a:spLocks noGrp="1"/>
          </p:cNvSpPr>
          <p:nvPr>
            <p:ph type="ftr" sz="quarter" idx="4"/>
          </p:nvPr>
        </p:nvSpPr>
        <p:spPr bwMode="auto">
          <a:xfrm>
            <a:off x="0" y="8842029"/>
            <a:ext cx="3043343" cy="465454"/>
          </a:xfrm>
          <a:prstGeom prst="rect">
            <a:avLst/>
          </a:prstGeom>
        </p:spPr>
        <p:txBody>
          <a:bodyPr vert="horz" lIns="93324" tIns="46662" rIns="93324" bIns="46662" rtlCol="0" anchor="b"/>
          <a:lstStyle>
            <a:lvl1pPr algn="l">
              <a:defRPr sz="1200"/>
            </a:lvl1pPr>
          </a:lstStyle>
          <a:p>
            <a:pPr>
              <a:defRPr/>
            </a:pPr>
            <a:endParaRPr lang="en-US"/>
          </a:p>
        </p:txBody>
      </p:sp>
      <p:sp>
        <p:nvSpPr>
          <p:cNvPr id="7" name="Slide Number Placeholder 6"/>
          <p:cNvSpPr>
            <a:spLocks noGrp="1"/>
          </p:cNvSpPr>
          <p:nvPr>
            <p:ph type="sldNum" sz="quarter" idx="5"/>
          </p:nvPr>
        </p:nvSpPr>
        <p:spPr bwMode="auto">
          <a:xfrm>
            <a:off x="3978132" y="8842029"/>
            <a:ext cx="3043343" cy="465454"/>
          </a:xfrm>
          <a:prstGeom prst="rect">
            <a:avLst/>
          </a:prstGeom>
        </p:spPr>
        <p:txBody>
          <a:bodyPr vert="horz" lIns="93324" tIns="46662" rIns="93324" bIns="46662" rtlCol="0" anchor="b"/>
          <a:lstStyle>
            <a:lvl1pPr algn="r">
              <a:defRPr sz="1200"/>
            </a:lvl1pPr>
          </a:lstStyle>
          <a:p>
            <a:pPr>
              <a:defRPr/>
            </a:pPr>
            <a:fld id="{3F1AA2EC-018E-495A-975D-CC074962699C}"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CA"/>
          </a:p>
        </p:txBody>
      </p:sp>
      <p:sp>
        <p:nvSpPr>
          <p:cNvPr id="4" name="Slide Number Placeholder 3"/>
          <p:cNvSpPr>
            <a:spLocks noGrp="1"/>
          </p:cNvSpPr>
          <p:nvPr>
            <p:ph type="sldNum" sz="quarter" idx="10"/>
          </p:nvPr>
        </p:nvSpPr>
        <p:spPr bwMode="auto"/>
        <p:txBody>
          <a:bodyPr/>
          <a:lstStyle/>
          <a:p>
            <a:pPr>
              <a:defRPr/>
            </a:pPr>
            <a:fld id="{3F1AA2EC-018E-495A-975D-CC074962699C}" type="slidenum">
              <a:rPr lang="en-US"/>
              <a:t>1</a:t>
            </a:fld>
            <a:endParaRPr lang="en-US"/>
          </a:p>
        </p:txBody>
      </p:sp>
    </p:spTree>
  </p:cSld>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D4884B7-650F-ACA1-5483-03D9B0B100CE}" type="slidenum">
              <a:rPr/>
              <a:t/>
            </a:fld>
            <a:endParaRPr/>
          </a:p>
        </p:txBody>
      </p:sp>
    </p:spTree>
  </p:cSld>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57E53C4-819A-96D4-B327-3D2053FF36DF}" type="slidenum">
              <a:rPr/>
              <a:t/>
            </a:fld>
            <a:endParaRPr/>
          </a:p>
        </p:txBody>
      </p:sp>
    </p:spTree>
  </p:cSld>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851132B-2EA5-D0EF-698E-C28FD29FDB2C}" type="slidenum">
              <a:rPr/>
              <a:t/>
            </a:fld>
            <a:endParaRPr/>
          </a:p>
        </p:txBody>
      </p:sp>
    </p:spTree>
  </p:cSld>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CD2DAEA-F5A4-14E4-8187-1D9EC97AE7C6}" type="slidenum">
              <a:rPr/>
              <a:t/>
            </a:fld>
            <a:endParaRPr/>
          </a:p>
        </p:txBody>
      </p:sp>
    </p:spTree>
  </p:cSld>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4BD623A-F1F3-69AF-FCA5-36CC99F2903C}" type="slidenum">
              <a:rPr/>
              <a:t/>
            </a:fld>
            <a:endParaRPr/>
          </a:p>
        </p:txBody>
      </p:sp>
    </p:spTree>
  </p:cSld>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00E1672-F976-EEA8-7087-0592E88D0351}" type="slidenum">
              <a:rPr/>
              <a:t/>
            </a:fld>
            <a:endParaRPr/>
          </a:p>
        </p:txBody>
      </p:sp>
    </p:spTree>
  </p:cSld>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D488650-47B9-E0CF-EDDF-26130D949342}" type="slidenum">
              <a:rPr/>
              <a:t/>
            </a:fld>
            <a:endParaRPr/>
          </a:p>
        </p:txBody>
      </p:sp>
    </p:spTree>
  </p:cSld>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EFF78BA-438F-322D-384F-A56EBBB0E48E}" type="slidenum">
              <a:rPr/>
              <a:t/>
            </a:fld>
            <a:endParaRPr/>
          </a:p>
        </p:txBody>
      </p:sp>
    </p:spTree>
  </p:cSld>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68C9818-520A-9F57-03FF-2F516D1659BC}" type="slidenum">
              <a:rPr/>
              <a:t/>
            </a:fld>
            <a:endParaRPr/>
          </a:p>
        </p:txBody>
      </p:sp>
    </p:spTree>
  </p:cSld>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260F9E9-4FEB-7536-4DF0-2DFEAC35E68E}" type="slidenum">
              <a:rPr/>
              <a:t/>
            </a:fld>
            <a:endParaRPr/>
          </a:p>
        </p:txBody>
      </p:sp>
    </p:spTree>
  </p:cSld>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4D7C34C-6AC5-A211-8CAE-767CB29A06F4}" type="slidenum">
              <a:rPr/>
              <a:t/>
            </a:fld>
            <a:endParaRPr/>
          </a:p>
        </p:txBody>
      </p:sp>
    </p:spTree>
  </p:cSld>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84DE7D1-6473-8F29-A70C-F895EE0E4889}" type="slidenum">
              <a:rPr/>
              <a:t/>
            </a:fld>
            <a:endParaRPr/>
          </a:p>
        </p:txBody>
      </p:sp>
    </p:spTree>
  </p:cSld>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651A1C8-0CD8-D7E5-8F0D-1ACC58CC737D}" type="slidenum">
              <a:rPr/>
              <a:t/>
            </a:fld>
            <a:endParaRPr/>
          </a:p>
        </p:txBody>
      </p:sp>
    </p:spTree>
  </p:cSld>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24AA06C-BD8E-8364-A31F-2D6C993A6561}" type="slidenum">
              <a:rPr/>
              <a:t/>
            </a:fld>
            <a:endParaRPr/>
          </a:p>
        </p:txBody>
      </p:sp>
    </p:spTree>
  </p:cSld>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4A09490-909A-CC17-3C5D-3F90F4BDDE47}" type="slidenum">
              <a:rPr/>
              <a:t/>
            </a:fld>
            <a:endParaRPr/>
          </a:p>
        </p:txBody>
      </p:sp>
    </p:spTree>
  </p:cSld>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775E6FA-A534-C113-6651-EE864C91BDD6}" type="slidenum">
              <a:rPr/>
              <a:t/>
            </a:fld>
            <a:endParaRPr/>
          </a:p>
        </p:txBody>
      </p:sp>
    </p:spTree>
  </p:cSld>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6FDC908-E436-55AF-5A7A-91022BA267FE}" type="slidenum">
              <a:rPr/>
              <a:t/>
            </a:fld>
            <a:endParaRPr/>
          </a:p>
        </p:txBody>
      </p:sp>
    </p:spTree>
  </p:cSld>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BE6B058-064D-D147-90F9-C287A7E46EE2}" type="slidenum">
              <a:rPr/>
              <a:t/>
            </a:fld>
            <a:endParaRPr/>
          </a:p>
        </p:txBody>
      </p:sp>
    </p:spTree>
  </p:cSld>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6A2B411-3DFF-3D80-AF1A-B319F6145939}" type="slidenum">
              <a:rPr/>
              <a:t/>
            </a:fld>
            <a:endParaRPr/>
          </a:p>
        </p:txBody>
      </p:sp>
    </p:spTree>
  </p:cSld>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D55CF96-D624-C50D-0CA9-F4E492147E7D}" type="slidenum">
              <a:rPr/>
              <a:t/>
            </a:fld>
            <a:endParaRPr/>
          </a:p>
        </p:txBody>
      </p:sp>
    </p:spTree>
  </p:cSld>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2C02812-535B-1507-36B0-F15FD8E641D8}" type="slidenum">
              <a:rPr/>
              <a:t/>
            </a:fld>
            <a:endParaRPr/>
          </a:p>
        </p:txBody>
      </p:sp>
    </p:spTree>
  </p:cSld>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6EFF429-BBE6-55DF-1771-6841AE3A5507}" type="slidenum">
              <a:rPr/>
              <a:t/>
            </a:fld>
            <a:endParaRPr/>
          </a:p>
        </p:txBody>
      </p:sp>
    </p:spTree>
  </p:cSld>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DC66C07-8CB0-2CED-3631-1838D8F269E5}" type="slidenum">
              <a:rPr/>
              <a:t/>
            </a:fld>
            <a:endParaRPr/>
          </a:p>
        </p:txBody>
      </p:sp>
    </p:spTree>
  </p:cSld>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E470EBF-3DD8-34CF-067A-0304501F7066}" type="slidenum">
              <a:rPr/>
              <a:t/>
            </a:fld>
            <a:endParaRPr/>
          </a:p>
        </p:txBody>
      </p:sp>
    </p:spTree>
  </p:cSld>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87E0543-FF42-3929-D949-5282669F07E2}" type="slidenum">
              <a:rPr/>
              <a:t/>
            </a:fld>
            <a:endParaRPr/>
          </a:p>
        </p:txBody>
      </p:sp>
    </p:spTree>
  </p:cSld>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C2906C1-CE41-55A1-96AD-71BAE0325898}" type="slidenum">
              <a:rPr/>
              <a:t/>
            </a:fld>
            <a:endParaRPr/>
          </a:p>
        </p:txBody>
      </p:sp>
    </p:spTree>
  </p:cSld>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0184F3C-3514-3D9B-8227-6DB7879C57AC}" type="slidenum">
              <a:rPr/>
              <a:t/>
            </a:fld>
            <a:endParaRPr/>
          </a:p>
        </p:txBody>
      </p:sp>
    </p:spTree>
  </p:cSld>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F10E5A5-F3E1-0716-8428-FFDC162B6B6D}" type="slidenum">
              <a:rPr/>
              <a:t/>
            </a:fld>
            <a:endParaRPr/>
          </a:p>
        </p:txBody>
      </p:sp>
    </p:spTree>
  </p:cSld>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CB71AAE-ABC1-A0D4-A856-FDA9C6656141}" type="slidenum">
              <a:rPr/>
              <a:t/>
            </a:fld>
            <a:endParaRPr/>
          </a:p>
        </p:txBody>
      </p:sp>
    </p:spTree>
  </p:cSld>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393A5A5-EDEE-DC98-3160-C1E4FD131325}" type="slidenum">
              <a:rPr/>
              <a:t/>
            </a:fld>
            <a:endParaRPr/>
          </a:p>
        </p:txBody>
      </p:sp>
    </p:spTree>
  </p:cSld>
</p:notes>
</file>

<file path=ppt/notesSlides/notesSlide3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91F2356-AC92-C2D4-B411-D96414B0E5EE}" type="slidenum">
              <a:rPr/>
              <a:t/>
            </a:fld>
            <a:endParaRPr/>
          </a:p>
        </p:txBody>
      </p:sp>
    </p:spTree>
  </p:cSld>
</p:notes>
</file>

<file path=ppt/notesSlides/notesSlide3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8F93363-0411-79AE-57ED-4F6E0B849076}" type="slidenum">
              <a:rPr/>
              <a:t/>
            </a:fld>
            <a:endParaRPr/>
          </a:p>
        </p:txBody>
      </p:sp>
    </p:spTree>
  </p:cSld>
</p:notes>
</file>

<file path=ppt/notesSlides/notesSlide3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A0975BE-B888-57BA-590D-C8E9EC19B51E}" type="slidenum">
              <a:rPr/>
              <a:t/>
            </a:fld>
            <a:endParaRPr/>
          </a:p>
        </p:txBody>
      </p:sp>
    </p:spTree>
  </p:cSld>
</p:notes>
</file>

<file path=ppt/notesSlides/notesSlide3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88B3F55-FE2A-0AAA-6E94-1484F4B617CF}" type="slidenum">
              <a:rPr/>
              <a:t/>
            </a:fld>
            <a:endParaRPr/>
          </a:p>
        </p:txBody>
      </p:sp>
    </p:spTree>
  </p:cSld>
</p:notes>
</file>

<file path=ppt/notesSlides/notesSlide3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E529CCB-ED55-5456-5E32-04E1BB434F45}" type="slidenum">
              <a:rPr/>
              <a:t/>
            </a:fld>
            <a:endParaRPr/>
          </a:p>
        </p:txBody>
      </p:sp>
    </p:spTree>
  </p:cSld>
</p:notes>
</file>

<file path=ppt/notesSlides/notesSlide3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6E256FA-C1E2-863A-A808-2CBADA62FEE7}" type="slidenum">
              <a:rPr/>
              <a:t/>
            </a:fld>
            <a:endParaRPr/>
          </a:p>
        </p:txBody>
      </p:sp>
    </p:spTree>
  </p:cSld>
</p:notes>
</file>

<file path=ppt/notesSlides/notesSlide3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92CB086-16D0-FE1B-389E-A7B994BB4B9D}" type="slidenum">
              <a:rPr/>
              <a:t/>
            </a:fld>
            <a:endParaRPr/>
          </a:p>
        </p:txBody>
      </p:sp>
    </p:spTree>
  </p:cSld>
</p:notes>
</file>

<file path=ppt/notesSlides/notesSlide3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0BE72E1-E6C7-0E3E-9D90-15FFE5E0BA6B}" type="slidenum">
              <a:rPr/>
              <a:t/>
            </a:fld>
            <a:endParaRPr/>
          </a:p>
        </p:txBody>
      </p:sp>
    </p:spTree>
  </p:cSld>
</p:notes>
</file>

<file path=ppt/notesSlides/notesSlide4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FBB6AC6-5D96-DA9B-1734-84F50FAD1412}" type="slidenum">
              <a:rPr/>
              <a:t/>
            </a:fld>
            <a:endParaRPr/>
          </a:p>
        </p:txBody>
      </p:sp>
    </p:spTree>
  </p:cSld>
</p:notes>
</file>

<file path=ppt/notesSlides/notesSlide4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01211CC-B582-C087-6BCE-C8710326E72C}" type="slidenum">
              <a:rPr/>
              <a:t/>
            </a:fld>
            <a:endParaRPr/>
          </a:p>
        </p:txBody>
      </p:sp>
    </p:spTree>
  </p:cSld>
</p:notes>
</file>

<file path=ppt/notesSlides/notesSlide4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CA89397-9805-C62F-3CC6-7F078A6694B8}" type="slidenum">
              <a:rPr/>
              <a:t/>
            </a:fld>
            <a:endParaRPr/>
          </a:p>
        </p:txBody>
      </p:sp>
    </p:spTree>
  </p:cSld>
</p:notes>
</file>

<file path=ppt/notesSlides/notesSlide4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F85ADF2-FEE6-688E-7A90-76C669BD7B8A}" type="slidenum">
              <a:rPr/>
              <a:t/>
            </a:fld>
            <a:endParaRPr/>
          </a:p>
        </p:txBody>
      </p:sp>
    </p:spTree>
  </p:cSld>
</p:notes>
</file>

<file path=ppt/notesSlides/notesSlide4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683FECA-E401-89E5-F260-BEFE4EE5C0C1}" type="slidenum">
              <a:rPr/>
              <a:t/>
            </a:fld>
            <a:endParaRPr/>
          </a:p>
        </p:txBody>
      </p:sp>
    </p:spTree>
  </p:cSld>
</p:notes>
</file>

<file path=ppt/notesSlides/notesSlide4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60901FD-CA08-78C9-A199-C4B68D962C74}" type="slidenum">
              <a:rPr/>
              <a:t/>
            </a:fld>
            <a:endParaRPr/>
          </a:p>
        </p:txBody>
      </p:sp>
    </p:spTree>
  </p:cSld>
</p:notes>
</file>

<file path=ppt/notesSlides/notesSlide4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78195F7-2A14-5916-FE26-DEDAD13051F9}" type="slidenum">
              <a:rPr/>
              <a:t/>
            </a:fld>
            <a:endParaRPr/>
          </a:p>
        </p:txBody>
      </p:sp>
    </p:spTree>
  </p:cSld>
</p:notes>
</file>

<file path=ppt/notesSlides/notesSlide4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6368113-B484-D25C-3110-8EABA1A58DF9}" type="slidenum">
              <a:rPr/>
              <a:t/>
            </a:fld>
            <a:endParaRPr/>
          </a:p>
        </p:txBody>
      </p:sp>
    </p:spTree>
  </p:cSld>
</p:notes>
</file>

<file path=ppt/notesSlides/notesSlide4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86D0F25-6406-C57B-28B6-FCF0CCA886DE}" type="slidenum">
              <a:rPr/>
              <a:t/>
            </a:fld>
            <a:endParaRPr/>
          </a:p>
        </p:txBody>
      </p:sp>
    </p:spTree>
  </p:cSld>
</p:notes>
</file>

<file path=ppt/notesSlides/notesSlide4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F2729E0-5098-82FD-CA5D-941A1410EB30}" type="slidenum">
              <a:rPr/>
              <a:t/>
            </a:fld>
            <a:endParaRPr/>
          </a:p>
        </p:txBody>
      </p:sp>
    </p:spTree>
  </p:cSld>
</p:notes>
</file>

<file path=ppt/notesSlides/notesSlide5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8D52803-9589-E802-D585-DF965BAF1DBB}" type="slidenum">
              <a:rPr/>
              <a:t/>
            </a:fld>
            <a:endParaRPr/>
          </a:p>
        </p:txBody>
      </p:sp>
    </p:spTree>
  </p:cSld>
</p:notes>
</file>

<file path=ppt/notesSlides/notesSlide5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D4B3ADE-B33B-9115-6381-2F9461C9D8C1}" type="slidenum">
              <a:rPr/>
              <a:t/>
            </a:fld>
            <a:endParaRPr/>
          </a:p>
        </p:txBody>
      </p:sp>
    </p:spTree>
  </p:cSld>
</p:notes>
</file>

<file path=ppt/notesSlides/notesSlide5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D854CE2-B162-8D6E-681D-22BFF42127D7}" type="slidenum">
              <a:rPr/>
              <a:t/>
            </a:fld>
            <a:endParaRPr/>
          </a:p>
        </p:txBody>
      </p:sp>
    </p:spTree>
  </p:cSld>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6.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8.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9.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0.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1.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
        <p:nvSpPr>
          <p:cNvPr id="9" name="TextBox 8"/>
          <p:cNvSpPr txBox="1"/>
          <p:nvPr/>
        </p:nvSpPr>
        <p:spPr bwMode="auto">
          <a:xfrm>
            <a:off x="4631239" y="4915592"/>
            <a:ext cx="7244943" cy="1569660"/>
          </a:xfrm>
          <a:prstGeom prst="rect">
            <a:avLst/>
          </a:prstGeom>
          <a:noFill/>
        </p:spPr>
        <p:txBody>
          <a:bodyPr wrap="square" rtlCol="0">
            <a:spAutoFit/>
          </a:bodyPr>
          <a:lstStyle>
            <a:defPPr>
              <a:defRPr lang="en-US"/>
            </a:defPPr>
            <a:lvl1pPr>
              <a:defRPr sz="4000" b="1">
                <a:solidFill>
                  <a:srgbClr val="A21D22"/>
                </a:solidFill>
                <a:latin typeface="Futura PT"/>
              </a:defRPr>
            </a:lvl1pPr>
          </a:lstStyle>
          <a:p>
            <a:pPr>
              <a:defRPr/>
            </a:pPr>
            <a:r>
              <a:rPr lang="en-CA" sz="3200">
                <a:solidFill>
                  <a:schemeClr val="bg1"/>
                </a:solidFill>
                <a:latin typeface="+mn-lt"/>
              </a:rPr>
              <a:t>Medical Radiologic Technology Program</a:t>
            </a:r>
            <a:endParaRPr/>
          </a:p>
          <a:p>
            <a:pPr>
              <a:defRPr/>
            </a:pPr>
            <a:r>
              <a:rPr lang="en-CA" sz="3200">
                <a:solidFill>
                  <a:schemeClr val="bg1"/>
                </a:solidFill>
                <a:latin typeface="+mn-lt"/>
              </a:rPr>
              <a:t>Eden Brook College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pic>
        <p:nvPicPr>
          <p:cNvPr id="8" name="Picture 7"/>
          <p:cNvPicPr>
            <a:picLocks noChangeAspect="1"/>
          </p:cNvPicPr>
          <p:nvPr/>
        </p:nvPicPr>
        <p:blipFill>
          <a:blip r:embed="rId2"/>
          <a:stretch/>
        </p:blipFill>
        <p:spPr bwMode="auto">
          <a:xfrm>
            <a:off x="4253" y="510363"/>
            <a:ext cx="495477" cy="776177"/>
          </a:xfrm>
          <a:prstGeom prst="rect">
            <a:avLst/>
          </a:prstGeom>
        </p:spPr>
      </p:pic>
      <p:pic>
        <p:nvPicPr>
          <p:cNvPr id="9" name="Picture 8"/>
          <p:cNvPicPr>
            <a:picLocks noChangeAspect="1"/>
          </p:cNvPicPr>
          <p:nvPr/>
        </p:nvPicPr>
        <p:blipFill>
          <a:blip r:embed="rId3"/>
          <a:stretch/>
        </p:blipFill>
        <p:spPr bwMode="auto">
          <a:xfrm rot="10800000">
            <a:off x="1" y="6581556"/>
            <a:ext cx="12192000" cy="345368"/>
          </a:xfrm>
          <a:prstGeom prst="rect">
            <a:avLst/>
          </a:prstGeom>
        </p:spPr>
      </p:pic>
      <p:sp>
        <p:nvSpPr>
          <p:cNvPr id="10" name="TextBox 9"/>
          <p:cNvSpPr txBox="1"/>
          <p:nvPr/>
        </p:nvSpPr>
        <p:spPr bwMode="auto">
          <a:xfrm>
            <a:off x="8142489" y="6534834"/>
            <a:ext cx="3316934" cy="646331"/>
          </a:xfrm>
          <a:prstGeom prst="rect">
            <a:avLst/>
          </a:prstGeom>
          <a:noFill/>
        </p:spPr>
        <p:txBody>
          <a:bodyPr wrap="none" rtlCol="0">
            <a:spAutoFit/>
          </a:bodyPr>
          <a:lstStyle/>
          <a:p>
            <a:pPr>
              <a:defRPr/>
            </a:pPr>
            <a:r>
              <a:rPr lang="en-US" sz="1400" b="1"/>
              <a:t>© MRT Program, Eden Brook College</a:t>
            </a:r>
            <a:r>
              <a:rPr lang="en-US" sz="1800" b="1"/>
              <a:t>​</a:t>
            </a:r>
            <a:endParaRPr/>
          </a:p>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pic>
        <p:nvPicPr>
          <p:cNvPr id="9" name="Picture 8"/>
          <p:cNvPicPr>
            <a:picLocks noChangeAspect="1"/>
          </p:cNvPicPr>
          <p:nvPr/>
        </p:nvPicPr>
        <p:blipFill>
          <a:blip r:embed="rId2"/>
          <a:stretch/>
        </p:blipFill>
        <p:spPr bwMode="auto">
          <a:xfrm rot="10800000">
            <a:off x="1" y="6581556"/>
            <a:ext cx="12192000" cy="345368"/>
          </a:xfrm>
          <a:prstGeom prst="rect">
            <a:avLst/>
          </a:prstGeom>
        </p:spPr>
      </p:pic>
      <p:sp>
        <p:nvSpPr>
          <p:cNvPr id="10" name="TextBox 9"/>
          <p:cNvSpPr txBox="1"/>
          <p:nvPr/>
        </p:nvSpPr>
        <p:spPr bwMode="auto">
          <a:xfrm>
            <a:off x="8251863" y="6550362"/>
            <a:ext cx="3316934" cy="646331"/>
          </a:xfrm>
          <a:prstGeom prst="rect">
            <a:avLst/>
          </a:prstGeom>
          <a:noFill/>
        </p:spPr>
        <p:txBody>
          <a:bodyPr wrap="none" rtlCol="0">
            <a:spAutoFit/>
          </a:bodyPr>
          <a:lstStyle/>
          <a:p>
            <a:pPr>
              <a:defRPr/>
            </a:pPr>
            <a:r>
              <a:rPr lang="en-US" sz="1400" b="1"/>
              <a:t>© MRT Program, Eden Brook College</a:t>
            </a:r>
            <a:r>
              <a:rPr lang="en-US" sz="1800" b="1"/>
              <a:t>​</a:t>
            </a:r>
            <a:endParaRPr/>
          </a:p>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4" name="Footer Placeholder 3"/>
          <p:cNvSpPr>
            <a:spLocks noGrp="1"/>
          </p:cNvSpPr>
          <p:nvPr>
            <p:ph type="ftr" sz="quarter" idx="11"/>
          </p:nvPr>
        </p:nvSpPr>
        <p:spPr bwMode="auto"/>
        <p:txBody>
          <a:bodyPr/>
          <a:lstStyle/>
          <a:p>
            <a:pPr>
              <a:defRPr/>
            </a:pPr>
            <a:endParaRPr lang="en-CA"/>
          </a:p>
        </p:txBody>
      </p:sp>
      <p:sp>
        <p:nvSpPr>
          <p:cNvPr id="5" name="Slide Number Placeholder 4"/>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3" name="Footer Placeholder 2"/>
          <p:cNvSpPr>
            <a:spLocks noGrp="1"/>
          </p:cNvSpPr>
          <p:nvPr>
            <p:ph type="ftr" sz="quarter" idx="11"/>
          </p:nvPr>
        </p:nvSpPr>
        <p:spPr bwMode="auto"/>
        <p:txBody>
          <a:bodyPr/>
          <a:lstStyle/>
          <a:p>
            <a:pPr>
              <a:defRPr/>
            </a:pPr>
            <a:endParaRPr lang="en-CA"/>
          </a:p>
        </p:txBody>
      </p:sp>
      <p:sp>
        <p:nvSpPr>
          <p:cNvPr id="4" name="Slide Number Placeholder 3"/>
          <p:cNvSpPr>
            <a:spLocks noGrp="1"/>
          </p:cNvSpPr>
          <p:nvPr>
            <p:ph type="sldNum" sz="quarter" idx="12"/>
          </p:nvPr>
        </p:nvSpPr>
        <p:spPr bwMode="auto"/>
        <p:txBody>
          <a:bodyPr/>
          <a:lstStyle/>
          <a:p>
            <a:pPr>
              <a:defRPr/>
            </a:pPr>
            <a:fld id="{559AB439-DE0E-4579-95AC-E350C482DFC4}" type="slidenum">
              <a:rPr lang="en-CA"/>
              <a:t>‹#›</a:t>
            </a:fld>
            <a:endParaRPr lang="en-CA"/>
          </a:p>
        </p:txBody>
      </p:sp>
      <p:pic>
        <p:nvPicPr>
          <p:cNvPr id="5" name="Picture 4"/>
          <p:cNvPicPr>
            <a:picLocks noChangeAspect="1"/>
          </p:cNvPicPr>
          <p:nvPr/>
        </p:nvPicPr>
        <p:blipFill>
          <a:blip r:embed="rId2"/>
          <a:stretch/>
        </p:blipFill>
        <p:spPr bwMode="auto">
          <a:xfrm>
            <a:off x="4253" y="510363"/>
            <a:ext cx="495477" cy="776177"/>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1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3" y="1320800"/>
            <a:ext cx="5804225" cy="2980352"/>
          </a:xfrm>
          <a:prstGeom prst="rect">
            <a:avLst/>
          </a:prstGeom>
        </p:spPr>
        <p:txBody>
          <a:bodyPr/>
          <a:lstStyle>
            <a:lvl1pPr algn="l">
              <a:defRPr sz="6000">
                <a:solidFill>
                  <a:schemeClr val="tx1"/>
                </a:solidFill>
                <a:latin typeface="Impact"/>
              </a:defRPr>
            </a:lvl1pPr>
          </a:lstStyle>
          <a:p>
            <a:pPr>
              <a:defRPr/>
            </a:pPr>
            <a:r>
              <a:rPr lang="en-US"/>
              <a:t>Click to edit Master title style</a:t>
            </a:r>
            <a:endParaRPr lang="en-CA"/>
          </a:p>
        </p:txBody>
      </p:sp>
      <p:sp>
        <p:nvSpPr>
          <p:cNvPr id="11" name="Text Placeholder 10"/>
          <p:cNvSpPr>
            <a:spLocks noGrp="1"/>
          </p:cNvSpPr>
          <p:nvPr>
            <p:ph type="body" sz="quarter" idx="10" hasCustomPrompt="1"/>
          </p:nvPr>
        </p:nvSpPr>
        <p:spPr bwMode="auto">
          <a:xfrm>
            <a:off x="5939693" y="4401024"/>
            <a:ext cx="5804225" cy="675789"/>
          </a:xfrm>
          <a:prstGeom prst="rect">
            <a:avLst/>
          </a:prstGeom>
        </p:spPr>
        <p:txBody>
          <a:bodyPr vert="horz"/>
          <a:lstStyle>
            <a:lvl1pPr marL="0" algn="l" defTabSz="914400">
              <a:spcBef>
                <a:spcPts val="0"/>
              </a:spcBef>
              <a:defRPr lang="en-US" sz="14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p:nvPicPr>
        <p:blipFill>
          <a:blip r:embed="rId2"/>
          <a:stretch/>
        </p:blipFill>
        <p:spPr bwMode="auto">
          <a:xfrm>
            <a:off x="570520" y="1160952"/>
            <a:ext cx="4840281" cy="374904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Large text / conten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3803" y="154483"/>
            <a:ext cx="8929797" cy="627860"/>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pic>
        <p:nvPicPr>
          <p:cNvPr id="2" name="Picture 1"/>
          <p:cNvPicPr>
            <a:picLocks noChangeAspect="1"/>
          </p:cNvPicPr>
          <p:nvPr/>
        </p:nvPicPr>
        <p:blipFill>
          <a:blip r:embed="rId2"/>
          <a:stretch/>
        </p:blipFill>
        <p:spPr bwMode="auto">
          <a:xfrm>
            <a:off x="9652000" y="2942"/>
            <a:ext cx="2540000" cy="786765"/>
          </a:xfrm>
          <a:prstGeom prst="rect">
            <a:avLst/>
          </a:prstGeom>
        </p:spPr>
      </p:pic>
      <p:sp>
        <p:nvSpPr>
          <p:cNvPr id="4"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6" name="TextBox 5"/>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5" name="Picture 4"/>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mj-lt"/>
              <a:buAutoNum type="arabicPeriod"/>
              <a:defRPr>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pic>
        <p:nvPicPr>
          <p:cNvPr id="4" name="Picture 3"/>
          <p:cNvPicPr>
            <a:picLocks noChangeAspect="1"/>
          </p:cNvPicPr>
          <p:nvPr/>
        </p:nvPicPr>
        <p:blipFill>
          <a:blip r:embed="rId2"/>
          <a:stretch/>
        </p:blipFill>
        <p:spPr bwMode="auto">
          <a:xfrm>
            <a:off x="9652000" y="2942"/>
            <a:ext cx="2540000" cy="786765"/>
          </a:xfrm>
          <a:prstGeom prst="rect">
            <a:avLst/>
          </a:prstGeom>
        </p:spPr>
      </p:pic>
      <p:sp>
        <p:nvSpPr>
          <p:cNvPr id="5"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3" name="Title 1"/>
          <p:cNvSpPr>
            <a:spLocks noGrp="1"/>
          </p:cNvSpPr>
          <p:nvPr>
            <p:ph type="ctrTitle"/>
          </p:nvPr>
        </p:nvSpPr>
        <p:spPr bwMode="auto">
          <a:xfrm>
            <a:off x="821128" y="157877"/>
            <a:ext cx="8932472" cy="68238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6" name="TextBox 5"/>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2" y="6133275"/>
            <a:ext cx="5995595" cy="28571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8"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7"/>
            <a:ext cx="8933203" cy="68560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8" name="Content Placeholder 7"/>
          <p:cNvSpPr>
            <a:spLocks noGrp="1"/>
          </p:cNvSpPr>
          <p:nvPr>
            <p:ph sz="quarter" idx="10"/>
          </p:nvPr>
        </p:nvSpPr>
        <p:spPr bwMode="auto">
          <a:xfrm>
            <a:off x="846668" y="1248509"/>
            <a:ext cx="10454217" cy="2517157"/>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2" y="6126049"/>
            <a:ext cx="5995595" cy="25716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p:nvPicPr>
        <p:blipFill>
          <a:blip r:embed="rId2"/>
          <a:stretch/>
        </p:blipFill>
        <p:spPr bwMode="auto">
          <a:xfrm>
            <a:off x="9652000" y="2942"/>
            <a:ext cx="2540000" cy="786765"/>
          </a:xfrm>
          <a:prstGeom prst="rect">
            <a:avLst/>
          </a:prstGeom>
        </p:spPr>
      </p:pic>
      <p:sp>
        <p:nvSpPr>
          <p:cNvPr id="7"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10"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1" name="TextBox 10"/>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4" name="Picture Placeholder 4"/>
          <p:cNvSpPr>
            <a:spLocks noGrp="1"/>
          </p:cNvSpPr>
          <p:nvPr>
            <p:ph type="pic" sz="quarter" idx="10" hasCustomPrompt="1"/>
          </p:nvPr>
        </p:nvSpPr>
        <p:spPr bwMode="auto">
          <a:xfrm>
            <a:off x="6807200" y="1248508"/>
            <a:ext cx="4493683" cy="4689714"/>
          </a:xfrm>
          <a:prstGeom prst="rect">
            <a:avLst/>
          </a:prstGeom>
        </p:spPr>
        <p:txBody>
          <a:bodyPr vert="horz"/>
          <a:lstStyle>
            <a:lvl1pPr marL="0" indent="0">
              <a:buFont typeface="Arial"/>
              <a:buNone/>
              <a:defRPr>
                <a:solidFill>
                  <a:schemeClr val="accent3"/>
                </a:solidFill>
              </a:defRPr>
            </a:lvl1pPr>
            <a:lvl2pPr marL="685800" indent="-342900">
              <a:defRPr/>
            </a:lvl2pPr>
            <a:lvl3pPr marL="914400" indent="-228600">
              <a:buFont typeface="Wingdings"/>
              <a:buChar char="§"/>
              <a:defRPr sz="2000"/>
            </a:lvl3pPr>
            <a:lvl4pPr marL="1143000" indent="-228600">
              <a:defRPr sz="1800"/>
            </a:lvl4pPr>
            <a:lvl5pPr marL="1371600" indent="-228600">
              <a:defRPr sz="1600"/>
            </a:lvl5pPr>
          </a:lstStyle>
          <a:p>
            <a:pPr>
              <a:defRPr/>
            </a:pPr>
            <a:r>
              <a:rPr lang="en-CA"/>
              <a:t>Insert image here.</a:t>
            </a:r>
            <a:endParaRPr/>
          </a:p>
        </p:txBody>
      </p:sp>
      <p:sp>
        <p:nvSpPr>
          <p:cNvPr id="6" name="Content Placeholder 7"/>
          <p:cNvSpPr>
            <a:spLocks noGrp="1"/>
          </p:cNvSpPr>
          <p:nvPr>
            <p:ph sz="quarter" idx="12"/>
          </p:nvPr>
        </p:nvSpPr>
        <p:spPr bwMode="auto">
          <a:xfrm>
            <a:off x="846669" y="1248508"/>
            <a:ext cx="5604932" cy="5076988"/>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9"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1" name="TextBox 10"/>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8" y="155149"/>
            <a:ext cx="8944925" cy="685114"/>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10" name="Content Placeholder 3"/>
          <p:cNvSpPr>
            <a:spLocks noGrp="1"/>
          </p:cNvSpPr>
          <p:nvPr>
            <p:ph sz="half" idx="2"/>
          </p:nvPr>
        </p:nvSpPr>
        <p:spPr bwMode="auto">
          <a:xfrm>
            <a:off x="6260123" y="1239716"/>
            <a:ext cx="5055000" cy="5085781"/>
          </a:xfrm>
          <a:prstGeom prst="rect">
            <a:avLst/>
          </a:prstGeom>
        </p:spPr>
        <p:txBody>
          <a:bodyPr/>
          <a:lstStyle>
            <a:lvl1pPr marL="342900" indent="-342900">
              <a:buFont typeface="Arial"/>
              <a:buChar char="•"/>
              <a:defRPr sz="2800">
                <a:solidFill>
                  <a:schemeClr val="tx2"/>
                </a:solidFill>
              </a:defRPr>
            </a:lvl1pPr>
            <a:lvl2pPr marL="685800" indent="-342900">
              <a:buFont typeface="Arial"/>
              <a:buChar char="◦"/>
              <a:defRPr sz="2400" b="0"/>
            </a:lvl2pPr>
            <a:lvl3pPr marL="914400" indent="-228600">
              <a:buFont typeface="Wingdings"/>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69" y="1239716"/>
            <a:ext cx="5108655" cy="5085781"/>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pic>
        <p:nvPicPr>
          <p:cNvPr id="5" name="Picture 4"/>
          <p:cNvPicPr>
            <a:picLocks noChangeAspect="1"/>
          </p:cNvPicPr>
          <p:nvPr/>
        </p:nvPicPr>
        <p:blipFill>
          <a:blip r:embed="rId2"/>
          <a:stretch/>
        </p:blipFill>
        <p:spPr bwMode="auto">
          <a:xfrm>
            <a:off x="9652000" y="2942"/>
            <a:ext cx="2540000" cy="786765"/>
          </a:xfrm>
          <a:prstGeom prst="rect">
            <a:avLst/>
          </a:prstGeom>
        </p:spPr>
      </p:pic>
      <p:sp>
        <p:nvSpPr>
          <p:cNvPr id="6"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7" name="TextBox 6"/>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8" name="TextBox 7"/>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2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3" y="1320800"/>
            <a:ext cx="5804225" cy="2980352"/>
          </a:xfrm>
          <a:prstGeom prst="rect">
            <a:avLst/>
          </a:prstGeom>
        </p:spPr>
        <p:txBody>
          <a:bodyPr/>
          <a:lstStyle>
            <a:lvl1pPr algn="l">
              <a:defRPr sz="6000">
                <a:solidFill>
                  <a:schemeClr val="tx1"/>
                </a:solidFill>
                <a:latin typeface="Impact"/>
              </a:defRPr>
            </a:lvl1pPr>
          </a:lstStyle>
          <a:p>
            <a:pPr>
              <a:defRPr/>
            </a:pPr>
            <a:endParaRPr lang="en-CA"/>
          </a:p>
        </p:txBody>
      </p:sp>
      <p:sp>
        <p:nvSpPr>
          <p:cNvPr id="11" name="Text Placeholder 10"/>
          <p:cNvSpPr>
            <a:spLocks noGrp="1"/>
          </p:cNvSpPr>
          <p:nvPr>
            <p:ph type="body" sz="quarter" idx="10" hasCustomPrompt="1"/>
          </p:nvPr>
        </p:nvSpPr>
        <p:spPr bwMode="auto">
          <a:xfrm>
            <a:off x="5939693" y="4401024"/>
            <a:ext cx="5804225" cy="675789"/>
          </a:xfrm>
          <a:prstGeom prst="rect">
            <a:avLst/>
          </a:prstGeom>
        </p:spPr>
        <p:txBody>
          <a:bodyPr vert="horz"/>
          <a:lstStyle>
            <a:lvl1pPr marL="0" algn="l" defTabSz="914400">
              <a:spcBef>
                <a:spcPts val="0"/>
              </a:spcBef>
              <a:defRPr lang="en-US" sz="14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userDrawn="1"/>
        </p:nvPicPr>
        <p:blipFill>
          <a:blip r:embed="rId2"/>
          <a:stretch/>
        </p:blipFill>
        <p:spPr bwMode="auto">
          <a:xfrm>
            <a:off x="570520" y="1160952"/>
            <a:ext cx="4840281" cy="374904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3803" y="154483"/>
            <a:ext cx="8929797" cy="627860"/>
          </a:xfrm>
          <a:prstGeom prst="rect">
            <a:avLst/>
          </a:prstGeom>
        </p:spPr>
        <p:txBody>
          <a:bodyPr/>
          <a:lstStyle>
            <a:lvl1pPr algn="l">
              <a:defRPr sz="30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6" name="TextBox 5"/>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mj-lt"/>
              <a:buAutoNum type="arabicPeriod"/>
              <a:defRPr>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4" name="Picture 3"/>
          <p:cNvPicPr>
            <a:picLocks noChangeAspect="1"/>
          </p:cNvPicPr>
          <p:nvPr userDrawn="1"/>
        </p:nvPicPr>
        <p:blipFill>
          <a:blip r:embed="rId2"/>
          <a:stretch/>
        </p:blipFill>
        <p:spPr bwMode="auto">
          <a:xfrm>
            <a:off x="9652000" y="2942"/>
            <a:ext cx="2540000" cy="786765"/>
          </a:xfrm>
          <a:prstGeom prst="rect">
            <a:avLst/>
          </a:prstGeom>
        </p:spPr>
      </p:pic>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3" name="Title 1"/>
          <p:cNvSpPr>
            <a:spLocks noGrp="1"/>
          </p:cNvSpPr>
          <p:nvPr>
            <p:ph type="ctrTitle"/>
          </p:nvPr>
        </p:nvSpPr>
        <p:spPr bwMode="auto">
          <a:xfrm>
            <a:off x="821128" y="157877"/>
            <a:ext cx="8932472" cy="682387"/>
          </a:xfrm>
          <a:prstGeom prst="rect">
            <a:avLst/>
          </a:prstGeom>
        </p:spPr>
        <p:txBody>
          <a:bodyPr/>
          <a:lstStyle>
            <a:lvl1pPr algn="l">
              <a:defRPr sz="3000" b="1" i="0">
                <a:solidFill>
                  <a:schemeClr val="tx2"/>
                </a:solidFill>
                <a:latin typeface="Arial"/>
              </a:defRPr>
            </a:lvl1pPr>
          </a:lstStyle>
          <a:p>
            <a:pPr>
              <a:defRPr/>
            </a:pPr>
            <a:endParaRPr lang="en-CA"/>
          </a:p>
        </p:txBody>
      </p:sp>
      <p:sp>
        <p:nvSpPr>
          <p:cNvPr id="6" name="TextBox 5"/>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3000" b="1" i="0">
                <a:solidFill>
                  <a:schemeClr val="tx1"/>
                </a:solidFill>
                <a:latin typeface="Arial"/>
              </a:defRPr>
            </a:lvl1pPr>
          </a:lstStyle>
          <a:p>
            <a:pPr>
              <a:defRPr/>
            </a:pP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2" y="6133275"/>
            <a:ext cx="5995595" cy="28571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2"/>
            <a:ext cx="2540000" cy="786765"/>
          </a:xfrm>
          <a:prstGeom prst="rect">
            <a:avLst/>
          </a:prstGeom>
        </p:spPr>
      </p:pic>
      <p:sp>
        <p:nvSpPr>
          <p:cNvPr id="8"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7"/>
            <a:ext cx="8933203" cy="685607"/>
          </a:xfrm>
          <a:prstGeom prst="rect">
            <a:avLst/>
          </a:prstGeom>
        </p:spPr>
        <p:txBody>
          <a:bodyPr/>
          <a:lstStyle>
            <a:lvl1pPr algn="l">
              <a:defRPr sz="30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68" y="1248509"/>
            <a:ext cx="10454217" cy="2517157"/>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2" y="6126049"/>
            <a:ext cx="5995595" cy="25716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3000" b="1" i="0">
                <a:solidFill>
                  <a:schemeClr val="tx1"/>
                </a:solidFill>
                <a:latin typeface="Arial"/>
              </a:defRPr>
            </a:lvl1pPr>
          </a:lstStyle>
          <a:p>
            <a:pPr>
              <a:defRPr/>
            </a:pPr>
            <a:endParaRPr lang="en-CA"/>
          </a:p>
        </p:txBody>
      </p:sp>
      <p:sp>
        <p:nvSpPr>
          <p:cNvPr id="4" name="Picture Placeholder 4"/>
          <p:cNvSpPr>
            <a:spLocks noGrp="1"/>
          </p:cNvSpPr>
          <p:nvPr>
            <p:ph type="pic" sz="quarter" idx="10" hasCustomPrompt="1"/>
          </p:nvPr>
        </p:nvSpPr>
        <p:spPr bwMode="auto">
          <a:xfrm>
            <a:off x="6807200" y="1248508"/>
            <a:ext cx="4493683" cy="4689714"/>
          </a:xfrm>
          <a:prstGeom prst="rect">
            <a:avLst/>
          </a:prstGeom>
        </p:spPr>
        <p:txBody>
          <a:bodyPr vert="horz"/>
          <a:lstStyle>
            <a:lvl1pPr marL="0" indent="0">
              <a:buFont typeface="Arial"/>
              <a:buNone/>
              <a:defRPr>
                <a:solidFill>
                  <a:schemeClr val="accent3"/>
                </a:solidFill>
              </a:defRPr>
            </a:lvl1pPr>
            <a:lvl2pPr marL="685800" indent="-342900">
              <a:defRPr/>
            </a:lvl2pPr>
            <a:lvl3pPr marL="914400" indent="-228600">
              <a:buFont typeface="Wingdings"/>
              <a:buChar char="§"/>
              <a:defRPr sz="2000"/>
            </a:lvl3pPr>
            <a:lvl4pPr marL="1143000" indent="-228600">
              <a:defRPr sz="1800"/>
            </a:lvl4pPr>
            <a:lvl5pPr marL="1371600" indent="-228600">
              <a:defRPr sz="1600"/>
            </a:lvl5pPr>
          </a:lstStyle>
          <a:p>
            <a:pPr>
              <a:defRPr/>
            </a:pPr>
            <a:r>
              <a:rPr lang="en-CA"/>
              <a:t>Insert image here.</a:t>
            </a:r>
            <a:endParaRPr/>
          </a:p>
        </p:txBody>
      </p:sp>
      <p:sp>
        <p:nvSpPr>
          <p:cNvPr id="6" name="Content Placeholder 7"/>
          <p:cNvSpPr>
            <a:spLocks noGrp="1"/>
          </p:cNvSpPr>
          <p:nvPr>
            <p:ph sz="quarter" idx="12"/>
          </p:nvPr>
        </p:nvSpPr>
        <p:spPr bwMode="auto">
          <a:xfrm>
            <a:off x="846669" y="1248508"/>
            <a:ext cx="5604932" cy="5076988"/>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sz="2400"/>
              <a:t>Second level</a:t>
            </a:r>
            <a:endParaRPr/>
          </a:p>
          <a:p>
            <a:pPr lvl="2">
              <a:defRPr/>
            </a:pPr>
            <a:r>
              <a:rPr lang="en-US" sz="2000"/>
              <a:t>Third level</a:t>
            </a:r>
            <a:endParaRPr lang="en-US"/>
          </a:p>
          <a:p>
            <a:pPr lvl="3">
              <a:defRPr/>
            </a:pPr>
            <a:r>
              <a:rPr lang="en-US"/>
              <a:t>Fourth level</a:t>
            </a:r>
            <a:endParaRPr/>
          </a:p>
          <a:p>
            <a:pPr lvl="4">
              <a:defRPr/>
            </a:pPr>
            <a:r>
              <a:rPr lang="en-US"/>
              <a:t>Fifth level</a:t>
            </a:r>
            <a:endParaRPr lang="en-CA"/>
          </a:p>
          <a:p>
            <a:pPr lvl="0">
              <a:defRPr/>
            </a:pP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2"/>
            <a:ext cx="2540000" cy="786765"/>
          </a:xfrm>
          <a:prstGeom prst="rect">
            <a:avLst/>
          </a:prstGeom>
        </p:spPr>
      </p:pic>
      <p:sp>
        <p:nvSpPr>
          <p:cNvPr id="9"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8" y="155149"/>
            <a:ext cx="8944925" cy="685114"/>
          </a:xfrm>
          <a:prstGeom prst="rect">
            <a:avLst/>
          </a:prstGeom>
        </p:spPr>
        <p:txBody>
          <a:bodyPr/>
          <a:lstStyle>
            <a:lvl1pPr algn="l">
              <a:defRPr sz="3000" b="1" i="0">
                <a:solidFill>
                  <a:schemeClr val="tx2"/>
                </a:solidFill>
                <a:latin typeface="Arial"/>
              </a:defRPr>
            </a:lvl1pPr>
          </a:lstStyle>
          <a:p>
            <a:pPr>
              <a:defRPr/>
            </a:pPr>
            <a:endParaRPr lang="en-CA"/>
          </a:p>
        </p:txBody>
      </p:sp>
      <p:sp>
        <p:nvSpPr>
          <p:cNvPr id="10" name="Content Placeholder 3"/>
          <p:cNvSpPr>
            <a:spLocks noGrp="1"/>
          </p:cNvSpPr>
          <p:nvPr>
            <p:ph sz="half" idx="2"/>
          </p:nvPr>
        </p:nvSpPr>
        <p:spPr bwMode="auto">
          <a:xfrm>
            <a:off x="6260123" y="1239716"/>
            <a:ext cx="5055000" cy="5085781"/>
          </a:xfrm>
          <a:prstGeom prst="rect">
            <a:avLst/>
          </a:prstGeom>
        </p:spPr>
        <p:txBody>
          <a:bodyPr/>
          <a:lstStyle>
            <a:lvl1pPr marL="342900" indent="-342900">
              <a:buFont typeface="Arial"/>
              <a:buChar char="•"/>
              <a:defRPr sz="2800">
                <a:solidFill>
                  <a:schemeClr val="tx2"/>
                </a:solidFill>
              </a:defRPr>
            </a:lvl1pPr>
            <a:lvl2pPr marL="685800" indent="-342900">
              <a:buFont typeface="Arial"/>
              <a:buChar char="◦"/>
              <a:defRPr sz="2400" b="0"/>
            </a:lvl2pPr>
            <a:lvl3pPr marL="914400" indent="-228600">
              <a:buFont typeface="Wingdings"/>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69" y="1239716"/>
            <a:ext cx="5108655" cy="5085781"/>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sz="2400"/>
              <a:t>Second level</a:t>
            </a:r>
            <a:endParaRPr/>
          </a:p>
          <a:p>
            <a:pPr lvl="2">
              <a:defRPr/>
            </a:pPr>
            <a:r>
              <a:rPr lang="en-US" sz="2000"/>
              <a:t>Third level</a:t>
            </a:r>
            <a:endParaRPr lang="en-US"/>
          </a:p>
          <a:p>
            <a:pPr lvl="3">
              <a:defRPr/>
            </a:pPr>
            <a:r>
              <a:rPr lang="en-US"/>
              <a:t>Fourth level</a:t>
            </a:r>
            <a:endParaRPr/>
          </a:p>
          <a:p>
            <a:pPr lvl="4">
              <a:defRPr/>
            </a:pPr>
            <a:r>
              <a:rPr lang="en-US"/>
              <a:t>Fifth level</a:t>
            </a:r>
            <a:endParaRPr lang="en-CA"/>
          </a:p>
          <a:p>
            <a:pPr lvl="0">
              <a:defRPr/>
            </a:pPr>
            <a:endParaRPr lang="en-CA"/>
          </a:p>
        </p:txBody>
      </p:sp>
      <p:pic>
        <p:nvPicPr>
          <p:cNvPr id="5" name="Picture 4"/>
          <p:cNvPicPr>
            <a:picLocks noChangeAspect="1"/>
          </p:cNvPicPr>
          <p:nvPr userDrawn="1"/>
        </p:nvPicPr>
        <p:blipFill>
          <a:blip r:embed="rId2"/>
          <a:stretch/>
        </p:blipFill>
        <p:spPr bwMode="auto">
          <a:xfrm>
            <a:off x="9652000" y="2942"/>
            <a:ext cx="2540000" cy="786765"/>
          </a:xfrm>
          <a:prstGeom prst="rect">
            <a:avLst/>
          </a:prstGeom>
        </p:spPr>
      </p:pic>
      <p:sp>
        <p:nvSpPr>
          <p:cNvPr id="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7" name="TextBox 6"/>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4" name="Footer Placeholder 3"/>
          <p:cNvSpPr>
            <a:spLocks noGrp="1"/>
          </p:cNvSpPr>
          <p:nvPr>
            <p:ph type="ftr" sz="quarter" idx="11"/>
          </p:nvPr>
        </p:nvSpPr>
        <p:spPr bwMode="auto"/>
        <p:txBody>
          <a:bodyPr/>
          <a:lstStyle/>
          <a:p>
            <a:pPr>
              <a:defRPr/>
            </a:pPr>
            <a:endParaRPr lang="en-CA"/>
          </a:p>
        </p:txBody>
      </p:sp>
      <p:sp>
        <p:nvSpPr>
          <p:cNvPr id="5" name="Slide Number Placeholder 4"/>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3" name="Footer Placeholder 2"/>
          <p:cNvSpPr>
            <a:spLocks noGrp="1"/>
          </p:cNvSpPr>
          <p:nvPr>
            <p:ph type="ftr" sz="quarter" idx="11"/>
          </p:nvPr>
        </p:nvSpPr>
        <p:spPr bwMode="auto"/>
        <p:txBody>
          <a:bodyPr/>
          <a:lstStyle/>
          <a:p>
            <a:pPr>
              <a:defRPr/>
            </a:pPr>
            <a:endParaRPr lang="en-CA"/>
          </a:p>
        </p:txBody>
      </p:sp>
      <p:sp>
        <p:nvSpPr>
          <p:cNvPr id="4" name="Slide Number Placeholder 3"/>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3999" y="1122362"/>
            <a:ext cx="9144000" cy="2387599"/>
          </a:xfrm>
        </p:spPr>
        <p:txBody>
          <a:bodyPr anchor="b"/>
          <a:lstStyle>
            <a:lvl1pPr algn="ctr">
              <a:defRPr sz="4500"/>
            </a:lvl1pPr>
          </a:lstStyle>
          <a:p>
            <a:pPr>
              <a:defRPr/>
            </a:pPr>
            <a:r>
              <a:rPr/>
              <a:t>Click to edit Master title style</a:t>
            </a:r>
            <a:endParaRPr/>
          </a:p>
        </p:txBody>
      </p:sp>
      <p:sp>
        <p:nvSpPr>
          <p:cNvPr id="3" name="Subtitle 2"/>
          <p:cNvSpPr>
            <a:spLocks noGrp="1"/>
          </p:cNvSpPr>
          <p:nvPr>
            <p:ph type="subTitle" idx="1"/>
          </p:nvPr>
        </p:nvSpPr>
        <p:spPr bwMode="auto">
          <a:xfrm>
            <a:off x="1523999" y="3602037"/>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a:defRPr/>
            </a:pPr>
            <a:r>
              <a:rPr/>
              <a:t>Click to edit Master subtitle style</a:t>
            </a:r>
            <a:endParaRPr/>
          </a:p>
        </p:txBody>
      </p:sp>
      <p:sp>
        <p:nvSpPr>
          <p:cNvPr id="4" name="Date Placeholder 3"/>
          <p:cNvSpPr>
            <a:spLocks noGrp="1"/>
          </p:cNvSpPr>
          <p:nvPr>
            <p:ph type="dt" sz="half" idx="10"/>
          </p:nvPr>
        </p:nvSpPr>
        <p:spPr bwMode="auto"/>
        <p:txBody>
          <a:bodyPr/>
          <a:lstStyle/>
          <a:p>
            <a:pPr>
              <a:defRPr/>
            </a:pPr>
            <a:fld id="{BCC18F51-09EC-435C-A3BA-64A766E099C0}" type="datetimeFigureOut">
              <a:rPr/>
              <a:t>01.11.2013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a:t>Click to edit Master title style</a:t>
            </a:r>
            <a:endParaRPr/>
          </a:p>
        </p:txBody>
      </p:sp>
      <p:sp>
        <p:nvSpPr>
          <p:cNvPr id="3" name="Content Placeholder 2"/>
          <p:cNvSpPr>
            <a:spLocks noGrp="1"/>
          </p:cNvSpPr>
          <p:nvPr>
            <p:ph idx="1"/>
          </p:nvPr>
        </p:nvSpPr>
        <p:spPr bwMode="auto"/>
        <p:txBody>
          <a:body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Date Placeholder 3"/>
          <p:cNvSpPr>
            <a:spLocks noGrp="1"/>
          </p:cNvSpPr>
          <p:nvPr>
            <p:ph type="dt" sz="half" idx="10"/>
          </p:nvPr>
        </p:nvSpPr>
        <p:spPr bwMode="auto"/>
        <p:txBody>
          <a:bodyPr/>
          <a:lstStyle/>
          <a:p>
            <a:pPr>
              <a:defRPr/>
            </a:pPr>
            <a:fld id="{BCC18F51-09EC-435C-A3BA-64A766E099C0}" type="datetimeFigureOut">
              <a:rPr/>
              <a:t>01.11.2013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4500"/>
            </a:lvl1pPr>
          </a:lstStyle>
          <a:p>
            <a:pPr>
              <a:defRPr/>
            </a:pPr>
            <a:r>
              <a:rPr/>
              <a:t>Click to edit Master title style</a:t>
            </a:r>
            <a:endParaRPr/>
          </a:p>
        </p:txBody>
      </p:sp>
      <p:sp>
        <p:nvSpPr>
          <p:cNvPr id="3" name="Text Placeholder 2"/>
          <p:cNvSpPr>
            <a:spLocks noGrp="1"/>
          </p:cNvSpPr>
          <p:nvPr>
            <p:ph type="body" idx="1"/>
          </p:nvPr>
        </p:nvSpPr>
        <p:spPr bwMode="auto">
          <a:xfrm>
            <a:off x="831850" y="4589463"/>
            <a:ext cx="10515600" cy="1500186"/>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defRPr/>
            </a:pPr>
            <a:r>
              <a:rPr/>
              <a:t>Click to edit Master text styles</a:t>
            </a:r>
            <a:endParaRPr/>
          </a:p>
        </p:txBody>
      </p:sp>
      <p:sp>
        <p:nvSpPr>
          <p:cNvPr id="4" name="Date Placeholder 3"/>
          <p:cNvSpPr>
            <a:spLocks noGrp="1"/>
          </p:cNvSpPr>
          <p:nvPr>
            <p:ph type="dt" sz="half" idx="10"/>
          </p:nvPr>
        </p:nvSpPr>
        <p:spPr bwMode="auto"/>
        <p:txBody>
          <a:bodyPr/>
          <a:lstStyle/>
          <a:p>
            <a:pPr>
              <a:defRPr/>
            </a:pPr>
            <a:fld id="{BCC18F51-09EC-435C-A3BA-64A766E099C0}" type="datetimeFigureOut">
              <a:rPr/>
              <a:t>01.11.2013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a:t>Click to edit Master title style</a:t>
            </a:r>
            <a:endParaRPr/>
          </a:p>
        </p:txBody>
      </p:sp>
      <p:sp>
        <p:nvSpPr>
          <p:cNvPr id="3" name="Content Placeholder 2"/>
          <p:cNvSpPr>
            <a:spLocks noGrp="1"/>
          </p:cNvSpPr>
          <p:nvPr>
            <p:ph sz="half" idx="1"/>
          </p:nvPr>
        </p:nvSpPr>
        <p:spPr bwMode="auto">
          <a:xfrm>
            <a:off x="838199" y="1825625"/>
            <a:ext cx="5181599" cy="4351338"/>
          </a:xfrm>
        </p:spPr>
        <p:txBody>
          <a:body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Content Placeholder 3"/>
          <p:cNvSpPr>
            <a:spLocks noGrp="1"/>
          </p:cNvSpPr>
          <p:nvPr>
            <p:ph sz="half" idx="2"/>
          </p:nvPr>
        </p:nvSpPr>
        <p:spPr bwMode="auto">
          <a:xfrm>
            <a:off x="6172200" y="1825625"/>
            <a:ext cx="5181599" cy="4351338"/>
          </a:xfrm>
        </p:spPr>
        <p:txBody>
          <a:body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5" name="Date Placeholder 4"/>
          <p:cNvSpPr>
            <a:spLocks noGrp="1"/>
          </p:cNvSpPr>
          <p:nvPr>
            <p:ph type="dt" sz="half" idx="10"/>
          </p:nvPr>
        </p:nvSpPr>
        <p:spPr bwMode="auto"/>
        <p:txBody>
          <a:bodyPr/>
          <a:lstStyle/>
          <a:p>
            <a:pPr>
              <a:defRPr/>
            </a:pPr>
            <a:fld id="{BCC18F51-09EC-435C-A3BA-64A766E099C0}" type="datetimeFigureOut">
              <a:rPr/>
              <a:t>01.11.2013</a:t>
            </a:fld>
            <a:endParaRPr/>
          </a:p>
        </p:txBody>
      </p:sp>
      <p:sp>
        <p:nvSpPr>
          <p:cNvPr id="6" name="Footer Placeholder 5"/>
          <p:cNvSpPr>
            <a:spLocks noGrp="1"/>
          </p:cNvSpPr>
          <p:nvPr>
            <p:ph type="ftr" sz="quarter" idx="11"/>
          </p:nvPr>
        </p:nvSpPr>
        <p:spPr bwMode="auto"/>
        <p:txBody>
          <a:bodyPr/>
          <a:lstStyle/>
          <a:p>
            <a:pPr>
              <a:defRPr/>
            </a:pPr>
            <a:endParaRPr/>
          </a:p>
        </p:txBody>
      </p:sp>
      <p:sp>
        <p:nvSpPr>
          <p:cNvPr id="7" name="Slide Number Placeholder 6"/>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365125"/>
            <a:ext cx="10515600" cy="1325562"/>
          </a:xfrm>
        </p:spPr>
        <p:txBody>
          <a:bodyPr/>
          <a:lstStyle/>
          <a:p>
            <a:pPr>
              <a:defRPr/>
            </a:pPr>
            <a:r>
              <a:rPr/>
              <a:t>Click to edit Master title style</a:t>
            </a:r>
            <a:endParaRPr/>
          </a:p>
        </p:txBody>
      </p:sp>
      <p:sp>
        <p:nvSpPr>
          <p:cNvPr id="3" name="Text Placeholder 2"/>
          <p:cNvSpPr>
            <a:spLocks noGrp="1"/>
          </p:cNvSpPr>
          <p:nvPr>
            <p:ph type="body" idx="1"/>
          </p:nvPr>
        </p:nvSpPr>
        <p:spPr bwMode="auto">
          <a:xfrm>
            <a:off x="839789" y="1681162"/>
            <a:ext cx="5157786" cy="823911"/>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defRPr/>
            </a:pPr>
            <a:r>
              <a:rPr/>
              <a:t>Click to edit Master text styles</a:t>
            </a:r>
            <a:endParaRPr/>
          </a:p>
        </p:txBody>
      </p:sp>
      <p:sp>
        <p:nvSpPr>
          <p:cNvPr id="4" name="Content Placeholder 3"/>
          <p:cNvSpPr>
            <a:spLocks noGrp="1"/>
          </p:cNvSpPr>
          <p:nvPr>
            <p:ph sz="half" idx="2"/>
          </p:nvPr>
        </p:nvSpPr>
        <p:spPr bwMode="auto">
          <a:xfrm>
            <a:off x="839789" y="2505074"/>
            <a:ext cx="5157786" cy="3684587"/>
          </a:xfrm>
        </p:spPr>
        <p:txBody>
          <a:body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5" name="Text Placeholder 4"/>
          <p:cNvSpPr>
            <a:spLocks noGrp="1"/>
          </p:cNvSpPr>
          <p:nvPr>
            <p:ph type="body" sz="quarter" idx="3"/>
          </p:nvPr>
        </p:nvSpPr>
        <p:spPr bwMode="auto">
          <a:xfrm>
            <a:off x="6172200" y="1681162"/>
            <a:ext cx="5183187" cy="823911"/>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defRPr/>
            </a:pPr>
            <a:r>
              <a:rPr/>
              <a:t>Click to edit Master text styles</a:t>
            </a:r>
            <a:endParaRPr/>
          </a:p>
        </p:txBody>
      </p:sp>
      <p:sp>
        <p:nvSpPr>
          <p:cNvPr id="6" name="Content Placeholder 5"/>
          <p:cNvSpPr>
            <a:spLocks noGrp="1"/>
          </p:cNvSpPr>
          <p:nvPr>
            <p:ph sz="quarter" idx="4"/>
          </p:nvPr>
        </p:nvSpPr>
        <p:spPr bwMode="auto">
          <a:xfrm>
            <a:off x="6172200" y="2505074"/>
            <a:ext cx="5183187" cy="3684587"/>
          </a:xfrm>
        </p:spPr>
        <p:txBody>
          <a:body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7" name="Date Placeholder 6"/>
          <p:cNvSpPr>
            <a:spLocks noGrp="1"/>
          </p:cNvSpPr>
          <p:nvPr>
            <p:ph type="dt" sz="half" idx="10"/>
          </p:nvPr>
        </p:nvSpPr>
        <p:spPr bwMode="auto"/>
        <p:txBody>
          <a:bodyPr/>
          <a:lstStyle/>
          <a:p>
            <a:pPr>
              <a:defRPr/>
            </a:pPr>
            <a:fld id="{BCC18F51-09EC-435C-A3BA-64A766E099C0}" type="datetimeFigureOut">
              <a:rPr/>
              <a:t>01.11.2013</a:t>
            </a:fld>
            <a:endParaRPr/>
          </a:p>
        </p:txBody>
      </p:sp>
      <p:sp>
        <p:nvSpPr>
          <p:cNvPr id="8" name="Footer Placeholder 7"/>
          <p:cNvSpPr>
            <a:spLocks noGrp="1"/>
          </p:cNvSpPr>
          <p:nvPr>
            <p:ph type="ftr" sz="quarter" idx="11"/>
          </p:nvPr>
        </p:nvSpPr>
        <p:spPr bwMode="auto"/>
        <p:txBody>
          <a:bodyPr/>
          <a:lstStyle/>
          <a:p>
            <a:pPr>
              <a:defRPr/>
            </a:pPr>
            <a:endParaRPr/>
          </a:p>
        </p:txBody>
      </p:sp>
      <p:sp>
        <p:nvSpPr>
          <p:cNvPr id="9" name="Slide Number Placeholder 8"/>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a:t>Click to edit Master title style</a:t>
            </a:r>
            <a:endParaRPr/>
          </a:p>
        </p:txBody>
      </p:sp>
      <p:sp>
        <p:nvSpPr>
          <p:cNvPr id="3" name="Date Placeholder 2"/>
          <p:cNvSpPr>
            <a:spLocks noGrp="1"/>
          </p:cNvSpPr>
          <p:nvPr>
            <p:ph type="dt" sz="half" idx="10"/>
          </p:nvPr>
        </p:nvSpPr>
        <p:spPr bwMode="auto"/>
        <p:txBody>
          <a:bodyPr/>
          <a:lstStyle/>
          <a:p>
            <a:pPr>
              <a:defRPr/>
            </a:pPr>
            <a:fld id="{BCC18F51-09EC-435C-A3BA-64A766E099C0}" type="datetimeFigureOut">
              <a:rPr/>
              <a:t>01.11.2013</a:t>
            </a:fld>
            <a:endParaRPr/>
          </a:p>
        </p:txBody>
      </p:sp>
      <p:sp>
        <p:nvSpPr>
          <p:cNvPr id="4" name="Footer Placeholder 3"/>
          <p:cNvSpPr>
            <a:spLocks noGrp="1"/>
          </p:cNvSpPr>
          <p:nvPr>
            <p:ph type="ftr" sz="quarter" idx="11"/>
          </p:nvPr>
        </p:nvSpPr>
        <p:spPr bwMode="auto"/>
        <p:txBody>
          <a:bodyPr/>
          <a:lstStyle/>
          <a:p>
            <a:pPr>
              <a:defRPr/>
            </a:pPr>
            <a:endParaRPr/>
          </a:p>
        </p:txBody>
      </p:sp>
      <p:sp>
        <p:nvSpPr>
          <p:cNvPr id="5" name="Slide Number Placeholder 4"/>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BCC18F51-09EC-435C-A3BA-64A766E099C0}" type="datetimeFigureOut">
              <a:rPr/>
              <a:t>01.11.2013</a:t>
            </a:fld>
            <a:endParaRPr/>
          </a:p>
        </p:txBody>
      </p:sp>
      <p:sp>
        <p:nvSpPr>
          <p:cNvPr id="3" name="Footer Placeholder 2"/>
          <p:cNvSpPr>
            <a:spLocks noGrp="1"/>
          </p:cNvSpPr>
          <p:nvPr>
            <p:ph type="ftr" sz="quarter" idx="11"/>
          </p:nvPr>
        </p:nvSpPr>
        <p:spPr bwMode="auto"/>
        <p:txBody>
          <a:bodyPr/>
          <a:lstStyle/>
          <a:p>
            <a:pPr>
              <a:defRPr/>
            </a:pPr>
            <a:endParaRPr/>
          </a:p>
        </p:txBody>
      </p:sp>
      <p:sp>
        <p:nvSpPr>
          <p:cNvPr id="4" name="Slide Number Placeholder 3"/>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7" cy="1600200"/>
          </a:xfrm>
        </p:spPr>
        <p:txBody>
          <a:bodyPr anchor="b"/>
          <a:lstStyle>
            <a:lvl1pPr>
              <a:defRPr sz="2400"/>
            </a:lvl1pPr>
          </a:lstStyle>
          <a:p>
            <a:pPr>
              <a:defRPr/>
            </a:pPr>
            <a:r>
              <a:rPr/>
              <a:t>Click to edit Master title style</a:t>
            </a:r>
            <a:endParaRPr/>
          </a:p>
        </p:txBody>
      </p:sp>
      <p:sp>
        <p:nvSpPr>
          <p:cNvPr id="3" name="Content Placeholder 2"/>
          <p:cNvSpPr>
            <a:spLocks noGrp="1"/>
          </p:cNvSpPr>
          <p:nvPr>
            <p:ph idx="1"/>
          </p:nvPr>
        </p:nvSpPr>
        <p:spPr bwMode="auto">
          <a:xfrm>
            <a:off x="5183187"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Text Placeholder 3"/>
          <p:cNvSpPr>
            <a:spLocks noGrp="1"/>
          </p:cNvSpPr>
          <p:nvPr>
            <p:ph type="body" sz="half" idx="2"/>
          </p:nvPr>
        </p:nvSpPr>
        <p:spPr bwMode="auto">
          <a:xfrm>
            <a:off x="839787" y="2057399"/>
            <a:ext cx="3932237" cy="381158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defRPr/>
            </a:pPr>
            <a:r>
              <a:rPr/>
              <a:t>Click to edit Master text styles</a:t>
            </a:r>
            <a:endParaRPr/>
          </a:p>
        </p:txBody>
      </p:sp>
      <p:sp>
        <p:nvSpPr>
          <p:cNvPr id="5" name="Date Placeholder 4"/>
          <p:cNvSpPr>
            <a:spLocks noGrp="1"/>
          </p:cNvSpPr>
          <p:nvPr>
            <p:ph type="dt" sz="half" idx="10"/>
          </p:nvPr>
        </p:nvSpPr>
        <p:spPr bwMode="auto"/>
        <p:txBody>
          <a:bodyPr/>
          <a:lstStyle/>
          <a:p>
            <a:pPr>
              <a:defRPr/>
            </a:pPr>
            <a:fld id="{BCC18F51-09EC-435C-A3BA-64A766E099C0}" type="datetimeFigureOut">
              <a:rPr/>
              <a:t>01.11.2013</a:t>
            </a:fld>
            <a:endParaRPr/>
          </a:p>
        </p:txBody>
      </p:sp>
      <p:sp>
        <p:nvSpPr>
          <p:cNvPr id="6" name="Footer Placeholder 5"/>
          <p:cNvSpPr>
            <a:spLocks noGrp="1"/>
          </p:cNvSpPr>
          <p:nvPr>
            <p:ph type="ftr" sz="quarter" idx="11"/>
          </p:nvPr>
        </p:nvSpPr>
        <p:spPr bwMode="auto"/>
        <p:txBody>
          <a:bodyPr/>
          <a:lstStyle/>
          <a:p>
            <a:pPr>
              <a:defRPr/>
            </a:pPr>
            <a:endParaRPr/>
          </a:p>
        </p:txBody>
      </p:sp>
      <p:sp>
        <p:nvSpPr>
          <p:cNvPr id="7" name="Slide Number Placeholder 6"/>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7" cy="1600200"/>
          </a:xfrm>
        </p:spPr>
        <p:txBody>
          <a:bodyPr anchor="b"/>
          <a:lstStyle>
            <a:lvl1pPr>
              <a:defRPr sz="2400"/>
            </a:lvl1pPr>
          </a:lstStyle>
          <a:p>
            <a:pPr>
              <a:defRPr/>
            </a:pPr>
            <a:r>
              <a:rPr/>
              <a:t>Click to edit Master title style</a:t>
            </a:r>
            <a:endParaRPr/>
          </a:p>
        </p:txBody>
      </p:sp>
      <p:sp>
        <p:nvSpPr>
          <p:cNvPr id="3" name="Picture Placeholder 2"/>
          <p:cNvSpPr>
            <a:spLocks noChangeAspect="1" noGrp="1"/>
          </p:cNvSpPr>
          <p:nvPr>
            <p:ph type="pic" idx="1"/>
          </p:nvPr>
        </p:nvSpPr>
        <p:spPr bwMode="auto">
          <a:xfrm>
            <a:off x="5183187" y="987425"/>
            <a:ext cx="617220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a:defRPr/>
            </a:pPr>
            <a:r>
              <a:rPr/>
              <a:t>Click icon to add picture</a:t>
            </a:r>
            <a:endParaRPr/>
          </a:p>
        </p:txBody>
      </p:sp>
      <p:sp>
        <p:nvSpPr>
          <p:cNvPr id="4" name="Text Placeholder 3"/>
          <p:cNvSpPr>
            <a:spLocks noGrp="1"/>
          </p:cNvSpPr>
          <p:nvPr>
            <p:ph type="body" sz="half" idx="2"/>
          </p:nvPr>
        </p:nvSpPr>
        <p:spPr bwMode="auto">
          <a:xfrm>
            <a:off x="839787" y="2057399"/>
            <a:ext cx="3932237" cy="381158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defRPr/>
            </a:pPr>
            <a:r>
              <a:rPr/>
              <a:t>Click to edit Master text styles</a:t>
            </a:r>
            <a:endParaRPr/>
          </a:p>
        </p:txBody>
      </p:sp>
      <p:sp>
        <p:nvSpPr>
          <p:cNvPr id="5" name="Date Placeholder 4"/>
          <p:cNvSpPr>
            <a:spLocks noGrp="1"/>
          </p:cNvSpPr>
          <p:nvPr>
            <p:ph type="dt" sz="half" idx="10"/>
          </p:nvPr>
        </p:nvSpPr>
        <p:spPr bwMode="auto"/>
        <p:txBody>
          <a:bodyPr/>
          <a:lstStyle/>
          <a:p>
            <a:pPr>
              <a:defRPr/>
            </a:pPr>
            <a:fld id="{BCC18F51-09EC-435C-A3BA-64A766E099C0}" type="datetimeFigureOut">
              <a:rPr/>
              <a:t>01.11.2013</a:t>
            </a:fld>
            <a:endParaRPr/>
          </a:p>
        </p:txBody>
      </p:sp>
      <p:sp>
        <p:nvSpPr>
          <p:cNvPr id="6" name="Footer Placeholder 5"/>
          <p:cNvSpPr>
            <a:spLocks noGrp="1"/>
          </p:cNvSpPr>
          <p:nvPr>
            <p:ph type="ftr" sz="quarter" idx="11"/>
          </p:nvPr>
        </p:nvSpPr>
        <p:spPr bwMode="auto"/>
        <p:txBody>
          <a:bodyPr/>
          <a:lstStyle/>
          <a:p>
            <a:pPr>
              <a:defRPr/>
            </a:pPr>
            <a:endParaRPr/>
          </a:p>
        </p:txBody>
      </p:sp>
      <p:sp>
        <p:nvSpPr>
          <p:cNvPr id="7" name="Slide Number Placeholder 6"/>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a:t>Click to edit Master title style</a:t>
            </a:r>
            <a:endParaRPr/>
          </a:p>
        </p:txBody>
      </p:sp>
      <p:sp>
        <p:nvSpPr>
          <p:cNvPr id="3" name="Vertical Text Placeholder 2"/>
          <p:cNvSpPr>
            <a:spLocks noGrp="1"/>
          </p:cNvSpPr>
          <p:nvPr>
            <p:ph type="body" orient="vert" idx="1"/>
          </p:nvPr>
        </p:nvSpPr>
        <p:spPr bwMode="auto"/>
        <p:txBody>
          <a:bodyPr vert="eaVert"/>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Date Placeholder 3"/>
          <p:cNvSpPr>
            <a:spLocks noGrp="1"/>
          </p:cNvSpPr>
          <p:nvPr>
            <p:ph type="dt" sz="half" idx="10"/>
          </p:nvPr>
        </p:nvSpPr>
        <p:spPr bwMode="auto"/>
        <p:txBody>
          <a:bodyPr/>
          <a:lstStyle/>
          <a:p>
            <a:pPr>
              <a:defRPr/>
            </a:pPr>
            <a:fld id="{BCC18F51-09EC-435C-A3BA-64A766E099C0}" type="datetimeFigureOut">
              <a:rPr/>
              <a:t>01.11.2013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899" y="365125"/>
            <a:ext cx="2628900" cy="5811838"/>
          </a:xfrm>
        </p:spPr>
        <p:txBody>
          <a:bodyPr vert="eaVert"/>
          <a:lstStyle/>
          <a:p>
            <a:pPr>
              <a:defRPr/>
            </a:pPr>
            <a:r>
              <a:rPr/>
              <a:t>Click to edit Master title style</a:t>
            </a:r>
            <a:endParaRPr/>
          </a:p>
        </p:txBody>
      </p:sp>
      <p:sp>
        <p:nvSpPr>
          <p:cNvPr id="3" name="Vertical Text Placeholder 2"/>
          <p:cNvSpPr>
            <a:spLocks noGrp="1"/>
          </p:cNvSpPr>
          <p:nvPr>
            <p:ph type="body" orient="vert" idx="1"/>
          </p:nvPr>
        </p:nvSpPr>
        <p:spPr bwMode="auto">
          <a:xfrm>
            <a:off x="838199" y="365125"/>
            <a:ext cx="7734299" cy="5811838"/>
          </a:xfrm>
        </p:spPr>
        <p:txBody>
          <a:bodyPr vert="eaVert"/>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Date Placeholder 3"/>
          <p:cNvSpPr>
            <a:spLocks noGrp="1"/>
          </p:cNvSpPr>
          <p:nvPr>
            <p:ph type="dt" sz="half" idx="10"/>
          </p:nvPr>
        </p:nvSpPr>
        <p:spPr bwMode="auto"/>
        <p:txBody>
          <a:bodyPr/>
          <a:lstStyle/>
          <a:p>
            <a:pPr>
              <a:defRPr/>
            </a:pPr>
            <a:fld id="{BCC18F51-09EC-435C-A3BA-64A766E099C0}" type="datetimeFigureOut">
              <a:rPr/>
              <a:t>01.11.2013</a:t>
            </a:fld>
            <a:endParaRPr/>
          </a:p>
        </p:txBody>
      </p:sp>
      <p:sp>
        <p:nvSpPr>
          <p:cNvPr id="5" name="Footer Placeholder 4"/>
          <p:cNvSpPr>
            <a:spLocks noGrp="1"/>
          </p:cNvSpPr>
          <p:nvPr>
            <p:ph type="ftr" sz="quarter" idx="11"/>
          </p:nvPr>
        </p:nvSpPr>
        <p:spPr bwMode="auto"/>
        <p:txBody>
          <a:bodyPr/>
          <a:lstStyle/>
          <a:p>
            <a:pPr>
              <a:defRPr/>
            </a:pPr>
            <a:endParaRPr/>
          </a:p>
        </p:txBody>
      </p:sp>
      <p:sp>
        <p:nvSpPr>
          <p:cNvPr id="6" name="Slide Number Placeholder 5"/>
          <p:cNvSpPr>
            <a:spLocks noGrp="1"/>
          </p:cNvSpPr>
          <p:nvPr>
            <p:ph type="sldNum" sz="quarter" idx="12"/>
          </p:nvPr>
        </p:nvSpPr>
        <p:spPr bwMode="auto"/>
        <p:txBody>
          <a:bodyPr/>
          <a:lstStyle/>
          <a:p>
            <a:pPr>
              <a:defRPr/>
            </a:pPr>
            <a:fld id="{08395586-F03A-48D1-94DF-16B239DF4FB5}" type="slidenum">
              <a:rPr/>
              <a:t>‹#›</a:t>
            </a:fld>
            <a:endParaRPr/>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theme" Target="../theme/theme1.xml"/><Relationship Id="rId27" Type="http://schemas.openxmlformats.org/officeDocument/2006/relationships/image" Target="../media/image1.jpg"/></Relationships>
</file>

<file path=ppt/slideMasters/_rels/slideMaster2.xml.rels><?xml version="1.0" encoding="UTF-8" standalone="yes"?><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slideLayout" Target="../slideLayouts/slideLayout27.xml"/><Relationship Id="rId3" Type="http://schemas.openxmlformats.org/officeDocument/2006/relationships/slideLayout" Target="../slideLayouts/slideLayout28.xml"/><Relationship Id="rId4" Type="http://schemas.openxmlformats.org/officeDocument/2006/relationships/slideLayout" Target="../slideLayouts/slideLayout29.xml"/><Relationship Id="rId5" Type="http://schemas.openxmlformats.org/officeDocument/2006/relationships/slideLayout" Target="../slideLayouts/slideLayout30.xml"/><Relationship Id="rId6" Type="http://schemas.openxmlformats.org/officeDocument/2006/relationships/slideLayout" Target="../slideLayouts/slideLayout31.xml"/><Relationship Id="rId7" Type="http://schemas.openxmlformats.org/officeDocument/2006/relationships/slideLayout" Target="../slideLayouts/slideLayout32.xml"/><Relationship Id="rId8" Type="http://schemas.openxmlformats.org/officeDocument/2006/relationships/slideLayout" Target="../slideLayouts/slideLayout33.xml"/><Relationship Id="rId9" Type="http://schemas.openxmlformats.org/officeDocument/2006/relationships/slideLayout" Target="../slideLayouts/slideLayout34.xml"/><Relationship Id="rId10" Type="http://schemas.openxmlformats.org/officeDocument/2006/relationships/slideLayout" Target="../slideLayouts/slideLayout35.xml"/><Relationship Id="rId11" Type="http://schemas.openxmlformats.org/officeDocument/2006/relationships/slideLayout" Target="../slideLayouts/slideLayout36.xml"/><Relationship Id="rId12" Type="http://schemas.openxmlformats.org/officeDocument/2006/relationships/theme" Target="../theme/theme2.xml"/></Relationships>
</file>

<file path=ppt/slideMasters/_rels/slideMaster3.xml.rels><?xml version="1.0" encoding="UTF-8" standalone="yes"?><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slideLayout" Target="../slideLayouts/slideLayout38.xml"/><Relationship Id="rId3" Type="http://schemas.openxmlformats.org/officeDocument/2006/relationships/slideLayout" Target="../slideLayouts/slideLayout39.xml"/><Relationship Id="rId4" Type="http://schemas.openxmlformats.org/officeDocument/2006/relationships/slideLayout" Target="../slideLayouts/slideLayout40.xml"/><Relationship Id="rId5" Type="http://schemas.openxmlformats.org/officeDocument/2006/relationships/slideLayout" Target="../slideLayouts/slideLayout41.xml"/><Relationship Id="rId6" Type="http://schemas.openxmlformats.org/officeDocument/2006/relationships/slideLayout" Target="../slideLayouts/slideLayout42.xml"/><Relationship Id="rId7" Type="http://schemas.openxmlformats.org/officeDocument/2006/relationships/slideLayout" Target="../slideLayouts/slideLayout43.xml"/><Relationship Id="rId8" Type="http://schemas.openxmlformats.org/officeDocument/2006/relationships/slideLayout" Target="../slideLayouts/slideLayout44.xml"/><Relationship Id="rId9" Type="http://schemas.openxmlformats.org/officeDocument/2006/relationships/slideLayout" Target="../slideLayouts/slideLayout45.xml"/><Relationship Id="rId10" Type="http://schemas.openxmlformats.org/officeDocument/2006/relationships/slideLayout" Target="../slideLayouts/slideLayout46.xml"/><Relationship Id="rId11" Type="http://schemas.openxmlformats.org/officeDocument/2006/relationships/slideLayout" Target="../slideLayouts/slideLayout47.xml"/><Relationship Id="rId1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73C4745C-428B-4B0B-8F6A-602D577E8B0B}" type="datetimeFigureOut">
              <a:rPr lang="en-CA"/>
              <a:t>2025-02-04</a:t>
            </a:fld>
            <a:endParaRPr lang="en-CA"/>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59AB439-DE0E-4579-95AC-E350C482DFC4}" type="slidenum">
              <a:rPr lang="en-CA"/>
              <a:t>‹#›</a:t>
            </a:fld>
            <a:endParaRPr lang="en-CA"/>
          </a:p>
        </p:txBody>
      </p:sp>
      <p:sp>
        <p:nvSpPr>
          <p:cNvPr id="7" name="Rectangle 4"/>
          <p:cNvSpPr>
            <a:spLocks noChangeArrowheads="1"/>
          </p:cNvSpPr>
          <p:nvPr/>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8" name="Rectangle 5"/>
          <p:cNvSpPr>
            <a:spLocks noChangeArrowheads="1"/>
          </p:cNvSpPr>
          <p:nvPr/>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0" name="Picture 9"/>
          <p:cNvPicPr>
            <a:picLocks noChangeAspect="1"/>
          </p:cNvPicPr>
          <p:nvPr/>
        </p:nvPicPr>
        <p:blipFill>
          <a:blip r:embed="rId27"/>
          <a:stretch/>
        </p:blipFill>
        <p:spPr bwMode="auto">
          <a:xfrm>
            <a:off x="9652000" y="2942"/>
            <a:ext cx="2540000" cy="786765"/>
          </a:xfrm>
          <a:prstGeom prst="rect">
            <a:avLst/>
          </a:prstGeom>
        </p:spPr>
      </p:pic>
      <p:sp>
        <p:nvSpPr>
          <p:cNvPr id="11"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2" name="Rectangle 4"/>
          <p:cNvSpPr>
            <a:spLocks noChangeArrowheads="1"/>
          </p:cNvSpPr>
          <p:nvPr userDrawn="1"/>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13" name="Rectangle 5"/>
          <p:cNvSpPr>
            <a:spLocks noChangeArrowheads="1"/>
          </p:cNvSpPr>
          <p:nvPr userDrawn="1"/>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14" name="TextBox 13"/>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5" name="Picture 14"/>
          <p:cNvPicPr>
            <a:picLocks noChangeAspect="1"/>
          </p:cNvPicPr>
          <p:nvPr userDrawn="1"/>
        </p:nvPicPr>
        <p:blipFill>
          <a:blip r:embed="rId27"/>
          <a:stretch/>
        </p:blipFill>
        <p:spPr bwMode="auto">
          <a:xfrm>
            <a:off x="9652000" y="2942"/>
            <a:ext cx="2540000" cy="786765"/>
          </a:xfrm>
          <a:prstGeom prst="rect">
            <a:avLst/>
          </a:prstGeom>
        </p:spPr>
      </p:pic>
      <p:sp>
        <p:nvSpPr>
          <p:cNvPr id="1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3C8D2C-1948-4B85-A0A3-8D17DBB6F9B6}" type="datetimeFigureOut">
              <a:rPr lang="en-CA"/>
              <a:t>2025-02-04</a:t>
            </a:fld>
            <a:endParaRPr lang="en-CA"/>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2C7C71A-6CF9-4DAD-BCEB-C087DE24FE69}" type="slidenum">
              <a:rPr lang="en-CA"/>
              <a:t>‹#›</a:t>
            </a:fld>
            <a:endParaRPr lang="en-CA"/>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199" y="365125"/>
            <a:ext cx="10515600" cy="1325562"/>
          </a:xfrm>
          <a:prstGeom prst="rect">
            <a:avLst/>
          </a:prstGeom>
        </p:spPr>
        <p:txBody>
          <a:bodyPr vert="horz" lIns="91440" tIns="45720" rIns="91440" bIns="45720" rtlCol="0" anchor="ctr">
            <a:normAutofit/>
          </a:bodyPr>
          <a:lstStyle/>
          <a:p>
            <a:pPr>
              <a:defRPr/>
            </a:pPr>
            <a:r>
              <a:rPr/>
              <a:t>Click to edit Master title style</a:t>
            </a:r>
            <a:endParaRPr/>
          </a:p>
        </p:txBody>
      </p:sp>
      <p:sp>
        <p:nvSpPr>
          <p:cNvPr id="3" name="Text Placeholder 2"/>
          <p:cNvSpPr>
            <a:spLocks noGrp="1"/>
          </p:cNvSpPr>
          <p:nvPr>
            <p:ph type="body" idx="1"/>
          </p:nvPr>
        </p:nvSpPr>
        <p:spPr bwMode="auto">
          <a:xfrm>
            <a:off x="838199" y="1825625"/>
            <a:ext cx="10515600" cy="4351338"/>
          </a:xfrm>
          <a:prstGeom prst="rect">
            <a:avLst/>
          </a:prstGeom>
        </p:spPr>
        <p:txBody>
          <a:bodyPr vert="horz" lIns="91440" tIns="45720" rIns="91440" bIns="45720" rtlCol="0">
            <a:normAutofit/>
          </a:bodyPr>
          <a:lstStyle/>
          <a:p>
            <a:pPr lvl="0">
              <a:defRPr/>
            </a:pPr>
            <a:r>
              <a:rPr/>
              <a:t>Click to edit Master text styles</a:t>
            </a:r>
            <a:endParaRPr/>
          </a:p>
          <a:p>
            <a:pPr lvl="1">
              <a:defRPr/>
            </a:pPr>
            <a:r>
              <a:rPr/>
              <a:t>Second level</a:t>
            </a:r>
            <a:endParaRPr/>
          </a:p>
          <a:p>
            <a:pPr lvl="2">
              <a:defRPr/>
            </a:pPr>
            <a:r>
              <a:rPr/>
              <a:t>Third level</a:t>
            </a:r>
            <a:endParaRPr/>
          </a:p>
          <a:p>
            <a:pPr lvl="3">
              <a:defRPr/>
            </a:pPr>
            <a:r>
              <a:rPr/>
              <a:t>Fourth level</a:t>
            </a:r>
            <a:endParaRPr/>
          </a:p>
          <a:p>
            <a:pPr lvl="4">
              <a:defRPr/>
            </a:pPr>
            <a:r>
              <a:rPr/>
              <a:t>Fifth level</a:t>
            </a:r>
            <a:endParaRPr/>
          </a:p>
        </p:txBody>
      </p:sp>
      <p:sp>
        <p:nvSpPr>
          <p:cNvPr id="4" name="Date Placeholder 3"/>
          <p:cNvSpPr>
            <a:spLocks noGrp="1"/>
          </p:cNvSpPr>
          <p:nvPr>
            <p:ph type="dt" sz="half" idx="2"/>
          </p:nvPr>
        </p:nvSpPr>
        <p:spPr bwMode="auto">
          <a:xfrm>
            <a:off x="838199"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BCC18F51-09EC-435C-A3BA-64A766E099C0}" type="datetimeFigureOut">
              <a:rPr/>
              <a:t>01.11.2013</a:t>
            </a:fld>
            <a:endParaRPr/>
          </a:p>
        </p:txBody>
      </p:sp>
      <p:sp>
        <p:nvSpPr>
          <p:cNvPr id="5" name="Footer Placeholder 4"/>
          <p:cNvSpPr>
            <a:spLocks noGrp="1"/>
          </p:cNvSpPr>
          <p:nvPr>
            <p:ph type="ftr" sz="quarter" idx="3"/>
          </p:nvPr>
        </p:nvSpPr>
        <p:spPr bwMode="auto">
          <a:xfrm>
            <a:off x="4038599"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a:p>
        </p:txBody>
      </p:sp>
      <p:sp>
        <p:nvSpPr>
          <p:cNvPr id="6" name="Slide Number Placeholder 5"/>
          <p:cNvSpPr>
            <a:spLocks noGrp="1"/>
          </p:cNvSpPr>
          <p:nvPr>
            <p:ph type="sldNum" sz="quarter" idx="4"/>
          </p:nvPr>
        </p:nvSpPr>
        <p:spPr bwMode="auto">
          <a:xfrm>
            <a:off x="8610599"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08395586-F03A-48D1-94DF-16B239DF4FB5}" type="slidenum">
              <a:rPr/>
              <a:t>‹#›</a:t>
            </a:fld>
            <a:endParaRP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685800">
        <a:lnSpc>
          <a:spcPct val="90000"/>
        </a:lnSpc>
        <a:spcBef>
          <a:spcPts val="0"/>
        </a:spcBef>
        <a:buNone/>
        <a:defRPr sz="3300">
          <a:solidFill>
            <a:schemeClr val="tx1"/>
          </a:solidFill>
          <a:latin typeface="+mj-lt"/>
          <a:ea typeface="+mj-ea"/>
          <a:cs typeface="+mj-cs"/>
        </a:defRPr>
      </a:lvl1pPr>
    </p:titleStyle>
    <p:bodyStyle>
      <a:lvl1pPr marL="171450" indent="-171450" algn="l" defTabSz="685800">
        <a:lnSpc>
          <a:spcPct val="90000"/>
        </a:lnSpc>
        <a:spcBef>
          <a:spcPts val="749"/>
        </a:spcBef>
        <a:buFont typeface="Arial"/>
        <a:buChar char="•"/>
        <a:defRPr sz="2100">
          <a:solidFill>
            <a:schemeClr val="tx1"/>
          </a:solidFill>
          <a:latin typeface="+mn-lt"/>
          <a:ea typeface="+mn-ea"/>
          <a:cs typeface="+mn-cs"/>
        </a:defRPr>
      </a:lvl1pPr>
      <a:lvl2pPr marL="514350" indent="-171450" algn="l" defTabSz="685800">
        <a:lnSpc>
          <a:spcPct val="90000"/>
        </a:lnSpc>
        <a:spcBef>
          <a:spcPts val="374"/>
        </a:spcBef>
        <a:buFont typeface="Arial"/>
        <a:buChar char="•"/>
        <a:defRPr sz="1800">
          <a:solidFill>
            <a:schemeClr val="tx1"/>
          </a:solidFill>
          <a:latin typeface="+mn-lt"/>
          <a:ea typeface="+mn-ea"/>
          <a:cs typeface="+mn-cs"/>
        </a:defRPr>
      </a:lvl2pPr>
      <a:lvl3pPr marL="857250" indent="-171450" algn="l" defTabSz="685800">
        <a:lnSpc>
          <a:spcPct val="90000"/>
        </a:lnSpc>
        <a:spcBef>
          <a:spcPts val="374"/>
        </a:spcBef>
        <a:buFont typeface="Arial"/>
        <a:buChar char="•"/>
        <a:defRPr sz="1500">
          <a:solidFill>
            <a:schemeClr val="tx1"/>
          </a:solidFill>
          <a:latin typeface="+mn-lt"/>
          <a:ea typeface="+mn-ea"/>
          <a:cs typeface="+mn-cs"/>
        </a:defRPr>
      </a:lvl3pPr>
      <a:lvl4pPr marL="1200150" indent="-171450" algn="l" defTabSz="685800">
        <a:lnSpc>
          <a:spcPct val="90000"/>
        </a:lnSpc>
        <a:spcBef>
          <a:spcPts val="374"/>
        </a:spcBef>
        <a:buFont typeface="Arial"/>
        <a:buChar char="•"/>
        <a:defRPr sz="1350">
          <a:solidFill>
            <a:schemeClr val="tx1"/>
          </a:solidFill>
          <a:latin typeface="+mn-lt"/>
          <a:ea typeface="+mn-ea"/>
          <a:cs typeface="+mn-cs"/>
        </a:defRPr>
      </a:lvl4pPr>
      <a:lvl5pPr marL="1543050" indent="-171450" algn="l" defTabSz="685800">
        <a:lnSpc>
          <a:spcPct val="90000"/>
        </a:lnSpc>
        <a:spcBef>
          <a:spcPts val="374"/>
        </a:spcBef>
        <a:buFont typeface="Arial"/>
        <a:buChar char="•"/>
        <a:defRPr sz="1350">
          <a:solidFill>
            <a:schemeClr val="tx1"/>
          </a:solidFill>
          <a:latin typeface="+mn-lt"/>
          <a:ea typeface="+mn-ea"/>
          <a:cs typeface="+mn-cs"/>
        </a:defRPr>
      </a:lvl5pPr>
      <a:lvl6pPr marL="1885950" indent="-171450" algn="l" defTabSz="685800">
        <a:lnSpc>
          <a:spcPct val="90000"/>
        </a:lnSpc>
        <a:spcBef>
          <a:spcPts val="374"/>
        </a:spcBef>
        <a:buFont typeface="Arial"/>
        <a:buChar char="•"/>
        <a:defRPr sz="1350">
          <a:solidFill>
            <a:schemeClr val="tx1"/>
          </a:solidFill>
          <a:latin typeface="+mn-lt"/>
          <a:ea typeface="+mn-ea"/>
          <a:cs typeface="+mn-cs"/>
        </a:defRPr>
      </a:lvl6pPr>
      <a:lvl7pPr marL="2228850" indent="-171450" algn="l" defTabSz="685800">
        <a:lnSpc>
          <a:spcPct val="90000"/>
        </a:lnSpc>
        <a:spcBef>
          <a:spcPts val="374"/>
        </a:spcBef>
        <a:buFont typeface="Arial"/>
        <a:buChar char="•"/>
        <a:defRPr sz="1350">
          <a:solidFill>
            <a:schemeClr val="tx1"/>
          </a:solidFill>
          <a:latin typeface="+mn-lt"/>
          <a:ea typeface="+mn-ea"/>
          <a:cs typeface="+mn-cs"/>
        </a:defRPr>
      </a:lvl7pPr>
      <a:lvl8pPr marL="2571750" indent="-171450" algn="l" defTabSz="685800">
        <a:lnSpc>
          <a:spcPct val="90000"/>
        </a:lnSpc>
        <a:spcBef>
          <a:spcPts val="374"/>
        </a:spcBef>
        <a:buFont typeface="Arial"/>
        <a:buChar char="•"/>
        <a:defRPr sz="1350">
          <a:solidFill>
            <a:schemeClr val="tx1"/>
          </a:solidFill>
          <a:latin typeface="+mn-lt"/>
          <a:ea typeface="+mn-ea"/>
          <a:cs typeface="+mn-cs"/>
        </a:defRPr>
      </a:lvl8pPr>
      <a:lvl9pPr marL="2914650" indent="-171450" algn="l" defTabSz="685800">
        <a:lnSpc>
          <a:spcPct val="90000"/>
        </a:lnSpc>
        <a:spcBef>
          <a:spcPts val="374"/>
        </a:spcBef>
        <a:buFont typeface="Arial"/>
        <a:buChar char="•"/>
        <a:defRPr sz="1350">
          <a:solidFill>
            <a:schemeClr val="tx1"/>
          </a:solidFill>
          <a:latin typeface="+mn-lt"/>
          <a:ea typeface="+mn-ea"/>
          <a:cs typeface="+mn-cs"/>
        </a:defRPr>
      </a:lvl9pPr>
    </p:bodyStyle>
    <p:otherStyle>
      <a:defPPr>
        <a:defRPr/>
      </a:defPPr>
      <a:lvl1pPr marL="0" algn="l" defTabSz="685800">
        <a:defRPr sz="1350">
          <a:solidFill>
            <a:schemeClr val="tx1"/>
          </a:solidFill>
          <a:latin typeface="+mn-lt"/>
          <a:ea typeface="+mn-ea"/>
          <a:cs typeface="+mn-cs"/>
        </a:defRPr>
      </a:lvl1pPr>
      <a:lvl2pPr marL="342900" algn="l" defTabSz="685800">
        <a:defRPr sz="1350">
          <a:solidFill>
            <a:schemeClr val="tx1"/>
          </a:solidFill>
          <a:latin typeface="+mn-lt"/>
          <a:ea typeface="+mn-ea"/>
          <a:cs typeface="+mn-cs"/>
        </a:defRPr>
      </a:lvl2pPr>
      <a:lvl3pPr marL="685800" algn="l" defTabSz="685800">
        <a:defRPr sz="1350">
          <a:solidFill>
            <a:schemeClr val="tx1"/>
          </a:solidFill>
          <a:latin typeface="+mn-lt"/>
          <a:ea typeface="+mn-ea"/>
          <a:cs typeface="+mn-cs"/>
        </a:defRPr>
      </a:lvl3pPr>
      <a:lvl4pPr marL="1028700" algn="l" defTabSz="685800">
        <a:defRPr sz="1350">
          <a:solidFill>
            <a:schemeClr val="tx1"/>
          </a:solidFill>
          <a:latin typeface="+mn-lt"/>
          <a:ea typeface="+mn-ea"/>
          <a:cs typeface="+mn-cs"/>
        </a:defRPr>
      </a:lvl4pPr>
      <a:lvl5pPr marL="1371600" algn="l" defTabSz="685800">
        <a:defRPr sz="1350">
          <a:solidFill>
            <a:schemeClr val="tx1"/>
          </a:solidFill>
          <a:latin typeface="+mn-lt"/>
          <a:ea typeface="+mn-ea"/>
          <a:cs typeface="+mn-cs"/>
        </a:defRPr>
      </a:lvl5pPr>
      <a:lvl6pPr marL="1714500" algn="l" defTabSz="685800">
        <a:defRPr sz="1350">
          <a:solidFill>
            <a:schemeClr val="tx1"/>
          </a:solidFill>
          <a:latin typeface="+mn-lt"/>
          <a:ea typeface="+mn-ea"/>
          <a:cs typeface="+mn-cs"/>
        </a:defRPr>
      </a:lvl6pPr>
      <a:lvl7pPr marL="2057400" algn="l" defTabSz="685800">
        <a:defRPr sz="1350">
          <a:solidFill>
            <a:schemeClr val="tx1"/>
          </a:solidFill>
          <a:latin typeface="+mn-lt"/>
          <a:ea typeface="+mn-ea"/>
          <a:cs typeface="+mn-cs"/>
        </a:defRPr>
      </a:lvl7pPr>
      <a:lvl8pPr marL="2400300" algn="l" defTabSz="685800">
        <a:defRPr sz="1350">
          <a:solidFill>
            <a:schemeClr val="tx1"/>
          </a:solidFill>
          <a:latin typeface="+mn-lt"/>
          <a:ea typeface="+mn-ea"/>
          <a:cs typeface="+mn-cs"/>
        </a:defRPr>
      </a:lvl8pPr>
      <a:lvl9pPr marL="2743200" algn="l" defTabSz="685800">
        <a:defRPr sz="135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xml"/></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xml"/></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6.xml"/></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7.xml"/></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8.xml"/></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9.xml"/></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0.xml"/></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1.xml"/></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2.xml"/></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3.xml"/></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4.xml"/></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5.xml"/></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6.xml"/></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7.xml"/></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8.xml"/></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19.xml"/></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0.xml"/></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1.xml"/></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2.xml"/></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3.xml"/></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4.xml"/></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5.xml"/></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6.xml"/></Relationships>
</file>

<file path=ppt/slides/_rels/slide27.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7.xml"/></Relationships>
</file>

<file path=ppt/slides/_rels/slide28.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8.xml"/></Relationships>
</file>

<file path=ppt/slides/_rels/slide29.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29.xml"/></Relationships>
</file>

<file path=ppt/slides/_rels/slide30.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0.xml"/></Relationships>
</file>

<file path=ppt/slides/_rels/slide31.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1.xml"/></Relationships>
</file>

<file path=ppt/slides/_rels/slide32.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2.xml"/></Relationships>
</file>

<file path=ppt/slides/_rels/slide33.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3.xml"/></Relationships>
</file>

<file path=ppt/slides/_rels/slide34.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4.xml"/></Relationships>
</file>

<file path=ppt/slides/_rels/slide35.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5.xml"/></Relationships>
</file>

<file path=ppt/slides/_rels/slide36.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6.xml"/></Relationships>
</file>

<file path=ppt/slides/_rels/slide37.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7.xml"/></Relationships>
</file>

<file path=ppt/slides/_rels/slide38.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8.xml"/></Relationships>
</file>

<file path=ppt/slides/_rels/slide39.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39.xml"/></Relationships>
</file>

<file path=ppt/slides/_rels/slide40.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0.xml"/></Relationships>
</file>

<file path=ppt/slides/_rels/slide41.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1.xml"/></Relationships>
</file>

<file path=ppt/slides/_rels/slide42.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2.xml"/></Relationships>
</file>

<file path=ppt/slides/_rels/slide43.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3.xml"/></Relationships>
</file>

<file path=ppt/slides/_rels/slide44.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4.xml"/></Relationships>
</file>

<file path=ppt/slides/_rels/slide45.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5.xml"/></Relationships>
</file>

<file path=ppt/slides/_rels/slide46.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6.xml"/></Relationships>
</file>

<file path=ppt/slides/_rels/slide47.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7.xml"/></Relationships>
</file>

<file path=ppt/slides/_rels/slide48.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8.xml"/></Relationships>
</file>

<file path=ppt/slides/_rels/slide49.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49.xml"/></Relationships>
</file>

<file path=ppt/slides/_rels/slide50.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0.xml"/></Relationships>
</file>

<file path=ppt/slides/_rels/slide51.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1.xml"/></Relationships>
</file>

<file path=ppt/slides/_rels/slide52.xml.rels><?xml version="1.0" encoding="UTF-8" standalone="yes"?><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5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bg>
      <p:bgPr shadeToTitle="0">
        <a:solidFill>
          <a:schemeClr val="bg1"/>
        </a:solidFill>
      </p:bgPr>
    </p:bg>
    <p:spTree>
      <p:nvGrpSpPr>
        <p:cNvPr id="1" name=""/>
        <p:cNvGrpSpPr/>
        <p:nvPr/>
      </p:nvGrpSpPr>
      <p:grpSpPr bwMode="auto">
        <a:xfrm>
          <a:off x="0" y="0"/>
          <a:ext cx="0" cy="0"/>
          <a:chOff x="0" y="0"/>
          <a:chExt cx="0" cy="0"/>
        </a:xfrm>
      </p:grpSpPr>
      <p:sp>
        <p:nvSpPr>
          <p:cNvPr id="3" name="Title 2"/>
          <p:cNvSpPr>
            <a:spLocks noGrp="1"/>
          </p:cNvSpPr>
          <p:nvPr>
            <p:ph type="ctrTitle"/>
          </p:nvPr>
        </p:nvSpPr>
        <p:spPr bwMode="auto">
          <a:xfrm>
            <a:off x="5027212" y="1589416"/>
            <a:ext cx="6125980" cy="1351379"/>
          </a:xfrm>
        </p:spPr>
        <p:txBody>
          <a:bodyPr/>
          <a:lstStyle/>
          <a:p>
            <a:pPr algn="l">
              <a:defRPr/>
            </a:pPr>
            <a:br>
              <a:rPr lang="en-US" sz="4800">
                <a:latin typeface="Titillium"/>
              </a:rPr>
            </a:br>
            <a:r>
              <a:rPr lang="en-US" sz="3200"/>
              <a:t>Patient Care </a:t>
            </a:r>
            <a:endParaRPr lang="en-US" sz="3200" b="1"/>
          </a:p>
        </p:txBody>
      </p:sp>
      <p:sp>
        <p:nvSpPr>
          <p:cNvPr id="10" name="Text Placeholder 9"/>
          <p:cNvSpPr>
            <a:spLocks noGrp="1"/>
          </p:cNvSpPr>
          <p:nvPr>
            <p:ph type="subTitle" idx="1"/>
          </p:nvPr>
        </p:nvSpPr>
        <p:spPr bwMode="auto">
          <a:xfrm>
            <a:off x="4934415" y="3089325"/>
            <a:ext cx="4477062" cy="1655762"/>
          </a:xfrm>
        </p:spPr>
        <p:txBody>
          <a:bodyPr>
            <a:normAutofit fontScale="92500" lnSpcReduction="20000"/>
          </a:bodyPr>
          <a:lstStyle/>
          <a:p>
            <a:pPr algn="l">
              <a:defRPr/>
            </a:pPr>
            <a:r>
              <a:rPr lang="en-US" sz="2000">
                <a:latin typeface="Titillium"/>
              </a:rPr>
              <a:t> -</a:t>
            </a:r>
            <a:r>
              <a:rPr lang="en-US" sz="2000"/>
              <a:t>Generic and Trade/Brand names</a:t>
            </a:r>
            <a:endParaRPr/>
          </a:p>
          <a:p>
            <a:pPr algn="l">
              <a:defRPr/>
            </a:pPr>
            <a:r>
              <a:rPr lang="en-US" sz="2000"/>
              <a:t>-Narcotics, Controlled and OTC </a:t>
            </a:r>
            <a:endParaRPr/>
          </a:p>
          <a:p>
            <a:pPr algn="l">
              <a:defRPr/>
            </a:pPr>
            <a:r>
              <a:rPr lang="en-US" sz="2000"/>
              <a:t>-Routes of  Drug Administration</a:t>
            </a:r>
            <a:endParaRPr/>
          </a:p>
          <a:p>
            <a:pPr algn="l">
              <a:defRPr/>
            </a:pPr>
            <a:r>
              <a:rPr lang="en-US" sz="2000"/>
              <a:t>-Charting medication</a:t>
            </a:r>
            <a:endParaRPr/>
          </a:p>
          <a:p>
            <a:pPr algn="l">
              <a:defRPr/>
            </a:pPr>
            <a:r>
              <a:rPr lang="en-US" sz="2000"/>
              <a:t>-6 Rights of Drug Administration</a:t>
            </a:r>
            <a:endParaRPr/>
          </a:p>
          <a:p>
            <a:pPr algn="l">
              <a:defRPr/>
            </a:pPr>
            <a:endParaRPr lang="en-US" sz="2000">
              <a:latin typeface="Titillium"/>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 name="Content Placeholder 2"/>
          <p:cNvSpPr>
            <a:spLocks noGrp="1"/>
          </p:cNvSpPr>
          <p:nvPr>
            <p:ph idx="1"/>
          </p:nvPr>
        </p:nvSpPr>
        <p:spPr bwMode="auto"/>
        <p:txBody>
          <a:bodyPr>
            <a:normAutofit lnSpcReduction="10000"/>
          </a:bodyPr>
          <a:lstStyle/>
          <a:p>
            <a:pPr marL="0" indent="0" algn="ctr">
              <a:buNone/>
              <a:defRPr/>
            </a:pPr>
            <a:r>
              <a:rPr lang="en-CA"/>
              <a:t>The Instructor Handout titled</a:t>
            </a:r>
            <a:endParaRPr/>
          </a:p>
          <a:p>
            <a:pPr marL="0" indent="0" algn="ctr">
              <a:buNone/>
              <a:defRPr/>
            </a:pPr>
            <a:r>
              <a:rPr lang="en-CA"/>
              <a:t> “</a:t>
            </a:r>
            <a:r>
              <a:rPr lang="en-CA" i="1" u="sng">
                <a:solidFill>
                  <a:srgbClr val="996633"/>
                </a:solidFill>
              </a:rPr>
              <a:t>Table of Medications</a:t>
            </a:r>
            <a:r>
              <a:rPr lang="en-CA"/>
              <a:t>”</a:t>
            </a:r>
            <a:endParaRPr/>
          </a:p>
          <a:p>
            <a:pPr marL="0" indent="0" algn="ctr">
              <a:buNone/>
              <a:defRPr/>
            </a:pPr>
            <a:r>
              <a:rPr lang="en-CA"/>
              <a:t> (</a:t>
            </a:r>
            <a:r>
              <a:rPr lang="en-CA" sz="2400"/>
              <a:t>follows the same format as the CAMRT Appendix)</a:t>
            </a:r>
            <a:endParaRPr/>
          </a:p>
          <a:p>
            <a:pPr marL="0" indent="0" algn="ctr">
              <a:buNone/>
              <a:defRPr/>
            </a:pPr>
            <a:r>
              <a:rPr lang="en-CA" sz="2400"/>
              <a:t> </a:t>
            </a:r>
            <a:endParaRPr lang="en-CA"/>
          </a:p>
          <a:p>
            <a:pPr>
              <a:defRPr/>
            </a:pPr>
            <a:r>
              <a:rPr lang="en-US"/>
              <a:t>What direction is our scope of practice taking regarding the administration of medications? (</a:t>
            </a:r>
            <a:r>
              <a:rPr lang="en-US" sz="2400"/>
              <a:t>Consider provincial colleges guidelines</a:t>
            </a:r>
            <a:r>
              <a:rPr lang="en-US"/>
              <a:t>)</a:t>
            </a:r>
            <a:endParaRPr/>
          </a:p>
          <a:p>
            <a:pPr marL="0" indent="0">
              <a:buNone/>
              <a:defRPr/>
            </a:pPr>
            <a:endParaRPr lang="en-CA"/>
          </a:p>
          <a:p>
            <a:pPr>
              <a:defRPr/>
            </a:pPr>
            <a:r>
              <a:rPr lang="en-CA" sz="2400" i="1">
                <a:solidFill>
                  <a:srgbClr val="D52B00"/>
                </a:solidFill>
              </a:rPr>
              <a:t>All Medication content is taken from the textbook resources provided by CAMRT</a:t>
            </a:r>
            <a:endParaRPr/>
          </a:p>
          <a:p>
            <a:pPr algn="ctr">
              <a:defRPr/>
            </a:pPr>
            <a:endParaRPr lang="en-CA" i="1"/>
          </a:p>
          <a:p>
            <a:pPr algn="ctr">
              <a:defRPr/>
            </a:pPr>
            <a:endParaRPr lang="en-US" i="1"/>
          </a:p>
          <a:p>
            <a:pPr algn="ctr">
              <a:defRPr/>
            </a:pPr>
            <a:endParaRPr lang="en-US" i="1"/>
          </a:p>
          <a:p>
            <a:pPr algn="ctr">
              <a:defRPr/>
            </a:pPr>
            <a:endParaRPr lang="en-US" i="1"/>
          </a:p>
          <a:p>
            <a:pPr algn="ctr">
              <a:defRPr/>
            </a:pPr>
            <a:endParaRPr lang="en-CA" i="1"/>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Autofit/>
          </a:bodyPr>
          <a:lstStyle/>
          <a:p>
            <a:pPr>
              <a:defRPr/>
            </a:pPr>
            <a:r>
              <a:rPr lang="en-US"/>
              <a:t>Scenario #1</a:t>
            </a:r>
            <a:endParaRPr/>
          </a:p>
        </p:txBody>
      </p:sp>
      <p:sp>
        <p:nvSpPr>
          <p:cNvPr id="3" name="Content Placeholder 2"/>
          <p:cNvSpPr>
            <a:spLocks noGrp="1"/>
          </p:cNvSpPr>
          <p:nvPr>
            <p:ph idx="1"/>
          </p:nvPr>
        </p:nvSpPr>
        <p:spPr bwMode="auto"/>
        <p:txBody>
          <a:bodyPr/>
          <a:lstStyle/>
          <a:p>
            <a:pPr marL="0" indent="0">
              <a:buNone/>
              <a:defRPr/>
            </a:pPr>
            <a:r>
              <a:rPr lang="en-US">
                <a:solidFill>
                  <a:srgbClr val="7030A0"/>
                </a:solidFill>
              </a:rPr>
              <a:t>Why do radiographers require knowledge about medications?</a:t>
            </a:r>
            <a:endParaRPr lang="en-US">
              <a:solidFill>
                <a:srgbClr val="7030A0"/>
              </a:solidFill>
            </a:endParaRPr>
          </a:p>
          <a:p>
            <a:pPr marL="0" indent="0">
              <a:buNone/>
              <a:defRPr/>
            </a:pPr>
            <a:endParaRPr lang="en-US">
              <a:solidFill>
                <a:schemeClr val="tx1"/>
              </a:solidFill>
            </a:endParaRPr>
          </a:p>
          <a:p>
            <a:pPr marL="0" indent="0">
              <a:buNone/>
              <a:defRPr/>
            </a:pPr>
            <a:r>
              <a:rPr lang="en-US">
                <a:solidFill>
                  <a:schemeClr val="tx1"/>
                </a:solidFill>
              </a:rPr>
              <a:t>It’s the weekend night shift. You’re the only technologist in the dept. An ER nurse brings a patient with a compound fracture of the femur to be x-rayed. The nurse states the patient has been given fentanyl and leaves. </a:t>
            </a:r>
            <a:endParaRPr/>
          </a:p>
          <a:p>
            <a:pPr marL="182880" indent="-182880">
              <a:defRPr/>
            </a:pPr>
            <a:r>
              <a:rPr lang="en-US"/>
              <a:t> </a:t>
            </a:r>
            <a:r>
              <a:rPr lang="en-US" i="1">
                <a:solidFill>
                  <a:srgbClr val="0070C0"/>
                </a:solidFill>
              </a:rPr>
              <a:t>What is the purpose of fentanyl?</a:t>
            </a:r>
            <a:endParaRPr/>
          </a:p>
          <a:p>
            <a:pPr marL="182880" indent="-182880">
              <a:defRPr/>
            </a:pPr>
            <a:r>
              <a:rPr lang="en-US" i="1">
                <a:solidFill>
                  <a:srgbClr val="0070C0"/>
                </a:solidFill>
              </a:rPr>
              <a:t> What patient observation would the technologist make while performing the x-rays</a:t>
            </a:r>
            <a:r>
              <a:rPr lang="en-US" i="1"/>
              <a:t>?</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Autofit/>
          </a:bodyPr>
          <a:lstStyle/>
          <a:p>
            <a:pPr>
              <a:defRPr/>
            </a:pPr>
            <a:r>
              <a:rPr lang="en-US">
                <a:solidFill>
                  <a:schemeClr val="tx1"/>
                </a:solidFill>
              </a:rPr>
              <a:t>Scenario #2</a:t>
            </a:r>
            <a:endParaRPr lang="en-US"/>
          </a:p>
        </p:txBody>
      </p:sp>
      <p:sp>
        <p:nvSpPr>
          <p:cNvPr id="3" name="Content Placeholder 2"/>
          <p:cNvSpPr>
            <a:spLocks noGrp="1"/>
          </p:cNvSpPr>
          <p:nvPr>
            <p:ph idx="1"/>
          </p:nvPr>
        </p:nvSpPr>
        <p:spPr bwMode="auto"/>
        <p:txBody>
          <a:bodyPr/>
          <a:lstStyle/>
          <a:p>
            <a:pPr marL="0" indent="0">
              <a:buNone/>
              <a:defRPr/>
            </a:pPr>
            <a:r>
              <a:rPr lang="en-US">
                <a:solidFill>
                  <a:schemeClr val="tx1"/>
                </a:solidFill>
              </a:rPr>
              <a:t>A 87-year-old lady comes for a Ba </a:t>
            </a:r>
            <a:r>
              <a:rPr lang="en-US">
                <a:solidFill>
                  <a:schemeClr val="tx1"/>
                </a:solidFill>
              </a:rPr>
              <a:t>En</a:t>
            </a:r>
            <a:r>
              <a:rPr lang="en-US">
                <a:solidFill>
                  <a:schemeClr val="tx1"/>
                </a:solidFill>
              </a:rPr>
              <a:t> exam. She doesn’t speak English but her granddaughter translates the explanation of the exam and communicates her clinical history before leaving. She’ll return for grandmother in an hour. During the exam, the Radiologist requests Glucagon because the bowel has hypermobility. </a:t>
            </a:r>
            <a:endParaRPr/>
          </a:p>
          <a:p>
            <a:pPr marL="182880" indent="-182880">
              <a:defRPr/>
            </a:pPr>
            <a:r>
              <a:rPr lang="en-US" i="1">
                <a:solidFill>
                  <a:srgbClr val="7030A0"/>
                </a:solidFill>
              </a:rPr>
              <a:t>What patient information must be known </a:t>
            </a:r>
            <a:r>
              <a:rPr lang="en-US" b="1" i="1">
                <a:solidFill>
                  <a:srgbClr val="7030A0"/>
                </a:solidFill>
              </a:rPr>
              <a:t>prior</a:t>
            </a:r>
            <a:r>
              <a:rPr lang="en-US" i="1">
                <a:solidFill>
                  <a:srgbClr val="7030A0"/>
                </a:solidFill>
              </a:rPr>
              <a:t> to the Glucagon injection?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Why is medication needed?</a:t>
            </a:r>
            <a:endParaRPr/>
          </a:p>
        </p:txBody>
      </p:sp>
      <p:sp>
        <p:nvSpPr>
          <p:cNvPr id="3" name="Content Placeholder 2"/>
          <p:cNvSpPr>
            <a:spLocks noGrp="1"/>
          </p:cNvSpPr>
          <p:nvPr>
            <p:ph idx="1"/>
          </p:nvPr>
        </p:nvSpPr>
        <p:spPr bwMode="auto"/>
        <p:txBody>
          <a:bodyPr/>
          <a:lstStyle/>
          <a:p>
            <a:pPr marL="0" indent="0">
              <a:spcAft>
                <a:spcPts val="1200"/>
              </a:spcAft>
              <a:buNone/>
              <a:defRPr/>
            </a:pPr>
            <a:r>
              <a:rPr lang="en-CA" sz="3200"/>
              <a:t>What is the </a:t>
            </a:r>
            <a:r>
              <a:rPr lang="en-CA" sz="3200">
                <a:solidFill>
                  <a:srgbClr val="D52B1E"/>
                </a:solidFill>
              </a:rPr>
              <a:t>purpose</a:t>
            </a:r>
            <a:r>
              <a:rPr lang="en-CA" sz="3200"/>
              <a:t> of medication?</a:t>
            </a:r>
            <a:endParaRPr lang="en-US" sz="3200"/>
          </a:p>
          <a:p>
            <a:pPr>
              <a:defRPr/>
            </a:pPr>
            <a:r>
              <a:rPr lang="en-US" i="1"/>
              <a:t>Treatment</a:t>
            </a:r>
            <a:endParaRPr/>
          </a:p>
          <a:p>
            <a:pPr>
              <a:defRPr/>
            </a:pPr>
            <a:r>
              <a:rPr lang="en-US" i="1"/>
              <a:t>Diagnosis</a:t>
            </a:r>
            <a:endParaRPr/>
          </a:p>
          <a:p>
            <a:pPr>
              <a:defRPr/>
            </a:pPr>
            <a:r>
              <a:rPr lang="en-US" i="1"/>
              <a:t>Disease prevention</a:t>
            </a:r>
            <a:endParaRPr/>
          </a:p>
          <a:p>
            <a:pPr>
              <a:defRPr/>
            </a:pPr>
            <a:r>
              <a:rPr lang="en-US" i="1"/>
              <a:t>Therapeutic effects</a:t>
            </a:r>
            <a:endParaRPr lang="en-US" sz="2400" i="1"/>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CA"/>
              <a:t>Role of Radiographer</a:t>
            </a:r>
            <a:endParaRPr lang="en-US"/>
          </a:p>
        </p:txBody>
      </p:sp>
      <p:sp>
        <p:nvSpPr>
          <p:cNvPr id="3" name="Content Placeholder 2"/>
          <p:cNvSpPr>
            <a:spLocks noGrp="1"/>
          </p:cNvSpPr>
          <p:nvPr>
            <p:ph idx="1"/>
          </p:nvPr>
        </p:nvSpPr>
        <p:spPr bwMode="auto"/>
        <p:txBody>
          <a:bodyPr>
            <a:normAutofit/>
          </a:bodyPr>
          <a:lstStyle/>
          <a:p>
            <a:pPr>
              <a:defRPr/>
            </a:pPr>
            <a:r>
              <a:rPr lang="en-CA"/>
              <a:t>As radiographers, basic knowledge of the following is important:</a:t>
            </a:r>
            <a:endParaRPr/>
          </a:p>
          <a:p>
            <a:pPr>
              <a:defRPr/>
            </a:pPr>
            <a:endParaRPr lang="en-CA"/>
          </a:p>
          <a:p>
            <a:pPr lvl="1">
              <a:defRPr/>
            </a:pPr>
            <a:r>
              <a:rPr lang="en-CA" sz="2800">
                <a:solidFill>
                  <a:srgbClr val="996633"/>
                </a:solidFill>
              </a:rPr>
              <a:t>Safe dosage and routes of administration</a:t>
            </a:r>
            <a:endParaRPr/>
          </a:p>
          <a:p>
            <a:pPr lvl="1">
              <a:defRPr/>
            </a:pPr>
            <a:r>
              <a:rPr lang="en-CA" sz="2800">
                <a:solidFill>
                  <a:srgbClr val="996633"/>
                </a:solidFill>
              </a:rPr>
              <a:t>Limitations of the medications</a:t>
            </a:r>
            <a:endParaRPr/>
          </a:p>
          <a:p>
            <a:pPr lvl="1">
              <a:defRPr/>
            </a:pPr>
            <a:r>
              <a:rPr lang="en-CA" sz="2800">
                <a:solidFill>
                  <a:srgbClr val="996633"/>
                </a:solidFill>
              </a:rPr>
              <a:t>Side effects</a:t>
            </a:r>
            <a:endParaRPr/>
          </a:p>
          <a:p>
            <a:pPr lvl="1">
              <a:defRPr/>
            </a:pPr>
            <a:r>
              <a:rPr lang="en-CA" sz="2800">
                <a:solidFill>
                  <a:srgbClr val="996633"/>
                </a:solidFill>
              </a:rPr>
              <a:t>Potential adverse and toxic reactions</a:t>
            </a:r>
            <a:endParaRPr/>
          </a:p>
          <a:p>
            <a:pPr lvl="1">
              <a:defRPr/>
            </a:pPr>
            <a:r>
              <a:rPr lang="en-CA" sz="2800">
                <a:solidFill>
                  <a:srgbClr val="996633"/>
                </a:solidFill>
              </a:rPr>
              <a:t>Indications and contraindications for their use</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Technologist Responsibilities</a:t>
            </a:r>
            <a:endParaRPr/>
          </a:p>
        </p:txBody>
      </p:sp>
      <p:sp>
        <p:nvSpPr>
          <p:cNvPr id="3" name="Content Placeholder 2"/>
          <p:cNvSpPr>
            <a:spLocks noGrp="1"/>
          </p:cNvSpPr>
          <p:nvPr>
            <p:ph idx="1"/>
          </p:nvPr>
        </p:nvSpPr>
        <p:spPr bwMode="auto"/>
        <p:txBody>
          <a:bodyPr>
            <a:normAutofit fontScale="92500" lnSpcReduction="10000"/>
          </a:bodyPr>
          <a:lstStyle/>
          <a:p>
            <a:pPr marL="0" indent="0">
              <a:buNone/>
              <a:defRPr/>
            </a:pPr>
            <a:r>
              <a:rPr lang="en-CA" i="1">
                <a:solidFill>
                  <a:srgbClr val="D73E17"/>
                </a:solidFill>
              </a:rPr>
              <a:t>If a medication order comes in, technologists with advanced training would:</a:t>
            </a:r>
            <a:endParaRPr lang="en-CA"/>
          </a:p>
          <a:p>
            <a:pPr>
              <a:defRPr/>
            </a:pPr>
            <a:r>
              <a:rPr lang="en-CA"/>
              <a:t>Ensure the order makes sense</a:t>
            </a:r>
            <a:endParaRPr/>
          </a:p>
          <a:p>
            <a:pPr lvl="1">
              <a:defRPr/>
            </a:pPr>
            <a:r>
              <a:rPr lang="en-CA"/>
              <a:t>Are there any contraindications?</a:t>
            </a:r>
            <a:endParaRPr/>
          </a:p>
          <a:p>
            <a:pPr>
              <a:defRPr/>
            </a:pPr>
            <a:r>
              <a:rPr lang="en-CA"/>
              <a:t>Double id the pt.</a:t>
            </a:r>
            <a:endParaRPr/>
          </a:p>
          <a:p>
            <a:pPr>
              <a:defRPr/>
            </a:pPr>
            <a:r>
              <a:rPr lang="en-CA"/>
              <a:t>Consent</a:t>
            </a:r>
            <a:endParaRPr/>
          </a:p>
          <a:p>
            <a:pPr>
              <a:defRPr/>
            </a:pPr>
            <a:r>
              <a:rPr lang="en-CA"/>
              <a:t>Prepare the medication</a:t>
            </a:r>
            <a:endParaRPr/>
          </a:p>
          <a:p>
            <a:pPr>
              <a:defRPr/>
            </a:pPr>
            <a:r>
              <a:rPr lang="en-CA"/>
              <a:t>Administer the medication</a:t>
            </a:r>
            <a:endParaRPr/>
          </a:p>
          <a:p>
            <a:pPr>
              <a:defRPr/>
            </a:pPr>
            <a:r>
              <a:rPr lang="en-CA"/>
              <a:t>Document</a:t>
            </a:r>
            <a:endParaRPr/>
          </a:p>
          <a:p>
            <a:pPr>
              <a:defRPr/>
            </a:pPr>
            <a:r>
              <a:rPr lang="en-CA"/>
              <a:t>Pt. Post Care</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General Information</a:t>
            </a:r>
            <a:endParaRPr lang="en-US"/>
          </a:p>
        </p:txBody>
      </p:sp>
      <p:sp>
        <p:nvSpPr>
          <p:cNvPr id="3" name="Content Placeholder 2"/>
          <p:cNvSpPr>
            <a:spLocks noGrp="1"/>
          </p:cNvSpPr>
          <p:nvPr>
            <p:ph idx="1"/>
          </p:nvPr>
        </p:nvSpPr>
        <p:spPr bwMode="auto"/>
        <p:txBody>
          <a:bodyPr>
            <a:normAutofit/>
          </a:bodyPr>
          <a:lstStyle/>
          <a:p>
            <a:pPr>
              <a:lnSpc>
                <a:spcPct val="90000"/>
              </a:lnSpc>
              <a:defRPr/>
            </a:pPr>
            <a:r>
              <a:rPr lang="en-US"/>
              <a:t>Classification of medications</a:t>
            </a:r>
            <a:endParaRPr/>
          </a:p>
          <a:p>
            <a:pPr lvl="1">
              <a:lnSpc>
                <a:spcPct val="90000"/>
              </a:lnSpc>
              <a:buFont typeface="Arial"/>
              <a:buChar char="•"/>
              <a:defRPr/>
            </a:pPr>
            <a:r>
              <a:rPr lang="en-US">
                <a:solidFill>
                  <a:srgbClr val="EE362C"/>
                </a:solidFill>
              </a:rPr>
              <a:t>OTC analgesics – over-the-counter</a:t>
            </a:r>
            <a:endParaRPr/>
          </a:p>
          <a:p>
            <a:pPr lvl="1">
              <a:lnSpc>
                <a:spcPct val="90000"/>
              </a:lnSpc>
              <a:buFont typeface="Arial"/>
              <a:buChar char="•"/>
              <a:defRPr/>
            </a:pPr>
            <a:r>
              <a:rPr lang="en-US">
                <a:solidFill>
                  <a:srgbClr val="EE362C"/>
                </a:solidFill>
              </a:rPr>
              <a:t>Controlled medications</a:t>
            </a:r>
            <a:endParaRPr/>
          </a:p>
          <a:p>
            <a:pPr lvl="1">
              <a:lnSpc>
                <a:spcPct val="90000"/>
              </a:lnSpc>
              <a:buFont typeface="Arial"/>
              <a:buChar char="•"/>
              <a:defRPr/>
            </a:pPr>
            <a:r>
              <a:rPr lang="en-US">
                <a:solidFill>
                  <a:srgbClr val="EE362C"/>
                </a:solidFill>
              </a:rPr>
              <a:t>Narcotics</a:t>
            </a:r>
            <a:endParaRPr/>
          </a:p>
          <a:p>
            <a:pPr marL="342900" lvl="1" indent="0">
              <a:lnSpc>
                <a:spcPct val="90000"/>
              </a:lnSpc>
              <a:buNone/>
              <a:defRPr/>
            </a:pPr>
            <a:endParaRPr lang="en-US"/>
          </a:p>
          <a:p>
            <a:pPr>
              <a:lnSpc>
                <a:spcPct val="90000"/>
              </a:lnSpc>
              <a:defRPr/>
            </a:pPr>
            <a:r>
              <a:rPr lang="en-US"/>
              <a:t>The Compendium of Pharmaceuticals and Specialties (</a:t>
            </a:r>
            <a:r>
              <a:rPr lang="en-US">
                <a:solidFill>
                  <a:srgbClr val="0070C0"/>
                </a:solidFill>
              </a:rPr>
              <a:t>CPS</a:t>
            </a:r>
            <a:r>
              <a:rPr lang="en-US"/>
              <a:t>) manual is published every spring with the most up-to-date medication information. </a:t>
            </a:r>
            <a:endParaRPr/>
          </a:p>
          <a:p>
            <a:pPr>
              <a:lnSpc>
                <a:spcPct val="90000"/>
              </a:lnSpc>
              <a:defRPr/>
            </a:pPr>
            <a:endParaRPr lang="en-US"/>
          </a:p>
          <a:p>
            <a:pPr>
              <a:defRPr/>
            </a:pPr>
            <a:endParaRPr lang="en-CA"/>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Generic and Trade Names of Drugs</a:t>
            </a:r>
            <a:endParaRPr lang="en-US"/>
          </a:p>
        </p:txBody>
      </p:sp>
      <p:sp>
        <p:nvSpPr>
          <p:cNvPr id="3" name="Content Placeholder 2"/>
          <p:cNvSpPr>
            <a:spLocks noGrp="1"/>
          </p:cNvSpPr>
          <p:nvPr>
            <p:ph idx="1"/>
          </p:nvPr>
        </p:nvSpPr>
        <p:spPr bwMode="auto"/>
        <p:txBody>
          <a:bodyPr>
            <a:normAutofit fontScale="92500" lnSpcReduction="10000"/>
          </a:bodyPr>
          <a:lstStyle/>
          <a:p>
            <a:pPr marL="0" indent="0">
              <a:buNone/>
              <a:defRPr/>
            </a:pPr>
            <a:r>
              <a:rPr lang="en-CA" sz="2600" b="1"/>
              <a:t>GENERIC (chemical) name</a:t>
            </a:r>
            <a:endParaRPr/>
          </a:p>
          <a:p>
            <a:pPr lvl="1">
              <a:buFont typeface="Arial"/>
              <a:buChar char="•"/>
              <a:defRPr/>
            </a:pPr>
            <a:r>
              <a:rPr lang="en-CA" sz="2600"/>
              <a:t>The name given to a drug when it becomes commercially available (derived from the more complex chemical name).</a:t>
            </a:r>
            <a:endParaRPr/>
          </a:p>
          <a:p>
            <a:pPr lvl="1">
              <a:buFont typeface="Arial"/>
              <a:buChar char="•"/>
              <a:defRPr/>
            </a:pPr>
            <a:r>
              <a:rPr lang="en-CA" sz="2600"/>
              <a:t>Starts with a </a:t>
            </a:r>
            <a:r>
              <a:rPr lang="en-CA" sz="2600" b="1"/>
              <a:t>small letter</a:t>
            </a:r>
            <a:endParaRPr/>
          </a:p>
          <a:p>
            <a:pPr marL="182880" indent="-182880">
              <a:buNone/>
              <a:defRPr/>
            </a:pPr>
            <a:endParaRPr lang="en-CA" sz="2600" b="1"/>
          </a:p>
          <a:p>
            <a:pPr marL="0" indent="0">
              <a:buNone/>
              <a:defRPr/>
            </a:pPr>
            <a:r>
              <a:rPr lang="en-CA" sz="2600" b="1"/>
              <a:t>TRADE/BRAND name</a:t>
            </a:r>
            <a:endParaRPr/>
          </a:p>
          <a:p>
            <a:pPr lvl="1">
              <a:buFont typeface="Arial"/>
              <a:buChar char="•"/>
              <a:defRPr/>
            </a:pPr>
            <a:r>
              <a:rPr lang="en-CA" sz="2600"/>
              <a:t>Name given to a drug manufactured by a specific company.</a:t>
            </a:r>
            <a:endParaRPr/>
          </a:p>
          <a:p>
            <a:pPr lvl="1">
              <a:buFont typeface="Arial"/>
              <a:buChar char="•"/>
              <a:defRPr/>
            </a:pPr>
            <a:r>
              <a:rPr lang="en-CA" sz="2600"/>
              <a:t>Starts with a </a:t>
            </a:r>
            <a:r>
              <a:rPr lang="en-CA" sz="2600" b="1"/>
              <a:t>CAPITAL letter</a:t>
            </a:r>
            <a:endParaRPr/>
          </a:p>
          <a:p>
            <a:pPr marL="182880" indent="-182880">
              <a:buNone/>
              <a:defRPr/>
            </a:pPr>
            <a:endParaRPr lang="en-CA" sz="2600" b="1"/>
          </a:p>
          <a:p>
            <a:pPr marL="0" indent="0">
              <a:buNone/>
              <a:defRPr/>
            </a:pPr>
            <a:r>
              <a:rPr lang="en-CA" sz="2600" b="1"/>
              <a:t>*</a:t>
            </a:r>
            <a:r>
              <a:rPr lang="en-CA" sz="2600" b="1">
                <a:solidFill>
                  <a:srgbClr val="AA272F"/>
                </a:solidFill>
              </a:rPr>
              <a:t>NOTE</a:t>
            </a:r>
            <a:r>
              <a:rPr lang="en-CA" sz="2600">
                <a:solidFill>
                  <a:srgbClr val="AA272F"/>
                </a:solidFill>
              </a:rPr>
              <a:t>: on </a:t>
            </a:r>
            <a:r>
              <a:rPr lang="en-CA" sz="2600" b="1">
                <a:solidFill>
                  <a:srgbClr val="AA272F"/>
                </a:solidFill>
              </a:rPr>
              <a:t>all evaluations </a:t>
            </a:r>
            <a:r>
              <a:rPr lang="en-CA" sz="2600">
                <a:solidFill>
                  <a:srgbClr val="AA272F"/>
                </a:solidFill>
              </a:rPr>
              <a:t>the drug will </a:t>
            </a:r>
            <a:r>
              <a:rPr lang="en-CA" sz="2600" b="1">
                <a:solidFill>
                  <a:srgbClr val="AA272F"/>
                </a:solidFill>
              </a:rPr>
              <a:t>always</a:t>
            </a:r>
            <a:r>
              <a:rPr lang="en-CA" sz="2600">
                <a:solidFill>
                  <a:srgbClr val="AA272F"/>
                </a:solidFill>
              </a:rPr>
              <a:t> start with a capital letter regardless of it being generic or trade</a:t>
            </a:r>
            <a:r>
              <a:rPr lang="en-CA" sz="2600"/>
              <a:t>.</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Drug Information Sheet</a:t>
            </a:r>
            <a:endParaRPr lang="en-US"/>
          </a:p>
        </p:txBody>
      </p:sp>
      <p:sp>
        <p:nvSpPr>
          <p:cNvPr id="3" name="Content Placeholder 2"/>
          <p:cNvSpPr>
            <a:spLocks noGrp="1"/>
          </p:cNvSpPr>
          <p:nvPr>
            <p:ph idx="1"/>
          </p:nvPr>
        </p:nvSpPr>
        <p:spPr bwMode="auto"/>
        <p:txBody>
          <a:bodyPr>
            <a:normAutofit/>
          </a:bodyPr>
          <a:lstStyle/>
          <a:p>
            <a:pPr>
              <a:defRPr/>
            </a:pPr>
            <a:r>
              <a:rPr lang="en-CA" b="1"/>
              <a:t>Drug Information Sheets </a:t>
            </a:r>
            <a:r>
              <a:rPr lang="en-CA"/>
              <a:t>include: </a:t>
            </a:r>
            <a:r>
              <a:rPr lang="en-CA" i="1"/>
              <a:t>trade name, generic name, chemical composition, chemical strength, usual dosage, indications and contraindications and reported side effects.</a:t>
            </a:r>
            <a:endParaRPr/>
          </a:p>
          <a:p>
            <a:pPr>
              <a:buNone/>
              <a:defRPr/>
            </a:pPr>
            <a:endParaRPr lang="en-CA"/>
          </a:p>
          <a:p>
            <a:pPr>
              <a:defRPr/>
            </a:pPr>
            <a:r>
              <a:rPr lang="en-CA"/>
              <a:t>Physician will order medication </a:t>
            </a:r>
            <a:r>
              <a:rPr lang="en-CA">
                <a:solidFill>
                  <a:srgbClr val="D73E17"/>
                </a:solidFill>
              </a:rPr>
              <a:t>either by the generic or trade name. </a:t>
            </a:r>
            <a:r>
              <a:rPr lang="en-CA"/>
              <a:t>Therefore, the technologist needs to be familiar with both names.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Regulation of Medications</a:t>
            </a:r>
            <a:endParaRPr/>
          </a:p>
        </p:txBody>
      </p:sp>
      <p:sp>
        <p:nvSpPr>
          <p:cNvPr id="3" name="Content Placeholder 2"/>
          <p:cNvSpPr>
            <a:spLocks noGrp="1"/>
          </p:cNvSpPr>
          <p:nvPr>
            <p:ph idx="1"/>
          </p:nvPr>
        </p:nvSpPr>
        <p:spPr bwMode="auto"/>
        <p:txBody>
          <a:bodyPr>
            <a:normAutofit fontScale="92500" lnSpcReduction="20000"/>
          </a:bodyPr>
          <a:lstStyle/>
          <a:p>
            <a:pPr>
              <a:lnSpc>
                <a:spcPct val="120000"/>
              </a:lnSpc>
              <a:defRPr/>
            </a:pPr>
            <a:r>
              <a:rPr lang="en-US"/>
              <a:t>Regulation of medications is governed in </a:t>
            </a:r>
            <a:r>
              <a:rPr lang="en-US" i="1"/>
              <a:t>Canada </a:t>
            </a:r>
            <a:r>
              <a:rPr lang="en-US"/>
              <a:t>under the </a:t>
            </a:r>
            <a:r>
              <a:rPr lang="en-US" b="1"/>
              <a:t>Food and Drug Act</a:t>
            </a:r>
            <a:r>
              <a:rPr lang="en-US"/>
              <a:t>.</a:t>
            </a:r>
            <a:endParaRPr/>
          </a:p>
          <a:p>
            <a:pPr>
              <a:lnSpc>
                <a:spcPct val="120000"/>
              </a:lnSpc>
              <a:defRPr/>
            </a:pPr>
            <a:r>
              <a:rPr lang="en-US" i="1"/>
              <a:t>No medication can be administered </a:t>
            </a:r>
            <a:r>
              <a:rPr lang="en-US"/>
              <a:t>without an order either in written form or given verbally by a physician.</a:t>
            </a:r>
            <a:endParaRPr/>
          </a:p>
          <a:p>
            <a:pPr>
              <a:lnSpc>
                <a:spcPct val="120000"/>
              </a:lnSpc>
              <a:defRPr/>
            </a:pPr>
            <a:r>
              <a:rPr lang="en-US">
                <a:solidFill>
                  <a:srgbClr val="C00000"/>
                </a:solidFill>
              </a:rPr>
              <a:t>The Controlled Drug and Substances Act (1996)</a:t>
            </a:r>
            <a:endParaRPr lang="en-US" i="1"/>
          </a:p>
          <a:p>
            <a:pPr>
              <a:lnSpc>
                <a:spcPct val="120000"/>
              </a:lnSpc>
              <a:defRPr/>
            </a:pPr>
            <a:r>
              <a:rPr lang="en-US" u="sng">
                <a:solidFill>
                  <a:srgbClr val="7030A0"/>
                </a:solidFill>
              </a:rPr>
              <a:t>Narcotic medications </a:t>
            </a:r>
            <a:r>
              <a:rPr lang="en-US"/>
              <a:t>have the symbol </a:t>
            </a:r>
            <a:r>
              <a:rPr lang="en-US" b="1">
                <a:solidFill>
                  <a:schemeClr val="tx1"/>
                </a:solidFill>
              </a:rPr>
              <a:t>N</a:t>
            </a:r>
            <a:r>
              <a:rPr lang="en-US"/>
              <a:t> following the name of the drug, to indicate the medication has </a:t>
            </a:r>
            <a:r>
              <a:rPr lang="en-US" i="1"/>
              <a:t>addictive qualities</a:t>
            </a:r>
            <a:r>
              <a:rPr lang="en-US"/>
              <a:t>.</a:t>
            </a:r>
            <a:endParaRPr/>
          </a:p>
          <a:p>
            <a:pPr>
              <a:lnSpc>
                <a:spcPct val="120000"/>
              </a:lnSpc>
              <a:defRPr/>
            </a:pPr>
            <a:r>
              <a:rPr lang="en-US"/>
              <a:t>Always check the </a:t>
            </a:r>
            <a:r>
              <a:rPr lang="en-US">
                <a:solidFill>
                  <a:srgbClr val="D73E17"/>
                </a:solidFill>
              </a:rPr>
              <a:t>expiry date </a:t>
            </a:r>
            <a:r>
              <a:rPr lang="en-US"/>
              <a:t>of medications.</a:t>
            </a:r>
            <a:endParaRPr/>
          </a:p>
          <a:p>
            <a:pPr marL="0" indent="0">
              <a:buNone/>
              <a:defRPr/>
            </a:pPr>
            <a:r>
              <a:rPr lang="en-US"/>
              <a:t>		</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sz="4000">
                <a:solidFill>
                  <a:srgbClr val="C00000"/>
                </a:solidFill>
              </a:rPr>
              <a:t>The Controlled Drug and Substances Act (1996)</a:t>
            </a:r>
            <a:endParaRPr lang="en-US" sz="4000"/>
          </a:p>
        </p:txBody>
      </p:sp>
      <p:sp>
        <p:nvSpPr>
          <p:cNvPr id="3" name="Content Placeholder 2"/>
          <p:cNvSpPr>
            <a:spLocks noGrp="1"/>
          </p:cNvSpPr>
          <p:nvPr>
            <p:ph idx="1"/>
          </p:nvPr>
        </p:nvSpPr>
        <p:spPr bwMode="auto"/>
        <p:txBody>
          <a:bodyPr/>
          <a:lstStyle/>
          <a:p>
            <a:pPr>
              <a:defRPr/>
            </a:pPr>
            <a:r>
              <a:rPr lang="en-US" b="1"/>
              <a:t>Hospitals</a:t>
            </a:r>
            <a:endParaRPr/>
          </a:p>
          <a:p>
            <a:pPr>
              <a:defRPr/>
            </a:pPr>
            <a:r>
              <a:rPr lang="en-US" b="1"/>
              <a:t>63</a:t>
            </a:r>
            <a:r>
              <a:rPr lang="en-US"/>
              <a:t> </a:t>
            </a:r>
            <a:r>
              <a:rPr lang="en-US" sz="2400"/>
              <a:t>A person who is in charge of a hospital shall</a:t>
            </a:r>
            <a:endParaRPr/>
          </a:p>
          <a:p>
            <a:pPr>
              <a:defRPr/>
            </a:pPr>
            <a:r>
              <a:rPr lang="en-US"/>
              <a:t>(</a:t>
            </a:r>
            <a:r>
              <a:rPr lang="en-US" sz="2000"/>
              <a:t>a) keep or cause to be kept in a book, register or other record maintained for such purposes,</a:t>
            </a:r>
            <a:endParaRPr/>
          </a:p>
          <a:p>
            <a:pPr lvl="1">
              <a:defRPr/>
            </a:pPr>
            <a:r>
              <a:rPr lang="en-US" sz="2000"/>
              <a:t>(</a:t>
            </a:r>
            <a:r>
              <a:rPr lang="en-US" sz="2000"/>
              <a:t>i</a:t>
            </a:r>
            <a:r>
              <a:rPr lang="en-US" sz="2000"/>
              <a:t>) the name and quantity of any narcotic received,</a:t>
            </a:r>
            <a:endParaRPr/>
          </a:p>
          <a:p>
            <a:pPr lvl="1">
              <a:defRPr/>
            </a:pPr>
            <a:r>
              <a:rPr lang="en-US" sz="2000"/>
              <a:t>(ii) the name and address of the person from whom any narcotic was received and the date received,</a:t>
            </a:r>
            <a:endParaRPr/>
          </a:p>
          <a:p>
            <a:pPr lvl="1">
              <a:defRPr/>
            </a:pPr>
            <a:r>
              <a:rPr lang="en-US" sz="2000"/>
              <a:t>(iii) the name and quantity of any narcotic used in the making or assembling of a product or compound containing that narcotic,</a:t>
            </a:r>
            <a:endParaRPr/>
          </a:p>
          <a:p>
            <a:pPr lvl="1">
              <a:defRPr/>
            </a:pPr>
            <a:r>
              <a:rPr lang="en-US" sz="2000"/>
              <a:t>(iv) the name and quantity of any product or compound that was made or assembled and that contains that narcotic and the date on which the product or compound was made or assembled,</a:t>
            </a:r>
            <a:endParaRPr/>
          </a:p>
          <a:p>
            <a:pPr marL="0" indent="0">
              <a:buNone/>
              <a:defRPr/>
            </a:pPr>
            <a:endParaRPr lang="en-US"/>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4" name="Title 3"/>
          <p:cNvSpPr>
            <a:spLocks noGrp="1"/>
          </p:cNvSpPr>
          <p:nvPr>
            <p:ph type="title"/>
          </p:nvPr>
        </p:nvSpPr>
        <p:spPr bwMode="auto"/>
        <p:txBody>
          <a:bodyPr/>
          <a:lstStyle/>
          <a:p>
            <a:pPr>
              <a:defRPr/>
            </a:pPr>
            <a:endParaRPr lang="en-CA"/>
          </a:p>
        </p:txBody>
      </p:sp>
      <p:sp>
        <p:nvSpPr>
          <p:cNvPr id="3" name="Content Placeholder 2"/>
          <p:cNvSpPr>
            <a:spLocks noGrp="1"/>
          </p:cNvSpPr>
          <p:nvPr>
            <p:ph idx="1"/>
          </p:nvPr>
        </p:nvSpPr>
        <p:spPr bwMode="auto"/>
        <p:txBody>
          <a:bodyPr/>
          <a:lstStyle/>
          <a:p>
            <a:pPr lvl="1">
              <a:defRPr/>
            </a:pPr>
            <a:r>
              <a:rPr lang="en-US"/>
              <a:t>the name of the patient for whom a narcotic, other than </a:t>
            </a:r>
            <a:r>
              <a:rPr lang="en-US"/>
              <a:t>dextropropoxyphene</a:t>
            </a:r>
            <a:r>
              <a:rPr lang="en-US"/>
              <a:t> or a verbal prescription narcotic, was dispensed,</a:t>
            </a:r>
            <a:endParaRPr/>
          </a:p>
          <a:p>
            <a:pPr lvl="1">
              <a:defRPr/>
            </a:pPr>
            <a:r>
              <a:rPr lang="en-US"/>
              <a:t>(vi) the name of the practitioner ordering or prescribing a narcotic, other than </a:t>
            </a:r>
            <a:r>
              <a:rPr lang="en-US"/>
              <a:t>dextropropoxyphene</a:t>
            </a:r>
            <a:r>
              <a:rPr lang="en-US"/>
              <a:t> or a verbal prescription narcotic, and</a:t>
            </a:r>
            <a:endParaRPr/>
          </a:p>
          <a:p>
            <a:pPr lvl="1">
              <a:defRPr/>
            </a:pPr>
            <a:r>
              <a:rPr lang="en-US"/>
              <a:t>(vii) the date a narcotic, other than </a:t>
            </a:r>
            <a:r>
              <a:rPr lang="en-US"/>
              <a:t>dextropropoxyphene</a:t>
            </a:r>
            <a:r>
              <a:rPr lang="en-US"/>
              <a:t> or a verbal prescription narcotic was ordered or prescribed and the form and quantity thereof;</a:t>
            </a:r>
            <a:endParaRPr/>
          </a:p>
          <a:p>
            <a:pPr lvl="1">
              <a:defRPr/>
            </a:pPr>
            <a:r>
              <a:rPr lang="en-US"/>
              <a:t>(viii) to (x) [Repealed, SOR/2018-147, s. 23]</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CA"/>
              <a:t>Narcotics </a:t>
            </a:r>
            <a:endParaRPr lang="en-US"/>
          </a:p>
        </p:txBody>
      </p:sp>
      <p:sp>
        <p:nvSpPr>
          <p:cNvPr id="3" name="Content Placeholder 2"/>
          <p:cNvSpPr>
            <a:spLocks noGrp="1"/>
          </p:cNvSpPr>
          <p:nvPr>
            <p:ph idx="1"/>
          </p:nvPr>
        </p:nvSpPr>
        <p:spPr bwMode="auto"/>
        <p:txBody>
          <a:bodyPr>
            <a:normAutofit/>
          </a:bodyPr>
          <a:lstStyle/>
          <a:p>
            <a:pPr marL="182880" indent="-182880">
              <a:defRPr/>
            </a:pPr>
            <a:r>
              <a:rPr lang="en-US"/>
              <a:t>All narcotics are always kept in a </a:t>
            </a:r>
            <a:r>
              <a:rPr lang="en-US">
                <a:solidFill>
                  <a:srgbClr val="FF0000"/>
                </a:solidFill>
              </a:rPr>
              <a:t>locked cupboard </a:t>
            </a:r>
            <a:r>
              <a:rPr lang="en-US"/>
              <a:t>with a “Narcotic Control” book to </a:t>
            </a:r>
            <a:r>
              <a:rPr lang="en-US" b="1"/>
              <a:t>document usage</a:t>
            </a:r>
            <a:r>
              <a:rPr lang="en-US"/>
              <a:t>.</a:t>
            </a:r>
            <a:endParaRPr/>
          </a:p>
          <a:p>
            <a:pPr marL="182880" indent="-182880">
              <a:defRPr/>
            </a:pPr>
            <a:r>
              <a:rPr lang="en-US">
                <a:solidFill>
                  <a:srgbClr val="0070C0"/>
                </a:solidFill>
              </a:rPr>
              <a:t>Strict records </a:t>
            </a:r>
            <a:r>
              <a:rPr lang="en-US"/>
              <a:t>must be kept when narcotics are prescribed.</a:t>
            </a:r>
            <a:endParaRPr/>
          </a:p>
          <a:p>
            <a:pPr marL="182880" indent="-182880">
              <a:defRPr/>
            </a:pPr>
            <a:r>
              <a:rPr lang="en-US"/>
              <a:t>The </a:t>
            </a:r>
            <a:r>
              <a:rPr lang="en-US" b="1"/>
              <a:t>name and quantity</a:t>
            </a:r>
            <a:r>
              <a:rPr lang="en-US"/>
              <a:t> of each narcotic is </a:t>
            </a:r>
            <a:r>
              <a:rPr lang="en-US" i="1"/>
              <a:t>regularly checked</a:t>
            </a:r>
            <a:r>
              <a:rPr lang="en-US"/>
              <a:t>. </a:t>
            </a:r>
            <a:endParaRPr/>
          </a:p>
          <a:p>
            <a:pPr marL="182880" indent="-182880">
              <a:defRPr/>
            </a:pPr>
            <a:r>
              <a:rPr lang="en-US"/>
              <a:t>The </a:t>
            </a:r>
            <a:r>
              <a:rPr lang="en-US">
                <a:solidFill>
                  <a:srgbClr val="996633"/>
                </a:solidFill>
              </a:rPr>
              <a:t>following info </a:t>
            </a:r>
            <a:r>
              <a:rPr lang="en-US" b="1"/>
              <a:t>must</a:t>
            </a:r>
            <a:r>
              <a:rPr lang="en-US"/>
              <a:t> be included when a narcotic is given to a patient: </a:t>
            </a:r>
            <a:r>
              <a:rPr lang="en-US" i="1">
                <a:solidFill>
                  <a:schemeClr val="tx2">
                    <a:lumMod val="75000"/>
                  </a:schemeClr>
                </a:solidFill>
              </a:rPr>
              <a:t>the full name of the patient, name of the ordering physician, date, time and exact dosage administered and wastage dosage.</a:t>
            </a:r>
            <a:endParaRPr/>
          </a:p>
          <a:p>
            <a:pPr marL="525780" lvl="1" indent="-182880">
              <a:defRPr/>
            </a:pPr>
            <a:r>
              <a:rPr lang="en-US">
                <a:solidFill>
                  <a:schemeClr val="tx2">
                    <a:lumMod val="75000"/>
                  </a:schemeClr>
                </a:solidFill>
              </a:rPr>
              <a:t>Most hospitals include a protocol for wastage of narcotics that must be follow</a:t>
            </a:r>
            <a:r>
              <a:rPr lang="en-US"/>
              <a:t>ed.</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Controlled Drugs</a:t>
            </a:r>
            <a:endParaRPr lang="en-US"/>
          </a:p>
        </p:txBody>
      </p:sp>
      <p:sp>
        <p:nvSpPr>
          <p:cNvPr id="3" name="Content Placeholder 2"/>
          <p:cNvSpPr>
            <a:spLocks noGrp="1"/>
          </p:cNvSpPr>
          <p:nvPr>
            <p:ph idx="1"/>
          </p:nvPr>
        </p:nvSpPr>
        <p:spPr bwMode="auto"/>
        <p:txBody>
          <a:bodyPr>
            <a:normAutofit lnSpcReduction="10000"/>
          </a:bodyPr>
          <a:lstStyle/>
          <a:p>
            <a:pPr marL="182880" indent="-182880">
              <a:defRPr/>
            </a:pPr>
            <a:r>
              <a:rPr lang="en-US"/>
              <a:t>The Food and Drug Act also regulates </a:t>
            </a:r>
            <a:r>
              <a:rPr lang="en-US">
                <a:solidFill>
                  <a:srgbClr val="996633"/>
                </a:solidFill>
              </a:rPr>
              <a:t>other non-narcotic drugs that are potentially addictive </a:t>
            </a:r>
            <a:r>
              <a:rPr lang="en-US"/>
              <a:t>and may have a potential of abuse. These drugs are called </a:t>
            </a:r>
            <a:r>
              <a:rPr lang="en-US" b="1">
                <a:solidFill>
                  <a:schemeClr val="tx2">
                    <a:lumMod val="75000"/>
                  </a:schemeClr>
                </a:solidFill>
              </a:rPr>
              <a:t>Controlled Drugs</a:t>
            </a:r>
            <a:r>
              <a:rPr lang="en-US"/>
              <a:t>.</a:t>
            </a:r>
            <a:endParaRPr/>
          </a:p>
          <a:p>
            <a:pPr marL="182880" indent="-182880">
              <a:defRPr/>
            </a:pPr>
            <a:r>
              <a:rPr lang="en-US"/>
              <a:t>They are recognized by the letter </a:t>
            </a:r>
            <a:r>
              <a:rPr lang="en-US" b="1">
                <a:solidFill>
                  <a:schemeClr val="tx1"/>
                </a:solidFill>
              </a:rPr>
              <a:t>C</a:t>
            </a:r>
            <a:r>
              <a:rPr lang="en-US"/>
              <a:t> with a </a:t>
            </a:r>
            <a:r>
              <a:rPr lang="en-US">
                <a:solidFill>
                  <a:srgbClr val="D52B00"/>
                </a:solidFill>
              </a:rPr>
              <a:t>circle around it </a:t>
            </a:r>
            <a:r>
              <a:rPr lang="en-US"/>
              <a:t>following the name of the drug.</a:t>
            </a:r>
            <a:endParaRPr/>
          </a:p>
          <a:p>
            <a:pPr marL="182880" indent="-182880">
              <a:defRPr/>
            </a:pPr>
            <a:r>
              <a:rPr lang="en-US" b="1"/>
              <a:t>Regulation and documentation </a:t>
            </a:r>
            <a:r>
              <a:rPr lang="en-US"/>
              <a:t>of the use of the drugs is similar to narcotics and records of the use of the these drugs are kept in a “</a:t>
            </a:r>
            <a:r>
              <a:rPr lang="en-US">
                <a:solidFill>
                  <a:srgbClr val="AA272F"/>
                </a:solidFill>
              </a:rPr>
              <a:t>Controlled Drugs” book.</a:t>
            </a:r>
            <a:endParaRPr/>
          </a:p>
          <a:p>
            <a:pPr marL="182880" indent="-182880">
              <a:defRPr/>
            </a:pPr>
            <a:r>
              <a:rPr lang="en-US"/>
              <a:t>There are </a:t>
            </a:r>
            <a:r>
              <a:rPr lang="en-US">
                <a:solidFill>
                  <a:srgbClr val="996633"/>
                </a:solidFill>
              </a:rPr>
              <a:t>five different controlled substance </a:t>
            </a:r>
            <a:r>
              <a:rPr lang="en-US"/>
              <a:t>schedules indicating the potential of addiction. The </a:t>
            </a:r>
            <a:r>
              <a:rPr lang="en-US" b="1">
                <a:solidFill>
                  <a:schemeClr val="tx1"/>
                </a:solidFill>
              </a:rPr>
              <a:t>lower</a:t>
            </a:r>
            <a:r>
              <a:rPr lang="en-US" b="1"/>
              <a:t> the number</a:t>
            </a:r>
            <a:r>
              <a:rPr lang="en-US"/>
              <a:t> the </a:t>
            </a:r>
            <a:r>
              <a:rPr lang="en-US" b="1">
                <a:solidFill>
                  <a:schemeClr val="tx1"/>
                </a:solidFill>
              </a:rPr>
              <a:t>higher</a:t>
            </a:r>
            <a:r>
              <a:rPr lang="en-US" b="1"/>
              <a:t> addiction potential</a:t>
            </a:r>
            <a:r>
              <a:rPr lang="en-US"/>
              <a:t>.</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Drug Reactions</a:t>
            </a:r>
            <a:endParaRPr/>
          </a:p>
        </p:txBody>
      </p:sp>
      <p:sp>
        <p:nvSpPr>
          <p:cNvPr id="3" name="Content Placeholder 2"/>
          <p:cNvSpPr>
            <a:spLocks noGrp="1"/>
          </p:cNvSpPr>
          <p:nvPr>
            <p:ph idx="1"/>
          </p:nvPr>
        </p:nvSpPr>
        <p:spPr bwMode="auto"/>
        <p:txBody>
          <a:bodyPr>
            <a:normAutofit/>
          </a:bodyPr>
          <a:lstStyle/>
          <a:p>
            <a:pPr marL="0" indent="0">
              <a:buNone/>
              <a:defRPr/>
            </a:pPr>
            <a:r>
              <a:rPr lang="en-US" sz="3000"/>
              <a:t>People process drugs based on</a:t>
            </a:r>
            <a:r>
              <a:rPr lang="en-US" sz="2400"/>
              <a:t>:</a:t>
            </a:r>
            <a:endParaRPr/>
          </a:p>
          <a:p>
            <a:pPr marL="0" indent="0">
              <a:buNone/>
              <a:defRPr/>
            </a:pPr>
            <a:endParaRPr lang="en-CA" sz="2600"/>
          </a:p>
          <a:p>
            <a:pPr>
              <a:defRPr/>
            </a:pPr>
            <a:r>
              <a:rPr lang="en-CA" sz="2600" i="1"/>
              <a:t>Age, sex and nutritional status</a:t>
            </a:r>
            <a:endParaRPr/>
          </a:p>
          <a:p>
            <a:pPr>
              <a:defRPr/>
            </a:pPr>
            <a:r>
              <a:rPr lang="en-CA" sz="2600" i="1"/>
              <a:t>Physical condition and body weight</a:t>
            </a:r>
            <a:endParaRPr/>
          </a:p>
          <a:p>
            <a:pPr>
              <a:defRPr/>
            </a:pPr>
            <a:r>
              <a:rPr lang="en-CA" sz="2600" i="1"/>
              <a:t>Immune status, existing pathological conditions</a:t>
            </a:r>
            <a:endParaRPr/>
          </a:p>
          <a:p>
            <a:pPr>
              <a:defRPr/>
            </a:pPr>
            <a:r>
              <a:rPr lang="en-CA" sz="2600" i="1"/>
              <a:t>Ethnicity</a:t>
            </a:r>
            <a:endParaRPr/>
          </a:p>
          <a:p>
            <a:pPr>
              <a:defRPr/>
            </a:pPr>
            <a:r>
              <a:rPr lang="en-CA" sz="2600" i="1"/>
              <a:t>Time of day, state of mind</a:t>
            </a:r>
            <a:endParaRPr/>
          </a:p>
          <a:p>
            <a:pPr>
              <a:defRPr/>
            </a:pPr>
            <a:r>
              <a:rPr lang="en-CA" sz="2600" i="1"/>
              <a:t>Environmental conditions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Pharmacokinetics</a:t>
            </a:r>
            <a:endParaRPr lang="en-US"/>
          </a:p>
        </p:txBody>
      </p:sp>
      <p:sp>
        <p:nvSpPr>
          <p:cNvPr id="3" name="Content Placeholder 2"/>
          <p:cNvSpPr>
            <a:spLocks noGrp="1"/>
          </p:cNvSpPr>
          <p:nvPr>
            <p:ph idx="1"/>
          </p:nvPr>
        </p:nvSpPr>
        <p:spPr bwMode="auto"/>
        <p:txBody>
          <a:bodyPr/>
          <a:lstStyle/>
          <a:p>
            <a:pPr marL="0" indent="0">
              <a:buNone/>
              <a:defRPr/>
            </a:pPr>
            <a:r>
              <a:rPr lang="en-US" sz="2600"/>
              <a:t>Study of how drugs enter the body, are absorbed, distributed, metabolized and exit the body.</a:t>
            </a:r>
            <a:endParaRPr/>
          </a:p>
          <a:p>
            <a:pPr marL="0" indent="0">
              <a:buNone/>
              <a:defRPr/>
            </a:pPr>
            <a:endParaRPr lang="en-US" sz="2600"/>
          </a:p>
          <a:p>
            <a:pPr marL="800100" lvl="1" indent="-457200">
              <a:buFont typeface="+mj-lt"/>
              <a:buAutoNum type="arabicPeriod"/>
              <a:defRPr/>
            </a:pPr>
            <a:r>
              <a:rPr lang="en-US" sz="2800">
                <a:solidFill>
                  <a:srgbClr val="7030A0"/>
                </a:solidFill>
              </a:rPr>
              <a:t>Absorption</a:t>
            </a:r>
            <a:endParaRPr/>
          </a:p>
          <a:p>
            <a:pPr marL="800100" lvl="1" indent="-457200">
              <a:buFont typeface="+mj-lt"/>
              <a:buAutoNum type="arabicPeriod"/>
              <a:defRPr/>
            </a:pPr>
            <a:r>
              <a:rPr lang="en-US" sz="2800">
                <a:solidFill>
                  <a:srgbClr val="AA272F"/>
                </a:solidFill>
              </a:rPr>
              <a:t>Distribution</a:t>
            </a:r>
            <a:endParaRPr/>
          </a:p>
          <a:p>
            <a:pPr marL="800100" lvl="1" indent="-457200">
              <a:buFont typeface="+mj-lt"/>
              <a:buAutoNum type="arabicPeriod"/>
              <a:defRPr/>
            </a:pPr>
            <a:r>
              <a:rPr lang="en-US" sz="2800">
                <a:solidFill>
                  <a:srgbClr val="996633"/>
                </a:solidFill>
              </a:rPr>
              <a:t>Metabolism</a:t>
            </a:r>
            <a:endParaRPr/>
          </a:p>
          <a:p>
            <a:pPr marL="800100" lvl="1" indent="-457200">
              <a:buFont typeface="+mj-lt"/>
              <a:buAutoNum type="arabicPeriod"/>
              <a:defRPr/>
            </a:pPr>
            <a:r>
              <a:rPr lang="en-US" sz="2800">
                <a:solidFill>
                  <a:srgbClr val="00B050"/>
                </a:solidFill>
              </a:rPr>
              <a:t>Excretion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Absorption</a:t>
            </a:r>
            <a:endParaRPr lang="en-US"/>
          </a:p>
        </p:txBody>
      </p:sp>
      <p:sp>
        <p:nvSpPr>
          <p:cNvPr id="3" name="Content Placeholder 2"/>
          <p:cNvSpPr>
            <a:spLocks noGrp="1"/>
          </p:cNvSpPr>
          <p:nvPr>
            <p:ph idx="1"/>
          </p:nvPr>
        </p:nvSpPr>
        <p:spPr bwMode="auto"/>
        <p:txBody>
          <a:bodyPr>
            <a:normAutofit lnSpcReduction="10000"/>
          </a:bodyPr>
          <a:lstStyle/>
          <a:p>
            <a:pPr>
              <a:defRPr/>
            </a:pPr>
            <a:r>
              <a:rPr lang="en-US" sz="2600"/>
              <a:t>The process by which a drug enters </a:t>
            </a:r>
            <a:r>
              <a:rPr lang="en-US" sz="2600">
                <a:solidFill>
                  <a:srgbClr val="C00000"/>
                </a:solidFill>
              </a:rPr>
              <a:t>systemic circulation</a:t>
            </a:r>
            <a:r>
              <a:rPr lang="en-US" sz="2600"/>
              <a:t> in order to provide a desired effect.</a:t>
            </a:r>
            <a:endParaRPr/>
          </a:p>
          <a:p>
            <a:pPr>
              <a:defRPr/>
            </a:pPr>
            <a:endParaRPr lang="en-US" sz="2600"/>
          </a:p>
          <a:p>
            <a:pPr>
              <a:defRPr/>
            </a:pPr>
            <a:r>
              <a:rPr lang="en-US" sz="2600"/>
              <a:t>A drug must be made up of the </a:t>
            </a:r>
            <a:r>
              <a:rPr lang="en-US" sz="2600">
                <a:solidFill>
                  <a:srgbClr val="7030A0"/>
                </a:solidFill>
              </a:rPr>
              <a:t>same components</a:t>
            </a:r>
            <a:r>
              <a:rPr lang="en-US" sz="2600"/>
              <a:t> as those at its intended absorption site (e.g., pill given for GI absorption).</a:t>
            </a:r>
            <a:endParaRPr/>
          </a:p>
          <a:p>
            <a:pPr>
              <a:defRPr/>
            </a:pPr>
            <a:endParaRPr lang="en-US" sz="2600"/>
          </a:p>
          <a:p>
            <a:pPr>
              <a:defRPr/>
            </a:pPr>
            <a:r>
              <a:rPr lang="en-US" sz="2600"/>
              <a:t>Drugs taken </a:t>
            </a:r>
            <a:r>
              <a:rPr lang="en-US" sz="2600" i="1"/>
              <a:t>orally</a:t>
            </a:r>
            <a:r>
              <a:rPr lang="en-US" sz="2600"/>
              <a:t> are usually absorbed in the </a:t>
            </a:r>
            <a:r>
              <a:rPr lang="en-US" sz="2600" i="1"/>
              <a:t>small intestine</a:t>
            </a:r>
            <a:r>
              <a:rPr lang="en-US" sz="2600"/>
              <a:t>.</a:t>
            </a:r>
            <a:endParaRPr/>
          </a:p>
          <a:p>
            <a:pPr marL="0" indent="0">
              <a:buNone/>
              <a:defRPr/>
            </a:pPr>
            <a:endParaRPr lang="en-US" sz="2600"/>
          </a:p>
          <a:p>
            <a:pPr>
              <a:defRPr/>
            </a:pPr>
            <a:r>
              <a:rPr lang="en-US" sz="2600"/>
              <a:t>Drugs taken orally in liquid form are processed </a:t>
            </a:r>
            <a:r>
              <a:rPr lang="en-US" sz="2600" i="1"/>
              <a:t>more quickly </a:t>
            </a:r>
            <a:r>
              <a:rPr lang="en-US" sz="2600"/>
              <a:t>than tablets and capsules.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Absorption (cont’d)</a:t>
            </a:r>
            <a:endParaRPr lang="en-US"/>
          </a:p>
        </p:txBody>
      </p:sp>
      <p:sp>
        <p:nvSpPr>
          <p:cNvPr id="3" name="Content Placeholder 2"/>
          <p:cNvSpPr>
            <a:spLocks noGrp="1"/>
          </p:cNvSpPr>
          <p:nvPr>
            <p:ph idx="1"/>
          </p:nvPr>
        </p:nvSpPr>
        <p:spPr bwMode="auto"/>
        <p:txBody>
          <a:bodyPr>
            <a:normAutofit/>
          </a:bodyPr>
          <a:lstStyle/>
          <a:p>
            <a:pPr marL="0" indent="0">
              <a:buNone/>
              <a:defRPr/>
            </a:pPr>
            <a:r>
              <a:rPr lang="en-CA" sz="2600">
                <a:solidFill>
                  <a:srgbClr val="0070C0"/>
                </a:solidFill>
              </a:rPr>
              <a:t>Absorption can depend on:</a:t>
            </a:r>
            <a:endParaRPr/>
          </a:p>
          <a:p>
            <a:pPr>
              <a:defRPr/>
            </a:pPr>
            <a:r>
              <a:rPr lang="en-CA" sz="2600"/>
              <a:t>Surface area</a:t>
            </a:r>
            <a:endParaRPr/>
          </a:p>
          <a:p>
            <a:pPr>
              <a:defRPr/>
            </a:pPr>
            <a:r>
              <a:rPr lang="en-CA" sz="2600"/>
              <a:t>Blood flow</a:t>
            </a:r>
            <a:endParaRPr/>
          </a:p>
          <a:p>
            <a:pPr>
              <a:defRPr/>
            </a:pPr>
            <a:r>
              <a:rPr lang="en-CA" sz="2600">
                <a:solidFill>
                  <a:srgbClr val="D52B00"/>
                </a:solidFill>
              </a:rPr>
              <a:t>Concentration</a:t>
            </a:r>
            <a:r>
              <a:rPr lang="en-CA" sz="2600"/>
              <a:t> – drugs in solution move from area of high concentration to low concentration</a:t>
            </a:r>
            <a:endParaRPr/>
          </a:p>
          <a:p>
            <a:pPr>
              <a:defRPr/>
            </a:pPr>
            <a:r>
              <a:rPr lang="en-CA" sz="2600">
                <a:solidFill>
                  <a:srgbClr val="996633"/>
                </a:solidFill>
              </a:rPr>
              <a:t>Compatibility</a:t>
            </a:r>
            <a:r>
              <a:rPr lang="en-CA" sz="2600"/>
              <a:t> </a:t>
            </a:r>
            <a:r>
              <a:rPr lang="en-CA" sz="2600">
                <a:solidFill>
                  <a:schemeClr val="tx1"/>
                </a:solidFill>
              </a:rPr>
              <a:t>–</a:t>
            </a:r>
            <a:r>
              <a:rPr lang="en-CA" sz="2600"/>
              <a:t> some drugs interact with other drugs to form </a:t>
            </a:r>
            <a:r>
              <a:rPr lang="en-CA" sz="2600" i="1"/>
              <a:t>insoluble precipitates</a:t>
            </a:r>
            <a:r>
              <a:rPr lang="en-CA" sz="2600"/>
              <a:t>—no absorption happens. This is indicated in the CPS.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Absorption (cont’d)</a:t>
            </a:r>
            <a:endParaRPr lang="en-US"/>
          </a:p>
        </p:txBody>
      </p:sp>
      <p:sp>
        <p:nvSpPr>
          <p:cNvPr id="3" name="Content Placeholder 2"/>
          <p:cNvSpPr>
            <a:spLocks noGrp="1"/>
          </p:cNvSpPr>
          <p:nvPr>
            <p:ph idx="1"/>
          </p:nvPr>
        </p:nvSpPr>
        <p:spPr bwMode="auto"/>
        <p:txBody>
          <a:bodyPr>
            <a:normAutofit/>
          </a:bodyPr>
          <a:lstStyle/>
          <a:p>
            <a:pPr>
              <a:defRPr/>
            </a:pPr>
            <a:r>
              <a:rPr lang="en-CA" sz="2600" b="1"/>
              <a:t>First-pass effect </a:t>
            </a:r>
            <a:r>
              <a:rPr lang="en-CA" sz="2600"/>
              <a:t>is the </a:t>
            </a:r>
            <a:r>
              <a:rPr lang="en-CA" sz="2600">
                <a:solidFill>
                  <a:srgbClr val="996633"/>
                </a:solidFill>
              </a:rPr>
              <a:t>partial metabolism </a:t>
            </a:r>
            <a:r>
              <a:rPr lang="en-CA" sz="2600"/>
              <a:t>of a drug before it reaches systemic circulation (i.e., vascular system).</a:t>
            </a:r>
            <a:endParaRPr/>
          </a:p>
          <a:p>
            <a:pPr>
              <a:defRPr/>
            </a:pPr>
            <a:endParaRPr lang="en-CA" sz="2600"/>
          </a:p>
          <a:p>
            <a:pPr>
              <a:defRPr/>
            </a:pPr>
            <a:r>
              <a:rPr lang="en-CA" sz="2600"/>
              <a:t>Due to the </a:t>
            </a:r>
            <a:r>
              <a:rPr lang="en-CA" sz="2600">
                <a:solidFill>
                  <a:srgbClr val="EE362C"/>
                </a:solidFill>
              </a:rPr>
              <a:t>travel of the drug </a:t>
            </a:r>
            <a:r>
              <a:rPr lang="en-CA" sz="2600"/>
              <a:t>through the </a:t>
            </a:r>
            <a:r>
              <a:rPr lang="en-CA" sz="2600">
                <a:solidFill>
                  <a:schemeClr val="tx1"/>
                </a:solidFill>
              </a:rPr>
              <a:t>gastric and hepatic systems,</a:t>
            </a:r>
            <a:r>
              <a:rPr lang="en-CA" sz="2600"/>
              <a:t> </a:t>
            </a:r>
            <a:r>
              <a:rPr lang="en-CA" sz="2600" b="1"/>
              <a:t>oral</a:t>
            </a:r>
            <a:r>
              <a:rPr lang="en-CA" sz="2600"/>
              <a:t> medications are often given in larger doses.</a:t>
            </a:r>
            <a:endParaRPr/>
          </a:p>
          <a:p>
            <a:pPr>
              <a:defRPr/>
            </a:pPr>
            <a:endParaRPr lang="en-CA" sz="2600"/>
          </a:p>
          <a:p>
            <a:pPr>
              <a:defRPr/>
            </a:pPr>
            <a:r>
              <a:rPr lang="en-CA" sz="2600">
                <a:solidFill>
                  <a:srgbClr val="996633"/>
                </a:solidFill>
              </a:rPr>
              <a:t>Oral meds </a:t>
            </a:r>
            <a:r>
              <a:rPr lang="en-CA" sz="2600"/>
              <a:t>are absorbed through the mucosal lining of the GI tract.</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CA"/>
              <a:t>Distribution </a:t>
            </a:r>
            <a:endParaRPr lang="en-US"/>
          </a:p>
        </p:txBody>
      </p:sp>
      <p:sp>
        <p:nvSpPr>
          <p:cNvPr id="3" name="Content Placeholder 2"/>
          <p:cNvSpPr>
            <a:spLocks noGrp="1"/>
          </p:cNvSpPr>
          <p:nvPr>
            <p:ph idx="1"/>
          </p:nvPr>
        </p:nvSpPr>
        <p:spPr bwMode="auto"/>
        <p:txBody>
          <a:bodyPr>
            <a:normAutofit/>
          </a:bodyPr>
          <a:lstStyle/>
          <a:p>
            <a:pPr>
              <a:defRPr/>
            </a:pPr>
            <a:r>
              <a:rPr lang="en-CA" sz="2600">
                <a:solidFill>
                  <a:srgbClr val="0070C0"/>
                </a:solidFill>
              </a:rPr>
              <a:t>How the drug travels through the bloodstream </a:t>
            </a:r>
            <a:r>
              <a:rPr lang="en-CA" sz="2600"/>
              <a:t>and outwards to the target tissue and site of action.</a:t>
            </a:r>
            <a:endParaRPr/>
          </a:p>
          <a:p>
            <a:pPr>
              <a:defRPr/>
            </a:pPr>
            <a:r>
              <a:rPr lang="en-CA" sz="2600"/>
              <a:t>There are </a:t>
            </a:r>
            <a:r>
              <a:rPr lang="en-CA" sz="2600" b="1">
                <a:solidFill>
                  <a:srgbClr val="007698"/>
                </a:solidFill>
              </a:rPr>
              <a:t>three factors </a:t>
            </a:r>
            <a:r>
              <a:rPr lang="en-CA" sz="2600"/>
              <a:t>that affect the distribution of drugs:</a:t>
            </a:r>
            <a:endParaRPr/>
          </a:p>
          <a:p>
            <a:pPr marL="952500" lvl="1" indent="-609600">
              <a:buFont typeface="Wingdings"/>
              <a:buAutoNum type="arabicPeriod"/>
              <a:defRPr/>
            </a:pPr>
            <a:r>
              <a:rPr lang="en-CA" sz="2200" b="1"/>
              <a:t>Regional blood flow: </a:t>
            </a:r>
            <a:r>
              <a:rPr lang="en-CA" sz="2200"/>
              <a:t>the amount of blood supplied to that organ/area.</a:t>
            </a:r>
            <a:endParaRPr/>
          </a:p>
          <a:p>
            <a:pPr marL="952500" lvl="1" indent="-609600">
              <a:buFont typeface="Wingdings"/>
              <a:buAutoNum type="arabicPeriod"/>
              <a:defRPr/>
            </a:pPr>
            <a:r>
              <a:rPr lang="en-CA" sz="2200" b="1"/>
              <a:t>Cardiac output: </a:t>
            </a:r>
            <a:r>
              <a:rPr lang="en-CA" sz="2200"/>
              <a:t>amount of blood pumped by the heart per minute.</a:t>
            </a:r>
            <a:endParaRPr/>
          </a:p>
          <a:p>
            <a:pPr marL="952500" lvl="1" indent="-609600">
              <a:buFont typeface="Wingdings"/>
              <a:buAutoNum type="arabicPeriod"/>
              <a:defRPr/>
            </a:pPr>
            <a:r>
              <a:rPr lang="en-CA" sz="2200" b="1"/>
              <a:t>Drug reservoirs: </a:t>
            </a:r>
            <a:r>
              <a:rPr lang="en-CA" sz="2200"/>
              <a:t>drug accumulations that are bound to specific sites such as fat/bone tissue and plasma. Drugs must cross barriers to be effective.</a:t>
            </a:r>
            <a:endParaRPr/>
          </a:p>
          <a:p>
            <a:pPr>
              <a:defRPr/>
            </a:pPr>
            <a:endParaRPr lang="en-CA" sz="2600"/>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Metabolism</a:t>
            </a:r>
            <a:endParaRPr/>
          </a:p>
        </p:txBody>
      </p:sp>
      <p:sp>
        <p:nvSpPr>
          <p:cNvPr id="3" name="Content Placeholder 2"/>
          <p:cNvSpPr>
            <a:spLocks noGrp="1"/>
          </p:cNvSpPr>
          <p:nvPr>
            <p:ph idx="1"/>
          </p:nvPr>
        </p:nvSpPr>
        <p:spPr bwMode="auto"/>
        <p:txBody>
          <a:bodyPr>
            <a:normAutofit/>
          </a:bodyPr>
          <a:lstStyle/>
          <a:p>
            <a:pPr>
              <a:lnSpc>
                <a:spcPct val="90000"/>
              </a:lnSpc>
              <a:defRPr/>
            </a:pPr>
            <a:r>
              <a:rPr lang="en-CA" sz="2600">
                <a:solidFill>
                  <a:schemeClr val="tx1"/>
                </a:solidFill>
              </a:rPr>
              <a:t>Also called Biotransformation</a:t>
            </a:r>
            <a:endParaRPr/>
          </a:p>
          <a:p>
            <a:pPr marL="0" indent="0">
              <a:lnSpc>
                <a:spcPct val="90000"/>
              </a:lnSpc>
              <a:buNone/>
              <a:defRPr/>
            </a:pPr>
            <a:endParaRPr lang="en-CA" sz="2600">
              <a:solidFill>
                <a:schemeClr val="tx1"/>
              </a:solidFill>
            </a:endParaRPr>
          </a:p>
          <a:p>
            <a:pPr>
              <a:lnSpc>
                <a:spcPct val="90000"/>
              </a:lnSpc>
              <a:defRPr/>
            </a:pPr>
            <a:r>
              <a:rPr lang="en-CA" sz="2600">
                <a:solidFill>
                  <a:schemeClr val="tx1"/>
                </a:solidFill>
              </a:rPr>
              <a:t>Chemically changes a drug into a metabolite that can be excreted by the body</a:t>
            </a:r>
            <a:endParaRPr/>
          </a:p>
          <a:p>
            <a:pPr marL="0" indent="0">
              <a:lnSpc>
                <a:spcPct val="90000"/>
              </a:lnSpc>
              <a:buNone/>
              <a:defRPr/>
            </a:pPr>
            <a:endParaRPr lang="en-CA" sz="2600">
              <a:solidFill>
                <a:schemeClr val="tx1"/>
              </a:solidFill>
            </a:endParaRPr>
          </a:p>
          <a:p>
            <a:pPr>
              <a:lnSpc>
                <a:spcPct val="90000"/>
              </a:lnSpc>
              <a:defRPr/>
            </a:pPr>
            <a:r>
              <a:rPr lang="en-CA" sz="2600">
                <a:solidFill>
                  <a:schemeClr val="tx1"/>
                </a:solidFill>
              </a:rPr>
              <a:t>We do not want effects of drug to be permanent</a:t>
            </a:r>
            <a:endParaRPr/>
          </a:p>
          <a:p>
            <a:pPr marL="0" indent="0">
              <a:lnSpc>
                <a:spcPct val="90000"/>
              </a:lnSpc>
              <a:buNone/>
              <a:defRPr/>
            </a:pPr>
            <a:endParaRPr lang="en-CA" sz="2600">
              <a:solidFill>
                <a:schemeClr val="tx1"/>
              </a:solidFill>
            </a:endParaRPr>
          </a:p>
          <a:p>
            <a:pPr>
              <a:lnSpc>
                <a:spcPct val="90000"/>
              </a:lnSpc>
              <a:defRPr/>
            </a:pPr>
            <a:r>
              <a:rPr lang="en-CA" sz="2600">
                <a:solidFill>
                  <a:schemeClr val="tx1"/>
                </a:solidFill>
              </a:rPr>
              <a:t>Primarily the responsibility of the </a:t>
            </a:r>
            <a:r>
              <a:rPr lang="en-CA" sz="2600" b="1">
                <a:solidFill>
                  <a:schemeClr val="tx1"/>
                </a:solidFill>
              </a:rPr>
              <a:t>liver</a:t>
            </a:r>
            <a:r>
              <a:rPr lang="en-CA" sz="2600">
                <a:solidFill>
                  <a:schemeClr val="tx1"/>
                </a:solidFill>
              </a:rPr>
              <a:t>, although the kidneys, lungs, plasma and intestinal mucosa also play a role</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Metabolism in the Liver</a:t>
            </a:r>
            <a:endParaRPr/>
          </a:p>
        </p:txBody>
      </p:sp>
      <p:sp>
        <p:nvSpPr>
          <p:cNvPr id="3" name="Content Placeholder 2"/>
          <p:cNvSpPr>
            <a:spLocks noGrp="1"/>
          </p:cNvSpPr>
          <p:nvPr>
            <p:ph idx="1"/>
          </p:nvPr>
        </p:nvSpPr>
        <p:spPr bwMode="auto"/>
        <p:txBody>
          <a:bodyPr>
            <a:normAutofit/>
          </a:bodyPr>
          <a:lstStyle/>
          <a:p>
            <a:pPr marL="0" indent="0">
              <a:buNone/>
              <a:defRPr/>
            </a:pPr>
            <a:r>
              <a:rPr lang="en-CA" sz="2600"/>
              <a:t>Drugs can undergo </a:t>
            </a:r>
            <a:r>
              <a:rPr lang="en-CA" sz="2600">
                <a:solidFill>
                  <a:srgbClr val="996633"/>
                </a:solidFill>
              </a:rPr>
              <a:t>one or both types </a:t>
            </a:r>
            <a:r>
              <a:rPr lang="en-CA" sz="2600"/>
              <a:t>of chemical reactions:</a:t>
            </a:r>
            <a:endParaRPr/>
          </a:p>
          <a:p>
            <a:pPr marL="0" indent="0">
              <a:buNone/>
              <a:defRPr/>
            </a:pPr>
            <a:endParaRPr lang="en-CA" sz="2600"/>
          </a:p>
          <a:p>
            <a:pPr marL="609600" indent="-609600">
              <a:buFont typeface="Wingdings"/>
              <a:buAutoNum type="arabicPeriod"/>
              <a:defRPr/>
            </a:pPr>
            <a:r>
              <a:rPr lang="en-CA" sz="2600" b="1"/>
              <a:t>Oxidation, hydrolysis or reduction:</a:t>
            </a:r>
            <a:r>
              <a:rPr lang="en-CA" sz="2600"/>
              <a:t> gaining an electron to decrease positive valence</a:t>
            </a:r>
            <a:endParaRPr/>
          </a:p>
          <a:p>
            <a:pPr marL="609600" indent="-609600">
              <a:buFont typeface="Wingdings"/>
              <a:buAutoNum type="arabicPeriod"/>
              <a:defRPr/>
            </a:pPr>
            <a:endParaRPr lang="en-CA" sz="2600"/>
          </a:p>
          <a:p>
            <a:pPr marL="609600" indent="-609600">
              <a:buFont typeface="Wingdings"/>
              <a:buAutoNum type="arabicPeriod"/>
              <a:defRPr/>
            </a:pPr>
            <a:r>
              <a:rPr lang="en-CA" sz="2600" b="1"/>
              <a:t>Conjugation: </a:t>
            </a:r>
            <a:r>
              <a:rPr lang="en-CA" sz="2600"/>
              <a:t>transforms a drug from a lipid-soluble substance that can cross biologic membranes to a water-soluble substance that can be excreted through the biliary tract</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Factors Affecting Metabolism</a:t>
            </a:r>
            <a:endParaRPr/>
          </a:p>
        </p:txBody>
      </p:sp>
      <p:sp>
        <p:nvSpPr>
          <p:cNvPr id="3" name="Content Placeholder 2"/>
          <p:cNvSpPr>
            <a:spLocks noGrp="1"/>
          </p:cNvSpPr>
          <p:nvPr>
            <p:ph idx="1"/>
          </p:nvPr>
        </p:nvSpPr>
        <p:spPr bwMode="auto"/>
        <p:txBody>
          <a:bodyPr>
            <a:noAutofit/>
          </a:bodyPr>
          <a:lstStyle/>
          <a:p>
            <a:pPr>
              <a:defRPr/>
            </a:pPr>
            <a:r>
              <a:rPr lang="en-CA"/>
              <a:t>Age</a:t>
            </a:r>
            <a:endParaRPr/>
          </a:p>
          <a:p>
            <a:pPr>
              <a:defRPr/>
            </a:pPr>
            <a:r>
              <a:rPr lang="en-CA"/>
              <a:t>Overall health/nutrition</a:t>
            </a:r>
            <a:endParaRPr/>
          </a:p>
          <a:p>
            <a:pPr>
              <a:defRPr/>
            </a:pPr>
            <a:r>
              <a:rPr lang="en-CA"/>
              <a:t>Time of day</a:t>
            </a:r>
            <a:endParaRPr/>
          </a:p>
          <a:p>
            <a:pPr>
              <a:defRPr/>
            </a:pPr>
            <a:r>
              <a:rPr lang="en-CA"/>
              <a:t>Emotional status and </a:t>
            </a:r>
            <a:r>
              <a:rPr lang="en-CA">
                <a:solidFill>
                  <a:srgbClr val="0070C0"/>
                </a:solidFill>
              </a:rPr>
              <a:t>mental</a:t>
            </a:r>
            <a:r>
              <a:rPr lang="en-CA"/>
              <a:t> health</a:t>
            </a:r>
            <a:endParaRPr/>
          </a:p>
          <a:p>
            <a:pPr>
              <a:defRPr/>
            </a:pPr>
            <a:r>
              <a:rPr lang="en-CA"/>
              <a:t>Presence of </a:t>
            </a:r>
            <a:r>
              <a:rPr lang="en-CA">
                <a:solidFill>
                  <a:srgbClr val="7030A0"/>
                </a:solidFill>
              </a:rPr>
              <a:t>other drugs </a:t>
            </a:r>
            <a:r>
              <a:rPr lang="en-CA"/>
              <a:t>in the body</a:t>
            </a:r>
            <a:endParaRPr/>
          </a:p>
          <a:p>
            <a:pPr>
              <a:defRPr/>
            </a:pPr>
            <a:r>
              <a:rPr lang="en-CA"/>
              <a:t>Genetic variations and </a:t>
            </a:r>
            <a:r>
              <a:rPr lang="en-CA">
                <a:solidFill>
                  <a:srgbClr val="007698"/>
                </a:solidFill>
              </a:rPr>
              <a:t>disease processes/states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Excretion</a:t>
            </a:r>
            <a:endParaRPr/>
          </a:p>
        </p:txBody>
      </p:sp>
      <p:sp>
        <p:nvSpPr>
          <p:cNvPr id="3" name="Content Placeholder 2"/>
          <p:cNvSpPr>
            <a:spLocks noGrp="1"/>
          </p:cNvSpPr>
          <p:nvPr>
            <p:ph idx="1"/>
          </p:nvPr>
        </p:nvSpPr>
        <p:spPr bwMode="auto"/>
        <p:txBody>
          <a:bodyPr>
            <a:noAutofit/>
          </a:bodyPr>
          <a:lstStyle/>
          <a:p>
            <a:pPr>
              <a:defRPr/>
            </a:pPr>
            <a:r>
              <a:rPr lang="en-US" sz="2600"/>
              <a:t>Takes place mainly in the </a:t>
            </a:r>
            <a:r>
              <a:rPr lang="en-US" sz="2600" b="1"/>
              <a:t>kidneys,</a:t>
            </a:r>
            <a:r>
              <a:rPr lang="en-US" sz="2600"/>
              <a:t> which can only excrete water-soluble substances.</a:t>
            </a:r>
            <a:endParaRPr/>
          </a:p>
          <a:p>
            <a:pPr>
              <a:defRPr/>
            </a:pPr>
            <a:endParaRPr lang="en-US" sz="2600"/>
          </a:p>
          <a:p>
            <a:pPr>
              <a:defRPr/>
            </a:pPr>
            <a:r>
              <a:rPr lang="en-US" sz="2600"/>
              <a:t>Route depends largely on </a:t>
            </a:r>
            <a:r>
              <a:rPr lang="en-US" sz="2600" b="1"/>
              <a:t>chemical makeup </a:t>
            </a:r>
            <a:r>
              <a:rPr lang="en-US" sz="2600"/>
              <a:t>of the drug.</a:t>
            </a:r>
            <a:endParaRPr/>
          </a:p>
          <a:p>
            <a:pPr>
              <a:defRPr/>
            </a:pPr>
            <a:endParaRPr lang="en-US" sz="2600"/>
          </a:p>
          <a:p>
            <a:pPr>
              <a:defRPr/>
            </a:pPr>
            <a:r>
              <a:rPr lang="en-US" sz="2600"/>
              <a:t>Other sites of drug excretion are through the </a:t>
            </a:r>
            <a:r>
              <a:rPr lang="en-US" sz="2600" b="1"/>
              <a:t>biliary tract and the feces</a:t>
            </a:r>
            <a:r>
              <a:rPr lang="en-US" sz="2600"/>
              <a:t>.</a:t>
            </a:r>
            <a:endParaRPr/>
          </a:p>
          <a:p>
            <a:pPr>
              <a:defRPr/>
            </a:pPr>
            <a:endParaRPr lang="en-US" sz="2600"/>
          </a:p>
          <a:p>
            <a:pPr>
              <a:defRPr/>
            </a:pPr>
            <a:r>
              <a:rPr lang="en-US" sz="2600"/>
              <a:t>Some drugs can be excreted through breast milk (e.g., IV contrast agents). </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solidFill>
                  <a:schemeClr val="tx1"/>
                </a:solidFill>
              </a:rPr>
              <a:t>Blood-Brain Barrier</a:t>
            </a:r>
            <a:endParaRPr lang="en-US">
              <a:solidFill>
                <a:schemeClr val="tx1"/>
              </a:solidFill>
            </a:endParaRPr>
          </a:p>
        </p:txBody>
      </p:sp>
      <p:sp>
        <p:nvSpPr>
          <p:cNvPr id="3" name="Content Placeholder 2"/>
          <p:cNvSpPr>
            <a:spLocks noGrp="1"/>
          </p:cNvSpPr>
          <p:nvPr>
            <p:ph idx="1"/>
          </p:nvPr>
        </p:nvSpPr>
        <p:spPr bwMode="auto"/>
        <p:txBody>
          <a:bodyPr>
            <a:normAutofit/>
          </a:bodyPr>
          <a:lstStyle/>
          <a:p>
            <a:pPr>
              <a:defRPr/>
            </a:pPr>
            <a:r>
              <a:rPr lang="en-CA" sz="2600"/>
              <a:t>Blood-brain barrier (BBB) – a selective mechanism </a:t>
            </a:r>
            <a:r>
              <a:rPr lang="en-CA" sz="2600">
                <a:solidFill>
                  <a:srgbClr val="7030A0"/>
                </a:solidFill>
              </a:rPr>
              <a:t>opposing the passage of most ions </a:t>
            </a:r>
            <a:r>
              <a:rPr lang="en-CA" sz="2600"/>
              <a:t>and large molecular-weight compounds from the blood to the brain. Think of medications that may cause drowsiness.</a:t>
            </a:r>
            <a:endParaRPr/>
          </a:p>
          <a:p>
            <a:pPr>
              <a:defRPr/>
            </a:pPr>
            <a:endParaRPr lang="en-CA" sz="2600"/>
          </a:p>
          <a:p>
            <a:pPr>
              <a:defRPr/>
            </a:pPr>
            <a:r>
              <a:rPr lang="en-CA" sz="2600"/>
              <a:t>Drug must have the </a:t>
            </a:r>
            <a:r>
              <a:rPr lang="en-CA" sz="2600">
                <a:solidFill>
                  <a:srgbClr val="C00000"/>
                </a:solidFill>
              </a:rPr>
              <a:t>same components </a:t>
            </a:r>
            <a:r>
              <a:rPr lang="en-CA" sz="2600"/>
              <a:t>as those at its intended </a:t>
            </a:r>
            <a:r>
              <a:rPr lang="en-CA" sz="2600">
                <a:solidFill>
                  <a:srgbClr val="0070C0"/>
                </a:solidFill>
              </a:rPr>
              <a:t>absorption site</a:t>
            </a:r>
            <a:r>
              <a:rPr lang="en-CA" sz="2600"/>
              <a:t>. A drug in the blood will diffuse into tissues everywhere except the brain.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Effects of Medications</a:t>
            </a:r>
            <a:endParaRPr/>
          </a:p>
        </p:txBody>
      </p:sp>
      <p:sp>
        <p:nvSpPr>
          <p:cNvPr id="3" name="Content Placeholder 2"/>
          <p:cNvSpPr>
            <a:spLocks noGrp="1"/>
          </p:cNvSpPr>
          <p:nvPr>
            <p:ph idx="1"/>
          </p:nvPr>
        </p:nvSpPr>
        <p:spPr bwMode="auto"/>
        <p:txBody>
          <a:bodyPr>
            <a:normAutofit/>
          </a:bodyPr>
          <a:lstStyle/>
          <a:p>
            <a:pPr>
              <a:defRPr/>
            </a:pPr>
            <a:r>
              <a:rPr lang="en-US" sz="2600" u="sng">
                <a:solidFill>
                  <a:schemeClr val="tx1"/>
                </a:solidFill>
              </a:rPr>
              <a:t>Therapeutic effect </a:t>
            </a:r>
            <a:r>
              <a:rPr lang="en-US" sz="2600">
                <a:solidFill>
                  <a:schemeClr val="tx1"/>
                </a:solidFill>
              </a:rPr>
              <a:t>– a prescription or over-the-counter medication used to treat an injury or illness. </a:t>
            </a:r>
            <a:r>
              <a:rPr lang="en-US" sz="2400">
                <a:solidFill>
                  <a:schemeClr val="tx1"/>
                </a:solidFill>
              </a:rPr>
              <a:t>i.e.- pain relief</a:t>
            </a:r>
            <a:endParaRPr/>
          </a:p>
          <a:p>
            <a:pPr>
              <a:defRPr/>
            </a:pPr>
            <a:r>
              <a:rPr lang="en-US" sz="2600" u="sng">
                <a:solidFill>
                  <a:schemeClr val="tx1"/>
                </a:solidFill>
              </a:rPr>
              <a:t>Side effects </a:t>
            </a:r>
            <a:r>
              <a:rPr lang="en-US" sz="2600">
                <a:solidFill>
                  <a:schemeClr val="tx1"/>
                </a:solidFill>
              </a:rPr>
              <a:t>– Expected to occur, but does not contribute to desired intent of drug. I.e. nausea</a:t>
            </a:r>
            <a:endParaRPr/>
          </a:p>
          <a:p>
            <a:pPr>
              <a:defRPr/>
            </a:pPr>
            <a:r>
              <a:rPr lang="en-US" sz="2600" u="sng">
                <a:solidFill>
                  <a:schemeClr val="tx1"/>
                </a:solidFill>
              </a:rPr>
              <a:t>Idiosyncratic effect </a:t>
            </a:r>
            <a:r>
              <a:rPr lang="en-US" sz="2600">
                <a:solidFill>
                  <a:schemeClr val="tx1"/>
                </a:solidFill>
              </a:rPr>
              <a:t>– an abnormal reaction </a:t>
            </a:r>
            <a:endParaRPr/>
          </a:p>
          <a:p>
            <a:pPr>
              <a:defRPr/>
            </a:pPr>
            <a:r>
              <a:rPr lang="en-US" sz="2600" u="sng">
                <a:solidFill>
                  <a:schemeClr val="tx1"/>
                </a:solidFill>
              </a:rPr>
              <a:t>Adverse effect </a:t>
            </a:r>
            <a:r>
              <a:rPr lang="en-US" sz="2600">
                <a:solidFill>
                  <a:schemeClr val="tx1"/>
                </a:solidFill>
              </a:rPr>
              <a:t>– any undesirable or unwanted consequence, not expected</a:t>
            </a:r>
            <a:endParaRPr/>
          </a:p>
          <a:p>
            <a:pPr>
              <a:defRPr/>
            </a:pPr>
            <a:r>
              <a:rPr lang="en-US" sz="2600" u="sng">
                <a:solidFill>
                  <a:schemeClr val="tx1"/>
                </a:solidFill>
              </a:rPr>
              <a:t>Toxic reaction </a:t>
            </a:r>
            <a:r>
              <a:rPr lang="en-US" sz="2600">
                <a:solidFill>
                  <a:schemeClr val="tx1"/>
                </a:solidFill>
              </a:rPr>
              <a:t>– unwanted effect is an extension of the therapeutic effect.I.e.-kidney failure</a:t>
            </a:r>
            <a:endParaRPr/>
          </a:p>
          <a:p>
            <a:pPr>
              <a:defRPr/>
            </a:pPr>
            <a:r>
              <a:rPr lang="en-US" sz="2600" u="sng">
                <a:solidFill>
                  <a:schemeClr val="tx1"/>
                </a:solidFill>
              </a:rPr>
              <a:t>Nephrotoxic effect </a:t>
            </a:r>
            <a:r>
              <a:rPr lang="en-US" sz="2600">
                <a:solidFill>
                  <a:schemeClr val="tx1"/>
                </a:solidFill>
              </a:rPr>
              <a:t>– poisonous effect on the kidneys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Effects of Medications (cont’d)</a:t>
            </a:r>
            <a:endParaRPr/>
          </a:p>
        </p:txBody>
      </p:sp>
      <p:sp>
        <p:nvSpPr>
          <p:cNvPr id="3" name="Content Placeholder 2"/>
          <p:cNvSpPr>
            <a:spLocks noGrp="1"/>
          </p:cNvSpPr>
          <p:nvPr>
            <p:ph idx="1"/>
          </p:nvPr>
        </p:nvSpPr>
        <p:spPr bwMode="auto"/>
        <p:txBody>
          <a:bodyPr>
            <a:normAutofit/>
          </a:bodyPr>
          <a:lstStyle/>
          <a:p>
            <a:pPr marL="182880" indent="-182880">
              <a:defRPr/>
            </a:pPr>
            <a:r>
              <a:rPr lang="en-US" sz="2600" u="sng">
                <a:solidFill>
                  <a:schemeClr val="tx1"/>
                </a:solidFill>
              </a:rPr>
              <a:t>Dependency reaction </a:t>
            </a:r>
            <a:r>
              <a:rPr lang="en-US" sz="2600">
                <a:solidFill>
                  <a:schemeClr val="tx1"/>
                </a:solidFill>
              </a:rPr>
              <a:t>– a psychic craving for a drug that may or may not be accompanied by physiological dependency</a:t>
            </a:r>
            <a:endParaRPr/>
          </a:p>
          <a:p>
            <a:pPr marL="182880" indent="-182880">
              <a:defRPr/>
            </a:pPr>
            <a:r>
              <a:rPr lang="en-US" sz="2600" u="sng">
                <a:solidFill>
                  <a:schemeClr val="tx1"/>
                </a:solidFill>
              </a:rPr>
              <a:t>Withdrawal reaction </a:t>
            </a:r>
            <a:r>
              <a:rPr lang="en-US" sz="2600">
                <a:solidFill>
                  <a:schemeClr val="tx1"/>
                </a:solidFill>
              </a:rPr>
              <a:t>– symptoms that occur when a drug, the body has become dependent upon is withheld</a:t>
            </a:r>
            <a:endParaRPr/>
          </a:p>
          <a:p>
            <a:pPr marL="182880" indent="-182880">
              <a:defRPr/>
            </a:pPr>
            <a:r>
              <a:rPr lang="en-US" sz="2600" u="sng">
                <a:solidFill>
                  <a:schemeClr val="tx1"/>
                </a:solidFill>
              </a:rPr>
              <a:t>Teratogenic effect </a:t>
            </a:r>
            <a:r>
              <a:rPr lang="en-US" sz="2600">
                <a:solidFill>
                  <a:schemeClr val="tx1"/>
                </a:solidFill>
              </a:rPr>
              <a:t>– causing congenital anomalies or birth defects</a:t>
            </a:r>
            <a:endParaRPr/>
          </a:p>
          <a:p>
            <a:pPr marL="182880" indent="-182880">
              <a:defRPr/>
            </a:pPr>
            <a:r>
              <a:rPr lang="en-US" sz="2600" u="sng">
                <a:solidFill>
                  <a:schemeClr val="tx1"/>
                </a:solidFill>
              </a:rPr>
              <a:t>Carcinogenic effect </a:t>
            </a:r>
            <a:r>
              <a:rPr lang="en-US" sz="2600">
                <a:solidFill>
                  <a:schemeClr val="tx1"/>
                </a:solidFill>
              </a:rPr>
              <a:t>–substance or organism that is known to (potentially) cause cancer</a:t>
            </a:r>
            <a:endParaRPr/>
          </a:p>
          <a:p>
            <a:pPr marL="182880" indent="-182880">
              <a:defRPr/>
            </a:pPr>
            <a:r>
              <a:rPr lang="en-US" sz="2600" u="sng">
                <a:solidFill>
                  <a:schemeClr val="tx1"/>
                </a:solidFill>
              </a:rPr>
              <a:t>Synergistic</a:t>
            </a:r>
            <a:r>
              <a:rPr lang="en-US" sz="2600">
                <a:solidFill>
                  <a:schemeClr val="tx1"/>
                </a:solidFill>
              </a:rPr>
              <a:t>-responses to combined drugs due to a chemical or physiological drug interaction. </a:t>
            </a:r>
            <a:r>
              <a:rPr lang="en-US" sz="2600">
                <a:solidFill>
                  <a:schemeClr val="tx1"/>
                </a:solidFill>
              </a:rPr>
              <a:t>I.e</a:t>
            </a:r>
            <a:r>
              <a:rPr lang="en-US" sz="2600">
                <a:solidFill>
                  <a:schemeClr val="tx1"/>
                </a:solidFill>
              </a:rPr>
              <a:t>- heparin and alcohol= increased bleeding</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Adverse Drug Reactions</a:t>
            </a:r>
            <a:endParaRPr lang="en-US"/>
          </a:p>
        </p:txBody>
      </p:sp>
      <p:sp>
        <p:nvSpPr>
          <p:cNvPr id="3" name="Content Placeholder 2"/>
          <p:cNvSpPr>
            <a:spLocks noGrp="1"/>
          </p:cNvSpPr>
          <p:nvPr>
            <p:ph idx="1"/>
          </p:nvPr>
        </p:nvSpPr>
        <p:spPr bwMode="auto"/>
        <p:txBody>
          <a:bodyPr>
            <a:normAutofit/>
          </a:bodyPr>
          <a:lstStyle/>
          <a:p>
            <a:pPr>
              <a:defRPr/>
            </a:pPr>
            <a:r>
              <a:rPr lang="en-CA" sz="2600" b="1"/>
              <a:t>Side Effect </a:t>
            </a:r>
            <a:r>
              <a:rPr lang="en-CA" sz="2600"/>
              <a:t>– An action or effect of a drug other than that desired. Something that is expected to occur (e.g., nausea, headache, rash, etc.).</a:t>
            </a:r>
            <a:endParaRPr/>
          </a:p>
          <a:p>
            <a:pPr>
              <a:defRPr/>
            </a:pPr>
            <a:endParaRPr lang="en-CA" sz="2600"/>
          </a:p>
          <a:p>
            <a:pPr>
              <a:defRPr/>
            </a:pPr>
            <a:r>
              <a:rPr lang="en-CA" sz="2600" b="1"/>
              <a:t>Adverse Reaction </a:t>
            </a:r>
            <a:r>
              <a:rPr lang="en-CA" sz="2600"/>
              <a:t>– Any undesirable or unwanted consequence of a diagnostic or therapeutic procedure. Something that is </a:t>
            </a:r>
            <a:r>
              <a:rPr lang="en-CA" sz="2600" b="1"/>
              <a:t>NOT </a:t>
            </a:r>
            <a:r>
              <a:rPr lang="en-CA" sz="2600"/>
              <a:t>expected to occur (e.g., anaphylactic shock).</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Intent of Drug Therapy</a:t>
            </a:r>
            <a:endParaRPr lang="en-US"/>
          </a:p>
        </p:txBody>
      </p:sp>
      <p:sp>
        <p:nvSpPr>
          <p:cNvPr id="3" name="Content Placeholder 2"/>
          <p:cNvSpPr>
            <a:spLocks noGrp="1"/>
          </p:cNvSpPr>
          <p:nvPr>
            <p:ph idx="1"/>
          </p:nvPr>
        </p:nvSpPr>
        <p:spPr bwMode="auto"/>
        <p:txBody>
          <a:bodyPr>
            <a:normAutofit/>
          </a:bodyPr>
          <a:lstStyle/>
          <a:p>
            <a:pPr>
              <a:lnSpc>
                <a:spcPct val="80000"/>
              </a:lnSpc>
              <a:defRPr/>
            </a:pPr>
            <a:r>
              <a:rPr lang="en-CA" sz="2600">
                <a:solidFill>
                  <a:schemeClr val="tx1"/>
                </a:solidFill>
              </a:rPr>
              <a:t>The target area for which a drug is intended is called a drug receptor. </a:t>
            </a:r>
            <a:endParaRPr/>
          </a:p>
          <a:p>
            <a:pPr marL="0" indent="0">
              <a:lnSpc>
                <a:spcPct val="80000"/>
              </a:lnSpc>
              <a:buNone/>
              <a:defRPr/>
            </a:pPr>
            <a:endParaRPr lang="en-CA" sz="2600">
              <a:solidFill>
                <a:schemeClr val="tx1"/>
              </a:solidFill>
            </a:endParaRPr>
          </a:p>
          <a:p>
            <a:pPr marL="0" indent="0">
              <a:lnSpc>
                <a:spcPct val="80000"/>
              </a:lnSpc>
              <a:buNone/>
              <a:defRPr/>
            </a:pPr>
            <a:r>
              <a:rPr lang="en-CA" sz="2600">
                <a:solidFill>
                  <a:schemeClr val="tx1"/>
                </a:solidFill>
              </a:rPr>
              <a:t>The </a:t>
            </a:r>
            <a:r>
              <a:rPr lang="en-CA" sz="2600">
                <a:solidFill>
                  <a:srgbClr val="D52B1E"/>
                </a:solidFill>
              </a:rPr>
              <a:t>purpose </a:t>
            </a:r>
            <a:r>
              <a:rPr lang="en-CA" sz="2600">
                <a:solidFill>
                  <a:schemeClr val="tx1"/>
                </a:solidFill>
              </a:rPr>
              <a:t>of drug therapy is:</a:t>
            </a:r>
            <a:endParaRPr/>
          </a:p>
          <a:p>
            <a:pPr marL="533400" indent="-533400">
              <a:lnSpc>
                <a:spcPct val="80000"/>
              </a:lnSpc>
              <a:buFont typeface="Wingdings"/>
              <a:buAutoNum type="arabicPeriod"/>
              <a:defRPr/>
            </a:pPr>
            <a:endParaRPr lang="en-CA" sz="2600">
              <a:solidFill>
                <a:schemeClr val="tx1"/>
              </a:solidFill>
            </a:endParaRPr>
          </a:p>
          <a:p>
            <a:pPr marL="533400" indent="-533400">
              <a:lnSpc>
                <a:spcPct val="80000"/>
              </a:lnSpc>
              <a:buFont typeface="Wingdings"/>
              <a:buAutoNum type="arabicPeriod"/>
              <a:defRPr/>
            </a:pPr>
            <a:r>
              <a:rPr lang="en-CA" sz="2600">
                <a:solidFill>
                  <a:schemeClr val="tx1"/>
                </a:solidFill>
              </a:rPr>
              <a:t>Control pain</a:t>
            </a:r>
            <a:endParaRPr/>
          </a:p>
          <a:p>
            <a:pPr marL="533400" indent="-533400">
              <a:lnSpc>
                <a:spcPct val="80000"/>
              </a:lnSpc>
              <a:buFont typeface="Wingdings"/>
              <a:buAutoNum type="arabicPeriod"/>
              <a:defRPr/>
            </a:pPr>
            <a:r>
              <a:rPr lang="en-CA" sz="2600">
                <a:solidFill>
                  <a:schemeClr val="tx1"/>
                </a:solidFill>
              </a:rPr>
              <a:t>Cure disease</a:t>
            </a:r>
            <a:endParaRPr/>
          </a:p>
          <a:p>
            <a:pPr marL="533400" indent="-533400">
              <a:lnSpc>
                <a:spcPct val="80000"/>
              </a:lnSpc>
              <a:buFont typeface="Wingdings"/>
              <a:buAutoNum type="arabicPeriod"/>
              <a:defRPr/>
            </a:pPr>
            <a:r>
              <a:rPr lang="en-CA" sz="2600">
                <a:solidFill>
                  <a:schemeClr val="tx1"/>
                </a:solidFill>
              </a:rPr>
              <a:t>Alleviate symptoms of a disease</a:t>
            </a:r>
            <a:endParaRPr/>
          </a:p>
          <a:p>
            <a:pPr marL="533400" indent="-533400">
              <a:lnSpc>
                <a:spcPct val="80000"/>
              </a:lnSpc>
              <a:buFont typeface="Wingdings"/>
              <a:buAutoNum type="arabicPeriod"/>
              <a:defRPr/>
            </a:pPr>
            <a:r>
              <a:rPr lang="en-CA" sz="2600">
                <a:solidFill>
                  <a:schemeClr val="tx1"/>
                </a:solidFill>
              </a:rPr>
              <a:t>Diagnose a disease</a:t>
            </a:r>
            <a:endParaRPr/>
          </a:p>
          <a:p>
            <a:pPr marL="533400" indent="-533400">
              <a:lnSpc>
                <a:spcPct val="80000"/>
              </a:lnSpc>
              <a:defRPr/>
            </a:pPr>
            <a:endParaRPr lang="en-CA" sz="2600">
              <a:solidFill>
                <a:schemeClr val="tx1"/>
              </a:solidFill>
            </a:endParaRPr>
          </a:p>
          <a:p>
            <a:pPr marL="0" indent="0">
              <a:lnSpc>
                <a:spcPct val="80000"/>
              </a:lnSpc>
              <a:buNone/>
              <a:defRPr/>
            </a:pPr>
            <a:endParaRPr lang="en-CA" sz="2600">
              <a:solidFill>
                <a:schemeClr val="tx1"/>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Charting Medication</a:t>
            </a:r>
            <a:endParaRPr/>
          </a:p>
        </p:txBody>
      </p:sp>
      <p:sp>
        <p:nvSpPr>
          <p:cNvPr id="3" name="Content Placeholder 2"/>
          <p:cNvSpPr>
            <a:spLocks noGrp="1"/>
          </p:cNvSpPr>
          <p:nvPr>
            <p:ph idx="1"/>
          </p:nvPr>
        </p:nvSpPr>
        <p:spPr bwMode="auto"/>
        <p:txBody>
          <a:bodyPr/>
          <a:lstStyle/>
          <a:p>
            <a:pPr marL="0" indent="0">
              <a:buNone/>
              <a:defRPr/>
            </a:pPr>
            <a:r>
              <a:rPr lang="en-CA">
                <a:solidFill>
                  <a:srgbClr val="0070C0"/>
                </a:solidFill>
              </a:rPr>
              <a:t>What kind of information should we include after drug administration?</a:t>
            </a:r>
            <a:endParaRPr/>
          </a:p>
          <a:p>
            <a:pPr marL="0" indent="0">
              <a:buNone/>
              <a:defRPr/>
            </a:pPr>
            <a:endParaRPr lang="en-CA"/>
          </a:p>
          <a:p>
            <a:pPr>
              <a:defRPr/>
            </a:pPr>
            <a:r>
              <a:rPr lang="en-CA"/>
              <a:t>Who</a:t>
            </a:r>
            <a:endParaRPr/>
          </a:p>
          <a:p>
            <a:pPr>
              <a:defRPr/>
            </a:pPr>
            <a:r>
              <a:rPr lang="en-CA"/>
              <a:t>What</a:t>
            </a:r>
            <a:endParaRPr/>
          </a:p>
          <a:p>
            <a:pPr>
              <a:defRPr/>
            </a:pPr>
            <a:r>
              <a:rPr lang="en-CA"/>
              <a:t>When</a:t>
            </a:r>
            <a:endParaRPr/>
          </a:p>
          <a:p>
            <a:pPr>
              <a:defRPr/>
            </a:pPr>
            <a:r>
              <a:rPr lang="en-CA"/>
              <a:t>Where</a:t>
            </a:r>
            <a:endParaRPr/>
          </a:p>
          <a:p>
            <a:pPr>
              <a:defRPr/>
            </a:pPr>
            <a:r>
              <a:rPr lang="en-CA"/>
              <a:t>How….much</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Medication/drug Orders</a:t>
            </a:r>
            <a:endParaRPr/>
          </a:p>
        </p:txBody>
      </p:sp>
      <p:sp>
        <p:nvSpPr>
          <p:cNvPr id="3" name="Content Placeholder 2"/>
          <p:cNvSpPr>
            <a:spLocks noGrp="1"/>
          </p:cNvSpPr>
          <p:nvPr>
            <p:ph idx="1"/>
          </p:nvPr>
        </p:nvSpPr>
        <p:spPr bwMode="auto"/>
        <p:txBody>
          <a:bodyPr/>
          <a:lstStyle/>
          <a:p>
            <a:pPr marL="0" indent="0">
              <a:buNone/>
              <a:defRPr/>
            </a:pPr>
            <a:r>
              <a:rPr lang="en-CA">
                <a:solidFill>
                  <a:srgbClr val="7030A0"/>
                </a:solidFill>
              </a:rPr>
              <a:t>What do you think needs to be on an order?</a:t>
            </a:r>
            <a:endParaRPr/>
          </a:p>
          <a:p>
            <a:pPr marL="0" indent="0">
              <a:buNone/>
              <a:defRPr/>
            </a:pPr>
            <a:endParaRPr lang="en-CA"/>
          </a:p>
          <a:p>
            <a:pPr>
              <a:defRPr/>
            </a:pPr>
            <a:r>
              <a:rPr lang="en-CA"/>
              <a:t>Pt.’s name &amp; time the order was written</a:t>
            </a:r>
            <a:endParaRPr/>
          </a:p>
          <a:p>
            <a:pPr>
              <a:defRPr/>
            </a:pPr>
            <a:r>
              <a:rPr lang="en-CA"/>
              <a:t>Physicians name/signature</a:t>
            </a:r>
            <a:endParaRPr/>
          </a:p>
          <a:p>
            <a:pPr>
              <a:defRPr/>
            </a:pPr>
            <a:r>
              <a:rPr lang="en-CA"/>
              <a:t>Medication name (generic or Trade name)</a:t>
            </a:r>
            <a:endParaRPr/>
          </a:p>
          <a:p>
            <a:pPr>
              <a:defRPr/>
            </a:pPr>
            <a:r>
              <a:rPr lang="en-CA"/>
              <a:t>Dose &amp; route of administration</a:t>
            </a:r>
            <a:endParaRPr/>
          </a:p>
          <a:p>
            <a:pPr>
              <a:defRPr/>
            </a:pPr>
            <a:r>
              <a:rPr lang="en-CA"/>
              <a:t>Date/time the drug should be taken</a:t>
            </a:r>
            <a:endParaRPr/>
          </a:p>
          <a:p>
            <a:pPr lvl="1">
              <a:defRPr/>
            </a:pPr>
            <a:r>
              <a:rPr lang="en-CA"/>
              <a:t>Stat</a:t>
            </a:r>
            <a:endParaRPr/>
          </a:p>
          <a:p>
            <a:pPr lvl="1">
              <a:defRPr/>
            </a:pPr>
            <a:r>
              <a:rPr lang="en-CA"/>
              <a:t>Standing order</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Charting Medication</a:t>
            </a:r>
            <a:endParaRPr lang="en-US"/>
          </a:p>
        </p:txBody>
      </p:sp>
      <p:sp>
        <p:nvSpPr>
          <p:cNvPr id="3" name="Content Placeholder 2"/>
          <p:cNvSpPr>
            <a:spLocks noGrp="1"/>
          </p:cNvSpPr>
          <p:nvPr>
            <p:ph idx="1"/>
          </p:nvPr>
        </p:nvSpPr>
        <p:spPr bwMode="auto"/>
        <p:txBody>
          <a:bodyPr>
            <a:normAutofit/>
          </a:bodyPr>
          <a:lstStyle/>
          <a:p>
            <a:pPr marL="0" indent="0">
              <a:lnSpc>
                <a:spcPct val="80000"/>
              </a:lnSpc>
              <a:buNone/>
              <a:defRPr/>
            </a:pPr>
            <a:r>
              <a:rPr lang="en-US">
                <a:solidFill>
                  <a:schemeClr val="tx1"/>
                </a:solidFill>
              </a:rPr>
              <a:t>The radiographer </a:t>
            </a:r>
            <a:r>
              <a:rPr lang="en-US">
                <a:solidFill>
                  <a:srgbClr val="D73E17"/>
                </a:solidFill>
              </a:rPr>
              <a:t>must enter the following information </a:t>
            </a:r>
            <a:r>
              <a:rPr lang="en-US">
                <a:solidFill>
                  <a:schemeClr val="tx1"/>
                </a:solidFill>
              </a:rPr>
              <a:t>into the patient’s medical record:</a:t>
            </a:r>
            <a:endParaRPr/>
          </a:p>
          <a:p>
            <a:pPr marL="0" indent="0">
              <a:lnSpc>
                <a:spcPct val="80000"/>
              </a:lnSpc>
              <a:buNone/>
              <a:defRPr/>
            </a:pPr>
            <a:endParaRPr lang="en-US">
              <a:solidFill>
                <a:schemeClr val="tx1"/>
              </a:solidFill>
            </a:endParaRPr>
          </a:p>
          <a:p>
            <a:pPr marL="514350" indent="-514350">
              <a:lnSpc>
                <a:spcPct val="80000"/>
              </a:lnSpc>
              <a:buFont typeface="+mj-lt"/>
              <a:buAutoNum type="arabicPeriod"/>
              <a:defRPr/>
            </a:pPr>
            <a:r>
              <a:rPr lang="en-US">
                <a:solidFill>
                  <a:schemeClr val="tx1"/>
                </a:solidFill>
              </a:rPr>
              <a:t>Contrast agent’s name and strength</a:t>
            </a:r>
            <a:endParaRPr/>
          </a:p>
          <a:p>
            <a:pPr marL="514350" indent="-514350">
              <a:lnSpc>
                <a:spcPct val="80000"/>
              </a:lnSpc>
              <a:buFont typeface="+mj-lt"/>
              <a:buAutoNum type="arabicPeriod"/>
              <a:defRPr/>
            </a:pPr>
            <a:r>
              <a:rPr lang="en-US">
                <a:solidFill>
                  <a:schemeClr val="tx1"/>
                </a:solidFill>
              </a:rPr>
              <a:t>Volume administered</a:t>
            </a:r>
            <a:endParaRPr/>
          </a:p>
          <a:p>
            <a:pPr marL="514350" indent="-514350">
              <a:lnSpc>
                <a:spcPct val="80000"/>
              </a:lnSpc>
              <a:buFont typeface="+mj-lt"/>
              <a:buAutoNum type="arabicPeriod"/>
              <a:defRPr/>
            </a:pPr>
            <a:r>
              <a:rPr lang="en-US">
                <a:solidFill>
                  <a:schemeClr val="tx1"/>
                </a:solidFill>
              </a:rPr>
              <a:t>Route of administration</a:t>
            </a:r>
            <a:endParaRPr/>
          </a:p>
          <a:p>
            <a:pPr marL="514350" indent="-514350">
              <a:lnSpc>
                <a:spcPct val="80000"/>
              </a:lnSpc>
              <a:buFont typeface="+mj-lt"/>
              <a:buAutoNum type="arabicPeriod"/>
              <a:defRPr/>
            </a:pPr>
            <a:r>
              <a:rPr lang="en-US">
                <a:solidFill>
                  <a:schemeClr val="tx1"/>
                </a:solidFill>
              </a:rPr>
              <a:t>Date and time of administration</a:t>
            </a:r>
            <a:endParaRPr/>
          </a:p>
          <a:p>
            <a:pPr marL="514350" indent="-514350">
              <a:lnSpc>
                <a:spcPct val="80000"/>
              </a:lnSpc>
              <a:buFont typeface="+mj-lt"/>
              <a:buAutoNum type="arabicPeriod"/>
              <a:defRPr/>
            </a:pPr>
            <a:r>
              <a:rPr lang="en-US">
                <a:solidFill>
                  <a:schemeClr val="tx1"/>
                </a:solidFill>
              </a:rPr>
              <a:t>Signature or approved identification </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Measuring Drugs</a:t>
            </a:r>
            <a:endParaRPr lang="en-US"/>
          </a:p>
        </p:txBody>
      </p:sp>
      <p:sp>
        <p:nvSpPr>
          <p:cNvPr id="3" name="Content Placeholder 2"/>
          <p:cNvSpPr>
            <a:spLocks noGrp="1"/>
          </p:cNvSpPr>
          <p:nvPr>
            <p:ph idx="1"/>
          </p:nvPr>
        </p:nvSpPr>
        <p:spPr bwMode="auto"/>
        <p:txBody>
          <a:bodyPr>
            <a:normAutofit/>
          </a:bodyPr>
          <a:lstStyle/>
          <a:p>
            <a:pPr>
              <a:lnSpc>
                <a:spcPct val="80000"/>
              </a:lnSpc>
              <a:defRPr/>
            </a:pPr>
            <a:r>
              <a:rPr lang="en-US">
                <a:solidFill>
                  <a:schemeClr val="tx1"/>
                </a:solidFill>
              </a:rPr>
              <a:t>Use the metric system</a:t>
            </a:r>
            <a:endParaRPr/>
          </a:p>
          <a:p>
            <a:pPr>
              <a:lnSpc>
                <a:spcPct val="80000"/>
              </a:lnSpc>
              <a:defRPr/>
            </a:pPr>
            <a:r>
              <a:rPr lang="en-US">
                <a:solidFill>
                  <a:schemeClr val="tx1"/>
                </a:solidFill>
              </a:rPr>
              <a:t>ml and cc </a:t>
            </a:r>
            <a:endParaRPr/>
          </a:p>
          <a:p>
            <a:pPr>
              <a:lnSpc>
                <a:spcPct val="80000"/>
              </a:lnSpc>
              <a:defRPr/>
            </a:pPr>
            <a:r>
              <a:rPr lang="en-CA">
                <a:solidFill>
                  <a:schemeClr val="tx1"/>
                </a:solidFill>
              </a:rPr>
              <a:t>1 millilitre = 1 cubic centimetre</a:t>
            </a:r>
            <a:endParaRPr/>
          </a:p>
          <a:p>
            <a:pPr>
              <a:lnSpc>
                <a:spcPct val="80000"/>
              </a:lnSpc>
              <a:defRPr/>
            </a:pPr>
            <a:r>
              <a:rPr lang="en-US">
                <a:solidFill>
                  <a:schemeClr val="tx1"/>
                </a:solidFill>
              </a:rPr>
              <a:t>X-ray techs </a:t>
            </a:r>
            <a:r>
              <a:rPr lang="en-US" b="1">
                <a:solidFill>
                  <a:schemeClr val="tx1"/>
                </a:solidFill>
              </a:rPr>
              <a:t>do not</a:t>
            </a:r>
            <a:r>
              <a:rPr lang="en-US">
                <a:solidFill>
                  <a:schemeClr val="tx1"/>
                </a:solidFill>
              </a:rPr>
              <a:t> prescribe drugs</a:t>
            </a:r>
            <a:endParaRPr/>
          </a:p>
          <a:p>
            <a:pPr>
              <a:lnSpc>
                <a:spcPct val="80000"/>
              </a:lnSpc>
              <a:defRPr/>
            </a:pPr>
            <a:r>
              <a:rPr lang="en-US">
                <a:solidFill>
                  <a:schemeClr val="tx1"/>
                </a:solidFill>
              </a:rPr>
              <a:t>Some </a:t>
            </a:r>
            <a:r>
              <a:rPr lang="en-CA">
                <a:solidFill>
                  <a:schemeClr val="tx1"/>
                </a:solidFill>
              </a:rPr>
              <a:t>technologists</a:t>
            </a:r>
            <a:r>
              <a:rPr lang="en-US">
                <a:solidFill>
                  <a:schemeClr val="tx1"/>
                </a:solidFill>
              </a:rPr>
              <a:t> take enhanced training/certification to </a:t>
            </a:r>
            <a:r>
              <a:rPr lang="en-US" b="1">
                <a:solidFill>
                  <a:schemeClr val="tx1"/>
                </a:solidFill>
              </a:rPr>
              <a:t>administer</a:t>
            </a:r>
            <a:r>
              <a:rPr lang="en-US">
                <a:solidFill>
                  <a:schemeClr val="tx1"/>
                </a:solidFill>
              </a:rPr>
              <a:t> drugs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Medication Orders</a:t>
            </a:r>
            <a:endParaRPr lang="en-US"/>
          </a:p>
        </p:txBody>
      </p:sp>
      <p:sp>
        <p:nvSpPr>
          <p:cNvPr id="3" name="Content Placeholder 2"/>
          <p:cNvSpPr>
            <a:spLocks noGrp="1"/>
          </p:cNvSpPr>
          <p:nvPr>
            <p:ph idx="1"/>
          </p:nvPr>
        </p:nvSpPr>
        <p:spPr bwMode="auto"/>
        <p:txBody>
          <a:bodyPr>
            <a:normAutofit/>
          </a:bodyPr>
          <a:lstStyle/>
          <a:p>
            <a:pPr marL="0" indent="0">
              <a:buNone/>
              <a:defRPr/>
            </a:pPr>
            <a:r>
              <a:rPr lang="en-CA" b="1">
                <a:solidFill>
                  <a:schemeClr val="tx1"/>
                </a:solidFill>
                <a:latin typeface="+mn-lt"/>
              </a:rPr>
              <a:t>Stat Order</a:t>
            </a:r>
            <a:endParaRPr/>
          </a:p>
          <a:p>
            <a:pPr marL="617220" indent="-457200">
              <a:defRPr/>
            </a:pPr>
            <a:r>
              <a:rPr lang="en-CA"/>
              <a:t>Patient to receive medication immediately</a:t>
            </a:r>
            <a:endParaRPr/>
          </a:p>
          <a:p>
            <a:pPr marL="617220" indent="-457200">
              <a:defRPr/>
            </a:pPr>
            <a:r>
              <a:rPr lang="en-CA"/>
              <a:t>Verbal order given by physician</a:t>
            </a:r>
            <a:endParaRPr/>
          </a:p>
          <a:p>
            <a:pPr marL="960120" lvl="1" indent="-457200">
              <a:defRPr/>
            </a:pPr>
            <a:r>
              <a:rPr lang="en-CA" sz="2600"/>
              <a:t>E.g., patient experiencing an allergic reaction</a:t>
            </a:r>
            <a:endParaRPr/>
          </a:p>
          <a:p>
            <a:pPr marL="0" indent="0">
              <a:buNone/>
              <a:defRPr/>
            </a:pPr>
            <a:r>
              <a:rPr lang="en-CA" b="1">
                <a:solidFill>
                  <a:schemeClr val="tx1"/>
                </a:solidFill>
                <a:latin typeface="+mn-lt"/>
              </a:rPr>
              <a:t>PRN Order</a:t>
            </a:r>
            <a:r>
              <a:rPr lang="en-CA">
                <a:solidFill>
                  <a:schemeClr val="tx1"/>
                </a:solidFill>
                <a:latin typeface="+mn-lt"/>
              </a:rPr>
              <a:t> (</a:t>
            </a:r>
            <a:r>
              <a:rPr lang="en-CA" i="1">
                <a:solidFill>
                  <a:schemeClr val="tx1"/>
                </a:solidFill>
                <a:latin typeface="+mn-lt"/>
              </a:rPr>
              <a:t>pro re </a:t>
            </a:r>
            <a:r>
              <a:rPr lang="en-CA" i="1">
                <a:solidFill>
                  <a:schemeClr val="tx1"/>
                </a:solidFill>
                <a:latin typeface="+mn-lt"/>
              </a:rPr>
              <a:t>nata</a:t>
            </a:r>
            <a:r>
              <a:rPr lang="en-CA">
                <a:solidFill>
                  <a:schemeClr val="tx1"/>
                </a:solidFill>
                <a:latin typeface="+mn-lt"/>
              </a:rPr>
              <a:t>)</a:t>
            </a:r>
            <a:endParaRPr/>
          </a:p>
          <a:p>
            <a:pPr marL="617220" indent="-457200">
              <a:defRPr/>
            </a:pPr>
            <a:r>
              <a:rPr lang="en-CA" sz="3000"/>
              <a:t>When necessary, as needed </a:t>
            </a:r>
            <a:endParaRPr/>
          </a:p>
          <a:p>
            <a:pPr marL="960120" lvl="1" indent="-457200">
              <a:defRPr/>
            </a:pPr>
            <a:r>
              <a:rPr lang="en-CA"/>
              <a:t>E.g., pain control</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Standing Order	</a:t>
            </a:r>
            <a:endParaRPr lang="en-US"/>
          </a:p>
        </p:txBody>
      </p:sp>
      <p:sp>
        <p:nvSpPr>
          <p:cNvPr id="3" name="Content Placeholder 2"/>
          <p:cNvSpPr>
            <a:spLocks noGrp="1"/>
          </p:cNvSpPr>
          <p:nvPr>
            <p:ph idx="1"/>
          </p:nvPr>
        </p:nvSpPr>
        <p:spPr bwMode="auto"/>
        <p:txBody>
          <a:bodyPr>
            <a:normAutofit/>
          </a:bodyPr>
          <a:lstStyle/>
          <a:p>
            <a:pPr>
              <a:defRPr/>
            </a:pPr>
            <a:r>
              <a:rPr lang="en-CA">
                <a:solidFill>
                  <a:schemeClr val="tx1"/>
                </a:solidFill>
                <a:latin typeface="+mn-lt"/>
              </a:rPr>
              <a:t>A specific medication given under certain conditions.</a:t>
            </a:r>
            <a:endParaRPr/>
          </a:p>
          <a:p>
            <a:pPr marL="0" indent="0">
              <a:buNone/>
              <a:defRPr/>
            </a:pPr>
            <a:endParaRPr lang="en-CA">
              <a:solidFill>
                <a:schemeClr val="tx1"/>
              </a:solidFill>
              <a:latin typeface="+mn-lt"/>
            </a:endParaRPr>
          </a:p>
          <a:p>
            <a:pPr>
              <a:defRPr/>
            </a:pPr>
            <a:r>
              <a:rPr lang="en-CA">
                <a:solidFill>
                  <a:schemeClr val="tx1"/>
                </a:solidFill>
                <a:latin typeface="+mn-lt"/>
              </a:rPr>
              <a:t>Order is signed by requesting physician.</a:t>
            </a:r>
            <a:endParaRPr/>
          </a:p>
          <a:p>
            <a:pPr lvl="1">
              <a:defRPr/>
            </a:pPr>
            <a:r>
              <a:rPr lang="en-CA">
                <a:solidFill>
                  <a:schemeClr val="tx1"/>
                </a:solidFill>
                <a:latin typeface="+mn-lt"/>
              </a:rPr>
              <a:t>E.g., antibiotics before and after a biopsy</a:t>
            </a:r>
            <a:endParaRPr/>
          </a:p>
          <a:p>
            <a:pPr marL="342900" lvl="1" indent="0">
              <a:buNone/>
              <a:defRPr/>
            </a:pPr>
            <a:endParaRPr lang="en-CA">
              <a:solidFill>
                <a:schemeClr val="tx1"/>
              </a:solidFill>
              <a:latin typeface="+mn-lt"/>
            </a:endParaRPr>
          </a:p>
          <a:p>
            <a:pPr>
              <a:defRPr/>
            </a:pPr>
            <a:r>
              <a:rPr lang="en-CA">
                <a:solidFill>
                  <a:schemeClr val="tx1"/>
                </a:solidFill>
              </a:rPr>
              <a:t>Standing orders are reviewed on a regular basis by the department and those administering the medication such as nurses and physicians.</a:t>
            </a:r>
            <a:endParaRPr/>
          </a:p>
          <a:p>
            <a:pPr>
              <a:lnSpc>
                <a:spcPct val="150000"/>
              </a:lnSpc>
              <a:defRPr/>
            </a:pPr>
            <a:endParaRPr lang="en-CA">
              <a:solidFill>
                <a:schemeClr val="tx1"/>
              </a:solidFill>
              <a:latin typeface="+mn-lt"/>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Standing Order (cont’d)	</a:t>
            </a:r>
            <a:endParaRPr lang="en-US"/>
          </a:p>
        </p:txBody>
      </p:sp>
      <p:sp>
        <p:nvSpPr>
          <p:cNvPr id="3" name="Content Placeholder 2"/>
          <p:cNvSpPr>
            <a:spLocks noGrp="1"/>
          </p:cNvSpPr>
          <p:nvPr>
            <p:ph idx="1"/>
          </p:nvPr>
        </p:nvSpPr>
        <p:spPr bwMode="auto"/>
        <p:txBody>
          <a:bodyPr>
            <a:normAutofit/>
          </a:bodyPr>
          <a:lstStyle/>
          <a:p>
            <a:pPr>
              <a:buFont typeface="Arial"/>
              <a:buNone/>
              <a:defRPr/>
            </a:pPr>
            <a:r>
              <a:rPr lang="en-CA">
                <a:solidFill>
                  <a:srgbClr val="7030A0"/>
                </a:solidFill>
                <a:cs typeface="Arial"/>
              </a:rPr>
              <a:t>Standing orders consider: </a:t>
            </a:r>
            <a:endParaRPr/>
          </a:p>
          <a:p>
            <a:pPr>
              <a:buFont typeface="Arial"/>
              <a:buNone/>
              <a:defRPr/>
            </a:pPr>
            <a:endParaRPr lang="en-CA">
              <a:cs typeface="Arial"/>
            </a:endParaRPr>
          </a:p>
          <a:p>
            <a:pPr>
              <a:spcBef>
                <a:spcPts val="0"/>
              </a:spcBef>
              <a:defRPr/>
            </a:pPr>
            <a:r>
              <a:rPr lang="en-CA">
                <a:cs typeface="Arial"/>
              </a:rPr>
              <a:t>Effects of the drug </a:t>
            </a:r>
            <a:endParaRPr/>
          </a:p>
          <a:p>
            <a:pPr>
              <a:spcBef>
                <a:spcPts val="0"/>
              </a:spcBef>
              <a:defRPr/>
            </a:pPr>
            <a:r>
              <a:rPr lang="en-CA">
                <a:cs typeface="Arial"/>
              </a:rPr>
              <a:t>Dosage of drug (amount) </a:t>
            </a:r>
            <a:endParaRPr/>
          </a:p>
          <a:p>
            <a:pPr>
              <a:spcBef>
                <a:spcPts val="0"/>
              </a:spcBef>
              <a:defRPr/>
            </a:pPr>
            <a:r>
              <a:rPr lang="en-CA">
                <a:cs typeface="Arial"/>
              </a:rPr>
              <a:t>When the drug should be given (post-procedure) </a:t>
            </a:r>
            <a:endParaRPr/>
          </a:p>
          <a:p>
            <a:pPr>
              <a:spcBef>
                <a:spcPts val="0"/>
              </a:spcBef>
              <a:defRPr/>
            </a:pPr>
            <a:r>
              <a:rPr lang="en-CA"/>
              <a:t>C</a:t>
            </a:r>
            <a:r>
              <a:rPr lang="en-CA">
                <a:cs typeface="Arial"/>
              </a:rPr>
              <a:t>ondition of the patient</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Medication and Incidents Reports </a:t>
            </a:r>
            <a:endParaRPr/>
          </a:p>
        </p:txBody>
      </p:sp>
      <p:sp>
        <p:nvSpPr>
          <p:cNvPr id="3" name="Content Placeholder 2"/>
          <p:cNvSpPr>
            <a:spLocks noGrp="1"/>
          </p:cNvSpPr>
          <p:nvPr>
            <p:ph idx="1"/>
          </p:nvPr>
        </p:nvSpPr>
        <p:spPr bwMode="auto"/>
        <p:txBody>
          <a:bodyPr>
            <a:normAutofit lnSpcReduction="10000"/>
          </a:bodyPr>
          <a:lstStyle/>
          <a:p>
            <a:pPr marL="0" indent="0">
              <a:buNone/>
              <a:defRPr/>
            </a:pPr>
            <a:r>
              <a:rPr lang="en-CA"/>
              <a:t>What is the general rule regarding </a:t>
            </a:r>
            <a:r>
              <a:rPr lang="en-CA">
                <a:solidFill>
                  <a:srgbClr val="D73E17"/>
                </a:solidFill>
              </a:rPr>
              <a:t>WHEN</a:t>
            </a:r>
            <a:r>
              <a:rPr lang="en-CA"/>
              <a:t> you should complete an incident report?</a:t>
            </a:r>
            <a:endParaRPr/>
          </a:p>
          <a:p>
            <a:pPr marL="0" indent="0">
              <a:buNone/>
              <a:defRPr/>
            </a:pPr>
            <a:endParaRPr lang="en-CA"/>
          </a:p>
          <a:p>
            <a:pPr>
              <a:defRPr/>
            </a:pPr>
            <a:r>
              <a:rPr lang="en-CA"/>
              <a:t>Error</a:t>
            </a:r>
            <a:endParaRPr/>
          </a:p>
          <a:p>
            <a:pPr lvl="1">
              <a:defRPr/>
            </a:pPr>
            <a:r>
              <a:rPr lang="en-CA"/>
              <a:t>Wrong drug administered</a:t>
            </a:r>
            <a:endParaRPr/>
          </a:p>
          <a:p>
            <a:pPr lvl="1">
              <a:defRPr/>
            </a:pPr>
            <a:r>
              <a:rPr lang="en-CA"/>
              <a:t>Drug administered to the wrong pt.</a:t>
            </a:r>
            <a:endParaRPr/>
          </a:p>
          <a:p>
            <a:pPr>
              <a:defRPr/>
            </a:pPr>
            <a:r>
              <a:rPr lang="en-CA"/>
              <a:t>Adverse reaction</a:t>
            </a:r>
            <a:endParaRPr/>
          </a:p>
          <a:p>
            <a:pPr lvl="1">
              <a:defRPr/>
            </a:pPr>
            <a:r>
              <a:rPr lang="en-CA"/>
              <a:t>Periodically observe the pt. and record findings</a:t>
            </a:r>
            <a:endParaRPr/>
          </a:p>
          <a:p>
            <a:pPr lvl="1">
              <a:defRPr/>
            </a:pPr>
            <a:endParaRPr lang="en-CA"/>
          </a:p>
          <a:p>
            <a:pPr marL="342900" lvl="1" indent="0">
              <a:buNone/>
              <a:defRPr/>
            </a:pPr>
            <a:r>
              <a:rPr lang="en-CA"/>
              <a:t>-Notify Radiologist of the error immediately</a:t>
            </a:r>
            <a:endParaRPr/>
          </a:p>
          <a:p>
            <a:pPr marL="342900" lvl="1" indent="0">
              <a:buNone/>
              <a:defRPr/>
            </a:pPr>
            <a:r>
              <a:rPr lang="en-CA"/>
              <a:t>-Never borrow from the crash cart</a:t>
            </a:r>
            <a:endParaRPr/>
          </a:p>
          <a:p>
            <a:pPr marL="342900" lvl="1" indent="0">
              <a:buNone/>
              <a:defRPr/>
            </a:pPr>
            <a:endParaRPr lang="en-CA"/>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Six Rights of Drug Administration</a:t>
            </a:r>
            <a:br>
              <a:rPr lang="en-US"/>
            </a:br>
            <a:endParaRPr lang="en-US"/>
          </a:p>
        </p:txBody>
      </p:sp>
      <p:sp>
        <p:nvSpPr>
          <p:cNvPr id="3" name="Content Placeholder 2"/>
          <p:cNvSpPr>
            <a:spLocks noGrp="1"/>
          </p:cNvSpPr>
          <p:nvPr>
            <p:ph idx="1"/>
          </p:nvPr>
        </p:nvSpPr>
        <p:spPr bwMode="auto"/>
        <p:txBody>
          <a:bodyPr>
            <a:noAutofit/>
          </a:bodyPr>
          <a:lstStyle/>
          <a:p>
            <a:pPr marL="552450" indent="-552450">
              <a:buFontTx/>
              <a:buAutoNum type="arabicPeriod"/>
              <a:defRPr/>
            </a:pPr>
            <a:r>
              <a:rPr lang="en-CA" b="1">
                <a:solidFill>
                  <a:schemeClr val="tx1"/>
                </a:solidFill>
                <a:latin typeface="+mn-lt"/>
              </a:rPr>
              <a:t>Right</a:t>
            </a:r>
            <a:r>
              <a:rPr lang="en-CA">
                <a:solidFill>
                  <a:schemeClr val="tx1"/>
                </a:solidFill>
                <a:latin typeface="+mn-lt"/>
              </a:rPr>
              <a:t> dose</a:t>
            </a:r>
            <a:endParaRPr/>
          </a:p>
          <a:p>
            <a:pPr marL="552450" indent="-552450">
              <a:buFontTx/>
              <a:buAutoNum type="arabicPeriod"/>
              <a:defRPr/>
            </a:pPr>
            <a:r>
              <a:rPr lang="en-CA">
                <a:solidFill>
                  <a:schemeClr val="tx1"/>
                </a:solidFill>
                <a:latin typeface="+mn-lt"/>
              </a:rPr>
              <a:t>Of the </a:t>
            </a:r>
            <a:r>
              <a:rPr lang="en-CA" b="1">
                <a:solidFill>
                  <a:schemeClr val="tx1"/>
                </a:solidFill>
                <a:latin typeface="+mn-lt"/>
              </a:rPr>
              <a:t>right</a:t>
            </a:r>
            <a:r>
              <a:rPr lang="en-CA">
                <a:solidFill>
                  <a:schemeClr val="tx1"/>
                </a:solidFill>
                <a:latin typeface="+mn-lt"/>
              </a:rPr>
              <a:t> medication</a:t>
            </a:r>
            <a:endParaRPr/>
          </a:p>
          <a:p>
            <a:pPr marL="552450" indent="-552450">
              <a:buFontTx/>
              <a:buAutoNum type="arabicPeriod"/>
              <a:defRPr/>
            </a:pPr>
            <a:r>
              <a:rPr lang="en-CA">
                <a:solidFill>
                  <a:schemeClr val="tx1"/>
                </a:solidFill>
                <a:latin typeface="+mn-lt"/>
              </a:rPr>
              <a:t>To the </a:t>
            </a:r>
            <a:r>
              <a:rPr lang="en-CA" b="1">
                <a:solidFill>
                  <a:schemeClr val="tx1"/>
                </a:solidFill>
                <a:latin typeface="+mn-lt"/>
              </a:rPr>
              <a:t>right</a:t>
            </a:r>
            <a:r>
              <a:rPr lang="en-CA">
                <a:solidFill>
                  <a:schemeClr val="tx1"/>
                </a:solidFill>
                <a:latin typeface="+mn-lt"/>
              </a:rPr>
              <a:t> patient</a:t>
            </a:r>
            <a:endParaRPr/>
          </a:p>
          <a:p>
            <a:pPr marL="552450" indent="-552450">
              <a:buFontTx/>
              <a:buAutoNum type="arabicPeriod"/>
              <a:defRPr/>
            </a:pPr>
            <a:r>
              <a:rPr lang="en-CA">
                <a:solidFill>
                  <a:schemeClr val="tx1"/>
                </a:solidFill>
                <a:latin typeface="+mn-lt"/>
              </a:rPr>
              <a:t>At the </a:t>
            </a:r>
            <a:r>
              <a:rPr lang="en-CA" b="1">
                <a:solidFill>
                  <a:schemeClr val="tx1"/>
                </a:solidFill>
                <a:latin typeface="+mn-lt"/>
              </a:rPr>
              <a:t>right</a:t>
            </a:r>
            <a:r>
              <a:rPr lang="en-CA">
                <a:solidFill>
                  <a:schemeClr val="tx1"/>
                </a:solidFill>
                <a:latin typeface="+mn-lt"/>
              </a:rPr>
              <a:t> time</a:t>
            </a:r>
            <a:endParaRPr/>
          </a:p>
          <a:p>
            <a:pPr marL="552450" indent="-552450">
              <a:buFontTx/>
              <a:buAutoNum type="arabicPeriod"/>
              <a:defRPr/>
            </a:pPr>
            <a:r>
              <a:rPr lang="en-CA">
                <a:solidFill>
                  <a:schemeClr val="tx1"/>
                </a:solidFill>
                <a:latin typeface="+mn-lt"/>
              </a:rPr>
              <a:t>By the </a:t>
            </a:r>
            <a:r>
              <a:rPr lang="en-CA" b="1">
                <a:solidFill>
                  <a:schemeClr val="tx1"/>
                </a:solidFill>
                <a:latin typeface="+mn-lt"/>
              </a:rPr>
              <a:t>right</a:t>
            </a:r>
            <a:r>
              <a:rPr lang="en-CA">
                <a:solidFill>
                  <a:schemeClr val="tx1"/>
                </a:solidFill>
                <a:latin typeface="+mn-lt"/>
              </a:rPr>
              <a:t> route</a:t>
            </a:r>
            <a:endParaRPr/>
          </a:p>
          <a:p>
            <a:pPr marL="552450" indent="-552450">
              <a:buFontTx/>
              <a:buAutoNum type="arabicPeriod"/>
              <a:defRPr/>
            </a:pPr>
            <a:r>
              <a:rPr lang="en-CA">
                <a:solidFill>
                  <a:schemeClr val="tx1"/>
                </a:solidFill>
                <a:latin typeface="+mn-lt"/>
              </a:rPr>
              <a:t>With the </a:t>
            </a:r>
            <a:r>
              <a:rPr lang="en-CA" b="1">
                <a:solidFill>
                  <a:schemeClr val="tx1"/>
                </a:solidFill>
                <a:latin typeface="+mn-lt"/>
              </a:rPr>
              <a:t>right</a:t>
            </a:r>
            <a:r>
              <a:rPr lang="en-CA">
                <a:solidFill>
                  <a:schemeClr val="tx1"/>
                </a:solidFill>
                <a:latin typeface="+mn-lt"/>
              </a:rPr>
              <a:t> documentation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Routes of Drug Administration</a:t>
            </a:r>
            <a:endParaRPr/>
          </a:p>
        </p:txBody>
      </p:sp>
      <p:sp>
        <p:nvSpPr>
          <p:cNvPr id="3" name="Content Placeholder 2"/>
          <p:cNvSpPr>
            <a:spLocks noGrp="1"/>
          </p:cNvSpPr>
          <p:nvPr>
            <p:ph idx="1"/>
          </p:nvPr>
        </p:nvSpPr>
        <p:spPr bwMode="auto"/>
        <p:txBody>
          <a:bodyPr>
            <a:noAutofit/>
          </a:bodyPr>
          <a:lstStyle/>
          <a:p>
            <a:pPr>
              <a:defRPr/>
            </a:pPr>
            <a:r>
              <a:rPr lang="en-US">
                <a:solidFill>
                  <a:srgbClr val="D73E17"/>
                </a:solidFill>
              </a:rPr>
              <a:t>Topical</a:t>
            </a:r>
            <a:endParaRPr/>
          </a:p>
          <a:p>
            <a:pPr>
              <a:defRPr/>
            </a:pPr>
            <a:r>
              <a:rPr lang="en-US">
                <a:solidFill>
                  <a:srgbClr val="D73E17"/>
                </a:solidFill>
              </a:rPr>
              <a:t>Enteral (oral and rectal)</a:t>
            </a:r>
            <a:endParaRPr/>
          </a:p>
          <a:p>
            <a:pPr>
              <a:defRPr/>
            </a:pPr>
            <a:r>
              <a:rPr lang="en-US">
                <a:solidFill>
                  <a:srgbClr val="D73E17"/>
                </a:solidFill>
              </a:rPr>
              <a:t>Sublingual and buccal</a:t>
            </a:r>
            <a:endParaRPr/>
          </a:p>
          <a:p>
            <a:pPr>
              <a:defRPr/>
            </a:pPr>
            <a:r>
              <a:rPr lang="en-US">
                <a:solidFill>
                  <a:srgbClr val="D73E17"/>
                </a:solidFill>
              </a:rPr>
              <a:t>Parenteral </a:t>
            </a:r>
            <a:endParaRPr/>
          </a:p>
          <a:p>
            <a:pPr>
              <a:defRPr/>
            </a:pPr>
            <a:endParaRPr lang="en-US"/>
          </a:p>
          <a:p>
            <a:pPr>
              <a:defRPr/>
            </a:pPr>
            <a:r>
              <a:rPr lang="en-CA">
                <a:solidFill>
                  <a:schemeClr val="tx1"/>
                </a:solidFill>
              </a:rPr>
              <a:t>Whether a medication is </a:t>
            </a:r>
            <a:r>
              <a:rPr lang="en-CA" b="1">
                <a:solidFill>
                  <a:schemeClr val="tx1"/>
                </a:solidFill>
              </a:rPr>
              <a:t>fast- </a:t>
            </a:r>
            <a:r>
              <a:rPr lang="en-CA">
                <a:solidFill>
                  <a:schemeClr val="tx1"/>
                </a:solidFill>
              </a:rPr>
              <a:t>or</a:t>
            </a:r>
            <a:r>
              <a:rPr lang="en-CA" b="1">
                <a:solidFill>
                  <a:schemeClr val="tx1"/>
                </a:solidFill>
              </a:rPr>
              <a:t> slow-acting</a:t>
            </a:r>
            <a:r>
              <a:rPr lang="en-CA">
                <a:solidFill>
                  <a:schemeClr val="tx1"/>
                </a:solidFill>
              </a:rPr>
              <a:t> pertains to the route of administration (e.g., oral is slow)</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Topical</a:t>
            </a:r>
            <a:endParaRPr lang="en-US"/>
          </a:p>
        </p:txBody>
      </p:sp>
      <p:sp>
        <p:nvSpPr>
          <p:cNvPr id="3" name="Content Placeholder 2"/>
          <p:cNvSpPr>
            <a:spLocks noGrp="1"/>
          </p:cNvSpPr>
          <p:nvPr>
            <p:ph idx="1"/>
          </p:nvPr>
        </p:nvSpPr>
        <p:spPr bwMode="auto"/>
        <p:txBody>
          <a:bodyPr>
            <a:normAutofit/>
          </a:bodyPr>
          <a:lstStyle/>
          <a:p>
            <a:pPr>
              <a:defRPr/>
            </a:pPr>
            <a:r>
              <a:rPr lang="en-US"/>
              <a:t>Refers to the application of medication to the surface of the skin.</a:t>
            </a:r>
            <a:endParaRPr/>
          </a:p>
          <a:p>
            <a:pPr>
              <a:defRPr/>
            </a:pPr>
            <a:r>
              <a:rPr lang="en-US"/>
              <a:t>Some topical meds are applied for </a:t>
            </a:r>
            <a:r>
              <a:rPr lang="en-US" b="1"/>
              <a:t>local effect. </a:t>
            </a:r>
            <a:endParaRPr/>
          </a:p>
          <a:p>
            <a:pPr lvl="1">
              <a:defRPr/>
            </a:pPr>
            <a:r>
              <a:rPr lang="en-US"/>
              <a:t>E.g., calamine lotion for poison ivy</a:t>
            </a:r>
            <a:endParaRPr/>
          </a:p>
          <a:p>
            <a:pPr>
              <a:defRPr/>
            </a:pPr>
            <a:r>
              <a:rPr lang="en-US"/>
              <a:t>Others are termed </a:t>
            </a:r>
            <a:r>
              <a:rPr lang="en-US" b="1"/>
              <a:t>transdermal. </a:t>
            </a:r>
            <a:r>
              <a:rPr lang="en-US"/>
              <a:t>These are applied in paste form or adhesive disks and the medicine is more widely distributed.</a:t>
            </a:r>
            <a:endParaRPr/>
          </a:p>
          <a:p>
            <a:pPr lvl="1">
              <a:defRPr/>
            </a:pPr>
            <a:r>
              <a:rPr lang="en-US"/>
              <a:t>E.g., fentanyl patches for pain control</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Enteral</a:t>
            </a:r>
            <a:endParaRPr lang="en-US"/>
          </a:p>
        </p:txBody>
      </p:sp>
      <p:sp>
        <p:nvSpPr>
          <p:cNvPr id="3" name="Content Placeholder 2"/>
          <p:cNvSpPr>
            <a:spLocks noGrp="1"/>
          </p:cNvSpPr>
          <p:nvPr>
            <p:ph idx="1"/>
          </p:nvPr>
        </p:nvSpPr>
        <p:spPr bwMode="auto"/>
        <p:txBody>
          <a:bodyPr>
            <a:noAutofit/>
          </a:bodyPr>
          <a:lstStyle/>
          <a:p>
            <a:pPr marL="182880" indent="-182880">
              <a:lnSpc>
                <a:spcPct val="110000"/>
              </a:lnSpc>
              <a:defRPr/>
            </a:pPr>
            <a:r>
              <a:rPr lang="en-CA">
                <a:solidFill>
                  <a:schemeClr val="tx1"/>
                </a:solidFill>
                <a:latin typeface="+mn-lt"/>
              </a:rPr>
              <a:t>Applies to medication administered directly into the GI tract via oral or rectal routes</a:t>
            </a:r>
            <a:endParaRPr/>
          </a:p>
          <a:p>
            <a:pPr marL="0" indent="0">
              <a:lnSpc>
                <a:spcPct val="110000"/>
              </a:lnSpc>
              <a:buNone/>
              <a:defRPr/>
            </a:pPr>
            <a:endParaRPr lang="en-CA" b="1">
              <a:solidFill>
                <a:schemeClr val="tx1"/>
              </a:solidFill>
              <a:latin typeface="+mn-lt"/>
            </a:endParaRPr>
          </a:p>
          <a:p>
            <a:pPr marL="182880" indent="-182880">
              <a:lnSpc>
                <a:spcPct val="110000"/>
              </a:lnSpc>
              <a:defRPr/>
            </a:pPr>
            <a:r>
              <a:rPr lang="en-CA" b="1">
                <a:solidFill>
                  <a:schemeClr val="tx1"/>
                </a:solidFill>
                <a:latin typeface="+mn-lt"/>
              </a:rPr>
              <a:t>Oral </a:t>
            </a:r>
            <a:r>
              <a:rPr lang="en-CA">
                <a:solidFill>
                  <a:schemeClr val="tx1"/>
                </a:solidFill>
                <a:latin typeface="+mn-lt"/>
              </a:rPr>
              <a:t>is the </a:t>
            </a:r>
            <a:r>
              <a:rPr lang="en-CA" b="1">
                <a:solidFill>
                  <a:schemeClr val="tx1"/>
                </a:solidFill>
                <a:latin typeface="+mn-lt"/>
              </a:rPr>
              <a:t>most common </a:t>
            </a:r>
            <a:r>
              <a:rPr lang="en-CA">
                <a:solidFill>
                  <a:schemeClr val="tx1"/>
                </a:solidFill>
                <a:latin typeface="+mn-lt"/>
              </a:rPr>
              <a:t>route</a:t>
            </a:r>
            <a:endParaRPr lang="en-CA" i="1" u="sng">
              <a:solidFill>
                <a:schemeClr val="tx1"/>
              </a:solidFill>
              <a:latin typeface="+mn-lt"/>
            </a:endParaRPr>
          </a:p>
          <a:p>
            <a:pPr marL="525780" lvl="1" indent="-182880">
              <a:lnSpc>
                <a:spcPct val="110000"/>
              </a:lnSpc>
              <a:defRPr/>
            </a:pPr>
            <a:r>
              <a:rPr lang="en-CA">
                <a:solidFill>
                  <a:schemeClr val="tx1"/>
                </a:solidFill>
                <a:latin typeface="+mn-lt"/>
              </a:rPr>
              <a:t>Swallowed by patient</a:t>
            </a:r>
            <a:endParaRPr/>
          </a:p>
          <a:p>
            <a:pPr marL="525780" lvl="1" indent="-182880">
              <a:lnSpc>
                <a:spcPct val="110000"/>
              </a:lnSpc>
              <a:defRPr/>
            </a:pPr>
            <a:r>
              <a:rPr lang="en-CA">
                <a:solidFill>
                  <a:schemeClr val="tx1"/>
                </a:solidFill>
                <a:latin typeface="+mn-lt"/>
              </a:rPr>
              <a:t>Absorbed through stomach and small bowel</a:t>
            </a:r>
            <a:endParaRPr/>
          </a:p>
          <a:p>
            <a:pPr marL="525780" lvl="1" indent="-182880">
              <a:lnSpc>
                <a:spcPct val="110000"/>
              </a:lnSpc>
              <a:defRPr/>
            </a:pPr>
            <a:r>
              <a:rPr lang="en-CA">
                <a:solidFill>
                  <a:schemeClr val="tx1"/>
                </a:solidFill>
                <a:latin typeface="+mn-lt"/>
              </a:rPr>
              <a:t>Can be liquid or solid</a:t>
            </a:r>
            <a:endParaRPr/>
          </a:p>
          <a:p>
            <a:pPr marL="525780" lvl="1" indent="-182880">
              <a:lnSpc>
                <a:spcPct val="110000"/>
              </a:lnSpc>
              <a:defRPr/>
            </a:pPr>
            <a:r>
              <a:rPr lang="en-CA">
                <a:solidFill>
                  <a:schemeClr val="tx1"/>
                </a:solidFill>
                <a:latin typeface="+mn-lt"/>
              </a:rPr>
              <a:t>Most cost effective</a:t>
            </a:r>
            <a:endParaRPr/>
          </a:p>
          <a:p>
            <a:pPr marL="525780" lvl="1" indent="-182880">
              <a:lnSpc>
                <a:spcPct val="110000"/>
              </a:lnSpc>
              <a:defRPr/>
            </a:pPr>
            <a:r>
              <a:rPr lang="en-CA">
                <a:solidFill>
                  <a:schemeClr val="tx1"/>
                </a:solidFill>
                <a:latin typeface="+mn-lt"/>
              </a:rPr>
              <a:t>Used for large doses and when slower absorption and longer duration of drug activity </a:t>
            </a:r>
            <a:r>
              <a:rPr lang="en-CA">
                <a:latin typeface="+mn-lt"/>
              </a:rPr>
              <a:t>are required</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Rectal Medications</a:t>
            </a:r>
            <a:endParaRPr lang="en-US"/>
          </a:p>
        </p:txBody>
      </p:sp>
      <p:sp>
        <p:nvSpPr>
          <p:cNvPr id="3" name="Content Placeholder 2"/>
          <p:cNvSpPr>
            <a:spLocks noGrp="1"/>
          </p:cNvSpPr>
          <p:nvPr>
            <p:ph idx="1"/>
          </p:nvPr>
        </p:nvSpPr>
        <p:spPr bwMode="auto"/>
        <p:txBody>
          <a:bodyPr>
            <a:normAutofit/>
          </a:bodyPr>
          <a:lstStyle/>
          <a:p>
            <a:pPr marL="182880" indent="-182880">
              <a:defRPr/>
            </a:pPr>
            <a:r>
              <a:rPr lang="en-CA" b="1">
                <a:latin typeface="+mn-lt"/>
              </a:rPr>
              <a:t>Rectal </a:t>
            </a:r>
            <a:r>
              <a:rPr lang="en-CA">
                <a:latin typeface="+mn-lt"/>
              </a:rPr>
              <a:t>– dosage is </a:t>
            </a:r>
            <a:r>
              <a:rPr lang="en-CA" b="1">
                <a:latin typeface="+mn-lt"/>
              </a:rPr>
              <a:t>unreliable</a:t>
            </a:r>
            <a:r>
              <a:rPr lang="en-CA">
                <a:latin typeface="+mn-lt"/>
              </a:rPr>
              <a:t> (i.e., patient may have bowel movement)</a:t>
            </a:r>
            <a:endParaRPr lang="en-CA" b="1">
              <a:latin typeface="+mn-lt"/>
            </a:endParaRPr>
          </a:p>
          <a:p>
            <a:pPr marL="960120" lvl="1" indent="-457200">
              <a:defRPr/>
            </a:pPr>
            <a:r>
              <a:rPr lang="en-CA"/>
              <a:t>Placed directly into the rectum</a:t>
            </a:r>
            <a:endParaRPr/>
          </a:p>
          <a:p>
            <a:pPr marL="960120" lvl="1" indent="-457200">
              <a:defRPr/>
            </a:pPr>
            <a:r>
              <a:rPr lang="en-CA"/>
              <a:t>Administered when patients are nauseated (unable to keep anything down) or unable to take drug by mouth for various reasons (e.g., children or confused patients)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Sublingual and Buccal</a:t>
            </a:r>
            <a:endParaRPr lang="en-US"/>
          </a:p>
        </p:txBody>
      </p:sp>
      <p:sp>
        <p:nvSpPr>
          <p:cNvPr id="3" name="Content Placeholder 2"/>
          <p:cNvSpPr>
            <a:spLocks noGrp="1"/>
          </p:cNvSpPr>
          <p:nvPr>
            <p:ph idx="1"/>
          </p:nvPr>
        </p:nvSpPr>
        <p:spPr bwMode="auto"/>
        <p:txBody>
          <a:bodyPr>
            <a:noAutofit/>
          </a:bodyPr>
          <a:lstStyle/>
          <a:p>
            <a:pPr>
              <a:lnSpc>
                <a:spcPct val="110000"/>
              </a:lnSpc>
              <a:defRPr/>
            </a:pPr>
            <a:r>
              <a:rPr lang="en-US"/>
              <a:t>Considered a variation of the </a:t>
            </a:r>
            <a:r>
              <a:rPr lang="en-US" b="1"/>
              <a:t>topical route </a:t>
            </a:r>
            <a:r>
              <a:rPr lang="en-US"/>
              <a:t>because the medication comes in contact with the mucosal membranes of the oral cavity.</a:t>
            </a:r>
            <a:endParaRPr/>
          </a:p>
          <a:p>
            <a:pPr>
              <a:lnSpc>
                <a:spcPct val="110000"/>
              </a:lnSpc>
              <a:defRPr/>
            </a:pPr>
            <a:r>
              <a:rPr lang="en-US"/>
              <a:t>Even though these medications are placed in mouth, they are </a:t>
            </a:r>
            <a:r>
              <a:rPr lang="en-US" b="1"/>
              <a:t>not </a:t>
            </a:r>
            <a:r>
              <a:rPr lang="en-US"/>
              <a:t>considered oral.</a:t>
            </a:r>
            <a:endParaRPr/>
          </a:p>
          <a:p>
            <a:pPr>
              <a:lnSpc>
                <a:spcPct val="110000"/>
              </a:lnSpc>
              <a:defRPr/>
            </a:pPr>
            <a:r>
              <a:rPr lang="en-US"/>
              <a:t>These are absorbed into the blood through the oral mucosa.</a:t>
            </a:r>
            <a:endParaRPr/>
          </a:p>
          <a:p>
            <a:pPr>
              <a:lnSpc>
                <a:spcPct val="110000"/>
              </a:lnSpc>
              <a:defRPr/>
            </a:pPr>
            <a:r>
              <a:rPr lang="en-US"/>
              <a:t>Effects are immediately available without being absorbed through the stomach.</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Sublingual and Buccal (cont’d)</a:t>
            </a:r>
            <a:endParaRPr lang="en-US"/>
          </a:p>
        </p:txBody>
      </p:sp>
      <p:sp>
        <p:nvSpPr>
          <p:cNvPr id="3" name="Content Placeholder 2"/>
          <p:cNvSpPr>
            <a:spLocks noGrp="1"/>
          </p:cNvSpPr>
          <p:nvPr>
            <p:ph idx="1"/>
          </p:nvPr>
        </p:nvSpPr>
        <p:spPr bwMode="auto"/>
        <p:txBody>
          <a:bodyPr>
            <a:noAutofit/>
          </a:bodyPr>
          <a:lstStyle/>
          <a:p>
            <a:pPr>
              <a:lnSpc>
                <a:spcPct val="110000"/>
              </a:lnSpc>
              <a:defRPr/>
            </a:pPr>
            <a:r>
              <a:rPr lang="en-US" b="1"/>
              <a:t>Sublingual</a:t>
            </a:r>
            <a:r>
              <a:rPr lang="en-US"/>
              <a:t> – placed under the tongue (e.g., Ativan or nitroglycerin)</a:t>
            </a:r>
            <a:endParaRPr/>
          </a:p>
          <a:p>
            <a:pPr marL="0" indent="0">
              <a:lnSpc>
                <a:spcPct val="110000"/>
              </a:lnSpc>
              <a:buNone/>
              <a:defRPr/>
            </a:pPr>
            <a:endParaRPr lang="en-US"/>
          </a:p>
          <a:p>
            <a:pPr>
              <a:lnSpc>
                <a:spcPct val="110000"/>
              </a:lnSpc>
              <a:defRPr/>
            </a:pPr>
            <a:r>
              <a:rPr lang="en-US" b="1"/>
              <a:t>Buccal</a:t>
            </a:r>
            <a:r>
              <a:rPr lang="en-US"/>
              <a:t> – placed inside the cheek (e.g., glucose paste for insulin reaction)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Parenteral</a:t>
            </a:r>
            <a:endParaRPr lang="en-US"/>
          </a:p>
        </p:txBody>
      </p:sp>
      <p:sp>
        <p:nvSpPr>
          <p:cNvPr id="3" name="Content Placeholder 2"/>
          <p:cNvSpPr>
            <a:spLocks noGrp="1"/>
          </p:cNvSpPr>
          <p:nvPr>
            <p:ph idx="1"/>
          </p:nvPr>
        </p:nvSpPr>
        <p:spPr bwMode="auto"/>
        <p:txBody>
          <a:bodyPr>
            <a:normAutofit/>
          </a:bodyPr>
          <a:lstStyle/>
          <a:p>
            <a:pPr>
              <a:defRPr/>
            </a:pPr>
            <a:r>
              <a:rPr lang="en-US"/>
              <a:t>Parenteral injections are </a:t>
            </a:r>
            <a:r>
              <a:rPr lang="en-US" b="1"/>
              <a:t>injected</a:t>
            </a:r>
            <a:r>
              <a:rPr lang="en-US"/>
              <a:t> directly into the body and </a:t>
            </a:r>
            <a:r>
              <a:rPr lang="en-US" b="1"/>
              <a:t>bypass</a:t>
            </a:r>
            <a:r>
              <a:rPr lang="en-US"/>
              <a:t> the gastrointestinal tract.</a:t>
            </a:r>
            <a:endParaRPr/>
          </a:p>
          <a:p>
            <a:pPr marL="0" indent="0">
              <a:buNone/>
              <a:defRPr/>
            </a:pPr>
            <a:endParaRPr lang="en-US"/>
          </a:p>
          <a:p>
            <a:pPr>
              <a:defRPr/>
            </a:pPr>
            <a:r>
              <a:rPr lang="en-US"/>
              <a:t>Administration options include intravenous, intradermal, subcutaneous (SC), intramuscular (IM), intra-arterial, intrathecal and intra-articular.</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Intravenous</a:t>
            </a:r>
            <a:endParaRPr lang="en-US"/>
          </a:p>
        </p:txBody>
      </p:sp>
      <p:sp>
        <p:nvSpPr>
          <p:cNvPr id="3" name="Content Placeholder 2"/>
          <p:cNvSpPr>
            <a:spLocks noGrp="1"/>
          </p:cNvSpPr>
          <p:nvPr>
            <p:ph idx="1"/>
          </p:nvPr>
        </p:nvSpPr>
        <p:spPr bwMode="auto"/>
        <p:txBody>
          <a:bodyPr>
            <a:normAutofit fontScale="92500" lnSpcReduction="10000"/>
          </a:bodyPr>
          <a:lstStyle/>
          <a:p>
            <a:pPr marL="617220" indent="-457200">
              <a:defRPr/>
            </a:pPr>
            <a:r>
              <a:rPr lang="en-CA"/>
              <a:t>Injected directly into the vein</a:t>
            </a:r>
            <a:endParaRPr/>
          </a:p>
          <a:p>
            <a:pPr marL="160020" indent="0">
              <a:buNone/>
              <a:defRPr/>
            </a:pPr>
            <a:endParaRPr lang="en-CA"/>
          </a:p>
          <a:p>
            <a:pPr marL="617220" indent="-457200">
              <a:defRPr/>
            </a:pPr>
            <a:r>
              <a:rPr lang="en-CA"/>
              <a:t>Most </a:t>
            </a:r>
            <a:r>
              <a:rPr lang="en-CA" b="1"/>
              <a:t>immediate</a:t>
            </a:r>
            <a:r>
              <a:rPr lang="en-CA"/>
              <a:t> result</a:t>
            </a:r>
            <a:endParaRPr/>
          </a:p>
          <a:p>
            <a:pPr marL="160020" indent="0">
              <a:buNone/>
              <a:defRPr/>
            </a:pPr>
            <a:endParaRPr lang="en-CA"/>
          </a:p>
          <a:p>
            <a:pPr marL="617220" indent="-457200">
              <a:defRPr/>
            </a:pPr>
            <a:r>
              <a:rPr lang="en-CA"/>
              <a:t>Cannot change it once you’ve injected</a:t>
            </a:r>
            <a:endParaRPr/>
          </a:p>
          <a:p>
            <a:pPr marL="160020" indent="0">
              <a:buNone/>
              <a:defRPr/>
            </a:pPr>
            <a:endParaRPr lang="en-CA"/>
          </a:p>
          <a:p>
            <a:pPr marL="617220" indent="-457200">
              <a:defRPr/>
            </a:pPr>
            <a:r>
              <a:rPr lang="en-CA"/>
              <a:t>Requires surgical aseptic technique </a:t>
            </a:r>
            <a:endParaRPr/>
          </a:p>
          <a:p>
            <a:pPr marL="160020" indent="0">
              <a:buNone/>
              <a:defRPr/>
            </a:pPr>
            <a:endParaRPr lang="en-CA"/>
          </a:p>
          <a:p>
            <a:pPr marL="617220" indent="-457200">
              <a:defRPr/>
            </a:pPr>
            <a:r>
              <a:rPr lang="en-CA"/>
              <a:t>An invasive procedure, therefore, informed consent required</a:t>
            </a:r>
            <a:endParaRPr/>
          </a:p>
          <a:p>
            <a:pPr marL="960120" lvl="1" indent="-457200">
              <a:defRPr/>
            </a:pPr>
            <a:r>
              <a:rPr lang="en-CA"/>
              <a:t>E.g., contrast media</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Intradermal</a:t>
            </a:r>
            <a:endParaRPr lang="en-US"/>
          </a:p>
        </p:txBody>
      </p:sp>
      <p:sp>
        <p:nvSpPr>
          <p:cNvPr id="3" name="Content Placeholder 2"/>
          <p:cNvSpPr>
            <a:spLocks noGrp="1"/>
          </p:cNvSpPr>
          <p:nvPr>
            <p:ph idx="1"/>
          </p:nvPr>
        </p:nvSpPr>
        <p:spPr bwMode="auto"/>
        <p:txBody>
          <a:bodyPr>
            <a:normAutofit/>
          </a:bodyPr>
          <a:lstStyle/>
          <a:p>
            <a:pPr>
              <a:defRPr/>
            </a:pPr>
            <a:r>
              <a:rPr lang="en-CA"/>
              <a:t>Between the layers of the skin</a:t>
            </a:r>
            <a:endParaRPr/>
          </a:p>
          <a:p>
            <a:pPr marL="0" indent="0">
              <a:buNone/>
              <a:defRPr/>
            </a:pPr>
            <a:endParaRPr lang="en-CA"/>
          </a:p>
          <a:p>
            <a:pPr>
              <a:defRPr/>
            </a:pPr>
            <a:r>
              <a:rPr lang="en-CA"/>
              <a:t>Usually anterior surface of the forearm</a:t>
            </a:r>
            <a:endParaRPr/>
          </a:p>
          <a:p>
            <a:pPr marL="0" indent="0">
              <a:buNone/>
              <a:defRPr/>
            </a:pPr>
            <a:endParaRPr lang="en-CA"/>
          </a:p>
          <a:p>
            <a:pPr>
              <a:defRPr/>
            </a:pPr>
            <a:r>
              <a:rPr lang="en-CA"/>
              <a:t>Small quantities and a small needle (26g) injected at a 15-degree angle pg.245 Ehrlich 9</a:t>
            </a:r>
            <a:r>
              <a:rPr lang="en-CA" baseline="30000"/>
              <a:t>th</a:t>
            </a:r>
            <a:r>
              <a:rPr lang="en-CA"/>
              <a:t> ed.</a:t>
            </a:r>
            <a:endParaRPr/>
          </a:p>
          <a:p>
            <a:pPr lvl="1">
              <a:defRPr/>
            </a:pPr>
            <a:r>
              <a:rPr lang="en-CA"/>
              <a:t>E.g., TB test (</a:t>
            </a:r>
            <a:r>
              <a:rPr lang="en-CA"/>
              <a:t>Mantoux</a:t>
            </a:r>
            <a:r>
              <a:rPr lang="en-CA"/>
              <a:t> test)</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Subcutaneous (SC)</a:t>
            </a:r>
            <a:endParaRPr lang="en-US"/>
          </a:p>
        </p:txBody>
      </p:sp>
      <p:sp>
        <p:nvSpPr>
          <p:cNvPr id="3" name="Content Placeholder 2"/>
          <p:cNvSpPr>
            <a:spLocks noGrp="1"/>
          </p:cNvSpPr>
          <p:nvPr>
            <p:ph idx="1"/>
          </p:nvPr>
        </p:nvSpPr>
        <p:spPr bwMode="auto"/>
        <p:txBody>
          <a:bodyPr>
            <a:noAutofit/>
          </a:bodyPr>
          <a:lstStyle/>
          <a:p>
            <a:pPr>
              <a:defRPr/>
            </a:pPr>
            <a:r>
              <a:rPr lang="en-CA"/>
              <a:t>Injected under the skin below the epidermis</a:t>
            </a:r>
            <a:endParaRPr/>
          </a:p>
          <a:p>
            <a:pPr marL="0" indent="0">
              <a:buNone/>
              <a:defRPr/>
            </a:pPr>
            <a:endParaRPr lang="en-CA"/>
          </a:p>
          <a:p>
            <a:pPr>
              <a:defRPr/>
            </a:pPr>
            <a:r>
              <a:rPr lang="en-CA"/>
              <a:t>Injected at a 45-degree angle using a 23–25g needle</a:t>
            </a:r>
            <a:endParaRPr/>
          </a:p>
          <a:p>
            <a:pPr marL="0" indent="0">
              <a:buNone/>
              <a:defRPr/>
            </a:pPr>
            <a:endParaRPr lang="en-CA"/>
          </a:p>
          <a:p>
            <a:pPr>
              <a:defRPr/>
            </a:pPr>
            <a:r>
              <a:rPr lang="en-CA" b="1"/>
              <a:t>Painful</a:t>
            </a:r>
            <a:r>
              <a:rPr lang="en-CA"/>
              <a:t> for patient</a:t>
            </a:r>
            <a:endParaRPr/>
          </a:p>
          <a:p>
            <a:pPr marL="0" indent="0">
              <a:buNone/>
              <a:defRPr/>
            </a:pPr>
            <a:endParaRPr lang="en-CA"/>
          </a:p>
          <a:p>
            <a:pPr>
              <a:defRPr/>
            </a:pPr>
            <a:r>
              <a:rPr lang="en-CA"/>
              <a:t>Done on upper arm or outer thigh</a:t>
            </a:r>
            <a:endParaRPr/>
          </a:p>
          <a:p>
            <a:pPr lvl="1">
              <a:defRPr/>
            </a:pPr>
            <a:r>
              <a:rPr lang="en-CA"/>
              <a:t>E.g., given to control pain (Demerol or morphine)</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Intramuscular (IM)</a:t>
            </a:r>
            <a:endParaRPr lang="en-US"/>
          </a:p>
        </p:txBody>
      </p:sp>
      <p:sp>
        <p:nvSpPr>
          <p:cNvPr id="3" name="Content Placeholder 2"/>
          <p:cNvSpPr>
            <a:spLocks noGrp="1"/>
          </p:cNvSpPr>
          <p:nvPr>
            <p:ph idx="1"/>
          </p:nvPr>
        </p:nvSpPr>
        <p:spPr bwMode="auto"/>
        <p:txBody>
          <a:bodyPr>
            <a:normAutofit/>
          </a:bodyPr>
          <a:lstStyle/>
          <a:p>
            <a:pPr>
              <a:defRPr/>
            </a:pPr>
            <a:r>
              <a:rPr lang="en-CA">
                <a:solidFill>
                  <a:schemeClr val="tx1"/>
                </a:solidFill>
              </a:rPr>
              <a:t>Injected into muscle tissue</a:t>
            </a:r>
            <a:endParaRPr/>
          </a:p>
          <a:p>
            <a:pPr>
              <a:defRPr/>
            </a:pPr>
            <a:r>
              <a:rPr lang="en-CA">
                <a:solidFill>
                  <a:schemeClr val="tx1"/>
                </a:solidFill>
              </a:rPr>
              <a:t>Larger amounts can be given because muscle tissue absorbs some medication (veins have no absorption)</a:t>
            </a:r>
            <a:endParaRPr/>
          </a:p>
          <a:p>
            <a:pPr>
              <a:defRPr/>
            </a:pPr>
            <a:r>
              <a:rPr lang="en-CA">
                <a:solidFill>
                  <a:schemeClr val="tx1"/>
                </a:solidFill>
              </a:rPr>
              <a:t>22g needle injected at a 90-degree angle</a:t>
            </a:r>
            <a:endParaRPr/>
          </a:p>
          <a:p>
            <a:pPr>
              <a:defRPr/>
            </a:pPr>
            <a:r>
              <a:rPr lang="en-CA">
                <a:solidFill>
                  <a:schemeClr val="tx1"/>
                </a:solidFill>
              </a:rPr>
              <a:t>Deltoid or gluteal muscles (arm/buttocks) </a:t>
            </a:r>
            <a:endParaRPr/>
          </a:p>
          <a:p>
            <a:pPr>
              <a:defRPr/>
            </a:pPr>
            <a:r>
              <a:rPr lang="en-CA">
                <a:solidFill>
                  <a:schemeClr val="tx1"/>
                </a:solidFill>
              </a:rPr>
              <a:t>Pain in muscle can last for days</a:t>
            </a:r>
            <a:endParaRPr/>
          </a:p>
          <a:p>
            <a:pPr>
              <a:defRPr/>
            </a:pPr>
            <a:r>
              <a:rPr lang="en-CA">
                <a:solidFill>
                  <a:schemeClr val="tx1"/>
                </a:solidFill>
              </a:rPr>
              <a:t>Slower release</a:t>
            </a:r>
            <a:endParaRPr/>
          </a:p>
          <a:p>
            <a:pPr lvl="1">
              <a:defRPr/>
            </a:pPr>
            <a:r>
              <a:rPr lang="en-CA"/>
              <a:t>E.g., Depo-Provera (birth control)</a:t>
            </a:r>
            <a:endParaRPr lang="en-CA">
              <a:solidFill>
                <a:schemeClr val="tx1"/>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US"/>
              <a:t>Intra-</a:t>
            </a:r>
            <a:r>
              <a:rPr lang="en-US"/>
              <a:t>aterial</a:t>
            </a:r>
            <a:r>
              <a:rPr lang="en-US"/>
              <a:t> </a:t>
            </a:r>
            <a:endParaRPr lang="en-US"/>
          </a:p>
        </p:txBody>
      </p:sp>
      <p:sp>
        <p:nvSpPr>
          <p:cNvPr id="3" name="Content Placeholder 2"/>
          <p:cNvSpPr>
            <a:spLocks noGrp="1"/>
          </p:cNvSpPr>
          <p:nvPr>
            <p:ph idx="1"/>
          </p:nvPr>
        </p:nvSpPr>
        <p:spPr bwMode="auto"/>
        <p:txBody>
          <a:bodyPr>
            <a:normAutofit/>
          </a:bodyPr>
          <a:lstStyle/>
          <a:p>
            <a:pPr>
              <a:defRPr/>
            </a:pPr>
            <a:r>
              <a:rPr lang="en-US">
                <a:solidFill>
                  <a:schemeClr val="tx1"/>
                </a:solidFill>
              </a:rPr>
              <a:t>Injected directly into an </a:t>
            </a:r>
            <a:r>
              <a:rPr lang="en-US" b="1">
                <a:solidFill>
                  <a:schemeClr val="tx1"/>
                </a:solidFill>
              </a:rPr>
              <a:t>artery</a:t>
            </a:r>
            <a:endParaRPr/>
          </a:p>
          <a:p>
            <a:pPr marL="0" indent="0">
              <a:buNone/>
              <a:defRPr/>
            </a:pPr>
            <a:endParaRPr lang="en-US" b="1">
              <a:solidFill>
                <a:schemeClr val="tx1"/>
              </a:solidFill>
            </a:endParaRPr>
          </a:p>
          <a:p>
            <a:pPr>
              <a:defRPr/>
            </a:pPr>
            <a:r>
              <a:rPr lang="en-US">
                <a:solidFill>
                  <a:schemeClr val="tx1"/>
                </a:solidFill>
              </a:rPr>
              <a:t>Used to achieve a high local concentration of a drug for pain relief or treatment of neoplasms</a:t>
            </a:r>
            <a:endParaRPr/>
          </a:p>
          <a:p>
            <a:pPr lvl="1">
              <a:defRPr/>
            </a:pPr>
            <a:r>
              <a:rPr lang="en-US">
                <a:solidFill>
                  <a:schemeClr val="tx1"/>
                </a:solidFill>
              </a:rPr>
              <a:t>E.g., analgesics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normAutofit/>
          </a:bodyPr>
          <a:lstStyle/>
          <a:p>
            <a:pPr>
              <a:defRPr/>
            </a:pPr>
            <a:r>
              <a:rPr lang="en-CA"/>
              <a:t>Intrathecal and Intra-articular</a:t>
            </a:r>
            <a:endParaRPr lang="en-US"/>
          </a:p>
        </p:txBody>
      </p:sp>
      <p:sp>
        <p:nvSpPr>
          <p:cNvPr id="3" name="Content Placeholder 2"/>
          <p:cNvSpPr>
            <a:spLocks noGrp="1"/>
          </p:cNvSpPr>
          <p:nvPr>
            <p:ph idx="1"/>
          </p:nvPr>
        </p:nvSpPr>
        <p:spPr bwMode="auto"/>
        <p:txBody>
          <a:bodyPr>
            <a:normAutofit/>
          </a:bodyPr>
          <a:lstStyle/>
          <a:p>
            <a:pPr>
              <a:defRPr/>
            </a:pPr>
            <a:r>
              <a:rPr lang="en-US" sz="2600" b="1">
                <a:solidFill>
                  <a:schemeClr val="tx1"/>
                </a:solidFill>
              </a:rPr>
              <a:t>Intrathecal</a:t>
            </a:r>
            <a:r>
              <a:rPr lang="en-US" sz="2600">
                <a:solidFill>
                  <a:schemeClr val="tx1"/>
                </a:solidFill>
              </a:rPr>
              <a:t> – injection into the spinal subarachnoid space, past the blood-brain barrier, directly where the cerebrospinal fluid is </a:t>
            </a:r>
            <a:endParaRPr/>
          </a:p>
          <a:p>
            <a:pPr lvl="1">
              <a:defRPr/>
            </a:pPr>
            <a:r>
              <a:rPr lang="en-US" sz="2200"/>
              <a:t>E.g., lumbar puncture</a:t>
            </a:r>
            <a:endParaRPr/>
          </a:p>
          <a:p>
            <a:pPr lvl="1">
              <a:defRPr/>
            </a:pPr>
            <a:endParaRPr lang="en-US" sz="2600"/>
          </a:p>
          <a:p>
            <a:pPr>
              <a:defRPr/>
            </a:pPr>
            <a:r>
              <a:rPr lang="en-US" sz="2600" b="1">
                <a:solidFill>
                  <a:schemeClr val="tx1"/>
                </a:solidFill>
              </a:rPr>
              <a:t>Intra-articular</a:t>
            </a:r>
            <a:r>
              <a:rPr lang="en-US" sz="2600">
                <a:solidFill>
                  <a:schemeClr val="tx1"/>
                </a:solidFill>
              </a:rPr>
              <a:t> – injected within the joint directly</a:t>
            </a:r>
            <a:endParaRPr/>
          </a:p>
          <a:p>
            <a:pPr lvl="1">
              <a:defRPr/>
            </a:pPr>
            <a:r>
              <a:rPr lang="en-US" sz="2200"/>
              <a:t>E.g., corticosteroid injection to treat arthritis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_rels/theme2.xml.rels><?xml version="1.0" encoding="UTF-8" standalone="yes"?><Relationships xmlns="http://schemas.openxmlformats.org/package/2006/relationships"></Relationships>
</file>

<file path=ppt/theme/_rels/theme3.xml.rels><?xml version="1.0" encoding="UTF-8" standalone="yes"?><Relationships xmlns="http://schemas.openxmlformats.org/package/2006/relationships"></Relationships>
</file>

<file path=ppt/theme/_rels/theme4.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Arial"/>
        <a:cs typeface="Arial"/>
      </a:majorFont>
      <a:minorFont>
        <a:latin typeface="Futura PT Book"/>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2.xml><?xml version="1.0" encoding="utf-8"?>
<a:theme xmlns:a="http://schemas.openxmlformats.org/drawingml/2006/main" xmlns:r="http://schemas.openxmlformats.org/officeDocument/2006/relationships" xmlns:p="http://schemas.openxmlformats.org/presentation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3.xml><?xml version="1.0" encoding="utf-8"?>
<a:theme xmlns:a="http://schemas.openxmlformats.org/drawingml/2006/main" xmlns:r="http://schemas.openxmlformats.org/officeDocument/2006/relationships" xmlns:p="http://schemas.openxmlformats.org/presentationml/2006/main" name="Blank">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Arial"/>
        <a:ea typeface="Arial"/>
        <a:cs typeface="Arial"/>
      </a:majorFont>
      <a:minorFont>
        <a:latin typeface="Arial"/>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4.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majorFont>
      <a:minorFont>
        <a:latin typeface="Calibri"/>
        <a:ea typeface="Arial"/>
        <a:cs typeface="Arial"/>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theme>
</file>

<file path=customXml/_rels/item1.xml.rels><?xml version="1.0" encoding="UTF-8" standalone="yes"?><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4896EB2-D046-4F1D-B8BC-68DDB72CD4BE}">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customXml/itemProps2.xml><?xml version="1.0" encoding="utf-8"?>
<ds:datastoreItem xmlns:ds="http://schemas.openxmlformats.org/officeDocument/2006/customXml" ds:itemID="{3B346E14-13D9-4F68-865D-3A791D598F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B0705FB-4BAD-44D8-AFD1-7007ABCF80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Anderson MRT</Template>
  <TotalTime>0</TotalTime>
  <Words>0</Words>
  <Application>onlyoffice/8.3.2.19</Application>
  <PresentationFormat>On-screen Show (4:3)</PresentationFormat>
  <Paragraphs>0</Paragraphs>
  <Slides>52</Slides>
  <Notes>52</Notes>
  <HiddenSlides>0</HiddenSlides>
  <MMClips>2</MMClips>
  <ScaleCrop>0</ScaleCrop>
  <HeadingPairs>
    <vt:vector size="4" baseType="variant">
      <vt:variant>
        <vt:lpstr>Theme</vt:lpstr>
      </vt:variant>
      <vt:variant>
        <vt:i4>3</vt:i4>
      </vt:variant>
      <vt:variant>
        <vt:lpstr>Slide Titles</vt:lpstr>
      </vt:variant>
      <vt:variant>
        <vt:i4>52</vt:i4>
      </vt:variant>
    </vt:vector>
  </HeadingPairs>
  <TitlesOfParts>
    <vt:vector size="55" baseType="lpstr">
      <vt:lpstr>Theme 1</vt:lpstr>
      <vt:lpstr>Theme 2</vt:lpstr>
      <vt:lpstr>Theme 3</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vector>
  </TitlesOfParts>
  <Company>SAIT Polytechnic</Company>
  <LinksUpToDate>0</LinksUpToDate>
  <SharedDoc>0</SharedDoc>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Qaiser Rehman</cp:lastModifiedBy>
  <cp:revision>398</cp:revision>
  <dcterms:created xsi:type="dcterms:W3CDTF">2009-04-06T17:04:40Z</dcterms:created>
  <dcterms:modified xsi:type="dcterms:W3CDTF">2025-07-02T18:33:15Z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