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0"/>
  </p:notesMasterIdLst>
  <p:sldIdLst>
    <p:sldId id="256" r:id="rId5"/>
    <p:sldId id="444" r:id="rId6"/>
    <p:sldId id="266" r:id="rId7"/>
    <p:sldId id="440" r:id="rId8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5" r:id="rId18"/>
    <p:sldId id="456" r:id="rId19"/>
    <p:sldId id="454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1" r:id="rId35"/>
    <p:sldId id="472" r:id="rId36"/>
    <p:sldId id="473" r:id="rId37"/>
    <p:sldId id="474" r:id="rId38"/>
    <p:sldId id="43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429000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b="0">
                <a:solidFill>
                  <a:schemeClr val="bg1"/>
                </a:solidFill>
                <a:latin typeface="Futura PT Demi" panose="020B0702020204020303" pitchFamily="34" charset="0"/>
              </a:rPr>
              <a:t>The Rullan Two-Day Croton Oil–Phenol Chemabrasion Peel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EA4ABF-3F78-D777-9B17-D053C2149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71744"/>
            <a:ext cx="10515600" cy="2547031"/>
          </a:xfr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C681A4-AE11-47FF-C5BC-13C271C01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2" y="1781175"/>
            <a:ext cx="10887075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4625700-4B78-05E4-EE40-95C5FDABB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2548731"/>
            <a:ext cx="9906000" cy="2905125"/>
          </a:xfr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D58BB94-87BD-F406-393C-B772E489B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Selection and Preoperative </a:t>
            </a:r>
            <a:br>
              <a:rPr lang="en-US" dirty="0"/>
            </a:br>
            <a:r>
              <a:rPr lang="en-US" dirty="0"/>
              <a:t>Protocol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4BC22D2-F340-F387-821A-27E00365B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6633" y="1825625"/>
            <a:ext cx="7038734" cy="4351338"/>
          </a:xfrm>
        </p:spPr>
      </p:pic>
    </p:spTree>
    <p:extLst>
      <p:ext uri="{BB962C8B-B14F-4D97-AF65-F5344CB8AC3E}">
        <p14:creationId xmlns:p14="http://schemas.microsoft.com/office/powerpoint/2010/main" val="2308022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5EB485-15AA-4616-B945-92B75E2453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4678" y="643466"/>
            <a:ext cx="94026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3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A4F70A-87C8-5B95-7A79-5B55F0F35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8995" y="643466"/>
            <a:ext cx="807401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95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AA9A70-E6EC-1120-07FD-6A29818FAE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9540" y="1032387"/>
            <a:ext cx="9927848" cy="516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70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5C4E9-4E80-FB89-1DF8-7E9BBBA2F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Protocols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5C229-2ACF-D454-00EA-0EDB54FCE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Skin Prep</a:t>
            </a:r>
          </a:p>
          <a:p>
            <a:r>
              <a:rPr lang="en-US" dirty="0"/>
              <a:t>Instructions for </a:t>
            </a:r>
            <a:r>
              <a:rPr lang="en-US" dirty="0" err="1"/>
              <a:t>anesthetcia</a:t>
            </a:r>
            <a:r>
              <a:rPr lang="en-US" dirty="0"/>
              <a:t> and application</a:t>
            </a:r>
          </a:p>
          <a:p>
            <a:r>
              <a:rPr lang="en-US" dirty="0"/>
              <a:t>Post procedure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590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3DB697-4E51-E5AF-9D71-20E3C3809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56926"/>
            <a:ext cx="10905066" cy="354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630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6BA558-0868-EFDB-A103-C47AD07CE2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752345"/>
            <a:ext cx="10905066" cy="335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829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4E66376-F46F-952B-99D0-3155EE2DB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Croton Oil-Phenol Peel Formulas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921F69-4DC3-3B49-4E9D-DE15A58DA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980" y="1877962"/>
            <a:ext cx="11332040" cy="417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10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E38465-CA15-7927-196B-D56682212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61618"/>
            <a:ext cx="10905066" cy="433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542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7392598-9DC8-7160-7AE9-9798FC503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878" y="31134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Dr. </a:t>
            </a:r>
            <a:r>
              <a:rPr lang="en-US" dirty="0" err="1"/>
              <a:t>Rullan’s</a:t>
            </a:r>
            <a:r>
              <a:rPr lang="en-US" dirty="0"/>
              <a:t> Two-Day Croton Oil-Phenol </a:t>
            </a:r>
            <a:r>
              <a:rPr lang="en-US" dirty="0" err="1"/>
              <a:t>Chemabrasion</a:t>
            </a:r>
            <a:r>
              <a:rPr lang="en-US" dirty="0"/>
              <a:t> Technique</a:t>
            </a:r>
            <a:br>
              <a:rPr lang="en-US" dirty="0"/>
            </a:br>
            <a:r>
              <a:rPr lang="en-US" sz="3600" dirty="0"/>
              <a:t>Day 1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A45648-690D-C74A-21DC-35F01FE56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857" y="2100929"/>
            <a:ext cx="10200387" cy="4351338"/>
          </a:xfrm>
        </p:spPr>
      </p:pic>
    </p:spTree>
    <p:extLst>
      <p:ext uri="{BB962C8B-B14F-4D97-AF65-F5344CB8AC3E}">
        <p14:creationId xmlns:p14="http://schemas.microsoft.com/office/powerpoint/2010/main" val="4139990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FCFC0F-F09F-3EA8-044C-A90895D6E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261618"/>
            <a:ext cx="10905066" cy="433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1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97A88A-B1E1-0553-4931-04D1DE3B2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2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B8DA975-BC66-DBB9-7407-4EDEAC641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2411" y="1825625"/>
            <a:ext cx="6767178" cy="4351338"/>
          </a:xfrm>
        </p:spPr>
      </p:pic>
    </p:spTree>
    <p:extLst>
      <p:ext uri="{BB962C8B-B14F-4D97-AF65-F5344CB8AC3E}">
        <p14:creationId xmlns:p14="http://schemas.microsoft.com/office/powerpoint/2010/main" val="2076076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774CA4-B309-9418-83E5-106750A8C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9526" y="1147864"/>
            <a:ext cx="9088198" cy="506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731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84EED1D-ED04-8015-D510-A333D7DBE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9520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-Days 3-8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-Days 8-30 and Beyond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-Touchups</a:t>
            </a:r>
            <a:br>
              <a:rPr lang="en-US" dirty="0">
                <a:latin typeface="+mn-lt"/>
              </a:rPr>
            </a:br>
            <a:r>
              <a:rPr lang="en-US" dirty="0">
                <a:latin typeface="+mn-lt"/>
              </a:rPr>
              <a:t>-Postoperative Skin Care</a:t>
            </a:r>
          </a:p>
        </p:txBody>
      </p:sp>
    </p:spTree>
    <p:extLst>
      <p:ext uri="{BB962C8B-B14F-4D97-AF65-F5344CB8AC3E}">
        <p14:creationId xmlns:p14="http://schemas.microsoft.com/office/powerpoint/2010/main" val="243168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8138CBF-37EF-2518-EB5B-0C647984B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71" y="963038"/>
            <a:ext cx="9253735" cy="525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557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C313EE-AAFB-B3BF-A46A-ED3823119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60833"/>
            <a:ext cx="9988865" cy="499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61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4937CE-78CF-D131-C072-7354EA671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0760" y="643466"/>
            <a:ext cx="9170480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63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745C36-B44E-9B7C-8EFC-08B327CDB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940" y="904672"/>
            <a:ext cx="9439754" cy="530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3637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30258A-670D-5380-C635-B52AE9F22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4018" y="643466"/>
            <a:ext cx="860396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2905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2957C2-68AB-5AFB-76E0-42588F51BB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3319" y="643466"/>
            <a:ext cx="716536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34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65F208-B457-0D92-894B-EC9C9BBD9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3620" y="801400"/>
            <a:ext cx="5286375" cy="504825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5C563B-274D-7E68-5DB1-88E6ED97AC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" y="2104315"/>
            <a:ext cx="12011025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3983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DAB0D2-4E98-6A08-2183-93A3738AA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5477" y="699159"/>
            <a:ext cx="2333625" cy="495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154B60-EBCD-55A0-E669-896AA3CF2AF1}"/>
              </a:ext>
            </a:extLst>
          </p:cNvPr>
          <p:cNvSpPr txBox="1"/>
          <p:nvPr/>
        </p:nvSpPr>
        <p:spPr>
          <a:xfrm>
            <a:off x="877921" y="1369927"/>
            <a:ext cx="609437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Herpes simplex virus (HSV) </a:t>
            </a:r>
          </a:p>
          <a:p>
            <a:pPr marL="342900" indent="-342900">
              <a:buAutoNum type="arabicPeriod"/>
            </a:pPr>
            <a:r>
              <a:rPr lang="en-US" dirty="0"/>
              <a:t> Bacterial or yeast infection</a:t>
            </a:r>
          </a:p>
          <a:p>
            <a:pPr marL="342900" indent="-342900">
              <a:buAutoNum type="arabicPeriod"/>
            </a:pPr>
            <a:r>
              <a:rPr lang="en-US" dirty="0"/>
              <a:t>Prolonged erythema</a:t>
            </a:r>
          </a:p>
          <a:p>
            <a:pPr marL="342900" indent="-342900">
              <a:buAutoNum type="arabicPeriod"/>
            </a:pPr>
            <a:r>
              <a:rPr lang="en-US" dirty="0"/>
              <a:t>Contact dermatitis</a:t>
            </a:r>
          </a:p>
          <a:p>
            <a:pPr marL="342900" indent="-342900">
              <a:buAutoNum type="arabicPeriod"/>
            </a:pPr>
            <a:r>
              <a:rPr lang="en-US" dirty="0"/>
              <a:t>Scarring</a:t>
            </a:r>
          </a:p>
          <a:p>
            <a:pPr marL="342900" indent="-342900">
              <a:buAutoNum type="arabicPeriod"/>
            </a:pPr>
            <a:r>
              <a:rPr lang="en-US" dirty="0"/>
              <a:t>PIH</a:t>
            </a:r>
          </a:p>
          <a:p>
            <a:pPr marL="342900" indent="-342900">
              <a:buAutoNum type="arabicPeriod"/>
            </a:pPr>
            <a:r>
              <a:rPr lang="en-US" dirty="0"/>
              <a:t>Hypopigmentation</a:t>
            </a:r>
          </a:p>
        </p:txBody>
      </p:sp>
    </p:spTree>
    <p:extLst>
      <p:ext uri="{BB962C8B-B14F-4D97-AF65-F5344CB8AC3E}">
        <p14:creationId xmlns:p14="http://schemas.microsoft.com/office/powerpoint/2010/main" val="1173228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562289-C7F5-3746-36D3-10CB63B88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013" y="1783366"/>
            <a:ext cx="10515600" cy="3291267"/>
          </a:xfrm>
        </p:spPr>
      </p:pic>
    </p:spTree>
    <p:extLst>
      <p:ext uri="{BB962C8B-B14F-4D97-AF65-F5344CB8AC3E}">
        <p14:creationId xmlns:p14="http://schemas.microsoft.com/office/powerpoint/2010/main" val="2710963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DB331-DA3A-7640-484B-4E2EBCB7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New Advances Combining the Chemical Reconstruction of Skin Scars (CROSS) and </a:t>
            </a:r>
            <a:r>
              <a:rPr lang="en-US" sz="2800" b="1" dirty="0" err="1"/>
              <a:t>Subcision</a:t>
            </a:r>
            <a:endParaRPr lang="en-US" sz="2800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F5B0D8-9B79-7147-65EC-F201D8B55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853086"/>
            <a:ext cx="10515600" cy="2296415"/>
          </a:xfrm>
        </p:spPr>
      </p:pic>
    </p:spTree>
    <p:extLst>
      <p:ext uri="{BB962C8B-B14F-4D97-AF65-F5344CB8AC3E}">
        <p14:creationId xmlns:p14="http://schemas.microsoft.com/office/powerpoint/2010/main" val="819727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1D02138-1C29-F7ED-056B-614E9C7BB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Triple Combination of Carbolic Cross, Cannula </a:t>
            </a:r>
            <a:r>
              <a:rPr lang="en-US" dirty="0" err="1"/>
              <a:t>Subcision</a:t>
            </a:r>
            <a:r>
              <a:rPr lang="en-US" dirty="0"/>
              <a:t>, and </a:t>
            </a:r>
            <a:r>
              <a:rPr lang="en-US" dirty="0" err="1"/>
              <a:t>Microneedling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E9E1F3C-A7C1-78CC-B632-B52873B1A3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3231" y="1894451"/>
            <a:ext cx="10147885" cy="4351338"/>
          </a:xfrm>
        </p:spPr>
      </p:pic>
    </p:spTree>
    <p:extLst>
      <p:ext uri="{BB962C8B-B14F-4D97-AF65-F5344CB8AC3E}">
        <p14:creationId xmlns:p14="http://schemas.microsoft.com/office/powerpoint/2010/main" val="14162717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D71072-7A36-33F0-9A1E-7BA2DDD44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79769"/>
            <a:ext cx="10081556" cy="511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044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DFFB43-C224-C6DA-984F-3C210843EE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3600" y="2128922"/>
            <a:ext cx="6915150" cy="2305050"/>
          </a:xfrm>
        </p:spPr>
      </p:pic>
    </p:spTree>
    <p:extLst>
      <p:ext uri="{BB962C8B-B14F-4D97-AF65-F5344CB8AC3E}">
        <p14:creationId xmlns:p14="http://schemas.microsoft.com/office/powerpoint/2010/main" val="28106024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F69B58D-8056-2F3B-9BF4-F0A00092E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1994" y="643466"/>
            <a:ext cx="88080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610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65F4E7-7D00-B40C-723F-DFBB60584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2707" y="643466"/>
            <a:ext cx="924658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7667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64706A-3175-5B03-2000-28325F9349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70558"/>
            <a:ext cx="10905066" cy="3516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686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6842</TotalTime>
  <Words>104</Words>
  <Application>Microsoft Office PowerPoint</Application>
  <PresentationFormat>Widescreen</PresentationFormat>
  <Paragraphs>20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Patient Selection and Preoperative  Protocol</vt:lpstr>
      <vt:lpstr>PowerPoint Presentation</vt:lpstr>
      <vt:lpstr>PowerPoint Presentation</vt:lpstr>
      <vt:lpstr>PowerPoint Presentation</vt:lpstr>
      <vt:lpstr>Protocols </vt:lpstr>
      <vt:lpstr>PowerPoint Presentation</vt:lpstr>
      <vt:lpstr>PowerPoint Presentation</vt:lpstr>
      <vt:lpstr>Croton Oil-Phenol Peel Formulas</vt:lpstr>
      <vt:lpstr>PowerPoint Presentation</vt:lpstr>
      <vt:lpstr>Dr. Rullan’s Two-Day Croton Oil-Phenol Chemabrasion Technique Day 1</vt:lpstr>
      <vt:lpstr>PowerPoint Presentation</vt:lpstr>
      <vt:lpstr>Day 2</vt:lpstr>
      <vt:lpstr>PowerPoint Presentation</vt:lpstr>
      <vt:lpstr>-Days 3-8 -Days 8-30 and Beyond -Touchups -Postoperative Skin Care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Advances Combining the Chemical Reconstruction of Skin Scars (CROSS) and Subcision</vt:lpstr>
      <vt:lpstr>Triple Combination of Carbolic Cross, Cannula Subcision, and Microneedling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2023-04-11T18:13:45Z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