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31"/>
  </p:notesMasterIdLst>
  <p:handoutMasterIdLst>
    <p:handoutMasterId r:id="rId32"/>
  </p:handoutMasterIdLst>
  <p:sldIdLst>
    <p:sldId id="284" r:id="rId5"/>
    <p:sldId id="361" r:id="rId6"/>
    <p:sldId id="281" r:id="rId7"/>
    <p:sldId id="490" r:id="rId8"/>
    <p:sldId id="491" r:id="rId9"/>
    <p:sldId id="495" r:id="rId10"/>
    <p:sldId id="493" r:id="rId11"/>
    <p:sldId id="465" r:id="rId12"/>
    <p:sldId id="494" r:id="rId13"/>
    <p:sldId id="434" r:id="rId14"/>
    <p:sldId id="496" r:id="rId15"/>
    <p:sldId id="462" r:id="rId16"/>
    <p:sldId id="472" r:id="rId17"/>
    <p:sldId id="475" r:id="rId18"/>
    <p:sldId id="510" r:id="rId19"/>
    <p:sldId id="511" r:id="rId20"/>
    <p:sldId id="499" r:id="rId21"/>
    <p:sldId id="500" r:id="rId22"/>
    <p:sldId id="478" r:id="rId23"/>
    <p:sldId id="506" r:id="rId24"/>
    <p:sldId id="508" r:id="rId25"/>
    <p:sldId id="483" r:id="rId26"/>
    <p:sldId id="509" r:id="rId27"/>
    <p:sldId id="513" r:id="rId28"/>
    <p:sldId id="487" r:id="rId29"/>
    <p:sldId id="514" r:id="rId30"/>
  </p:sldIdLst>
  <p:sldSz cx="12192000" cy="6858000"/>
  <p:notesSz cx="7023100" cy="9309100"/>
  <p:custDataLst>
    <p:tags r:id="rId3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281"/>
            <p14:sldId id="490"/>
            <p14:sldId id="491"/>
            <p14:sldId id="495"/>
            <p14:sldId id="493"/>
            <p14:sldId id="465"/>
            <p14:sldId id="494"/>
            <p14:sldId id="434"/>
            <p14:sldId id="496"/>
            <p14:sldId id="462"/>
            <p14:sldId id="472"/>
            <p14:sldId id="475"/>
            <p14:sldId id="510"/>
            <p14:sldId id="511"/>
            <p14:sldId id="499"/>
            <p14:sldId id="500"/>
            <p14:sldId id="478"/>
            <p14:sldId id="506"/>
            <p14:sldId id="508"/>
            <p14:sldId id="483"/>
            <p14:sldId id="509"/>
            <p14:sldId id="513"/>
            <p14:sldId id="487"/>
            <p14:sldId id="51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66FF33"/>
    <a:srgbClr val="FFFF00"/>
    <a:srgbClr val="61F9A6"/>
    <a:srgbClr val="CC00FF"/>
    <a:srgbClr val="0AF474"/>
    <a:srgbClr val="EE362C"/>
    <a:srgbClr val="F2B800"/>
    <a:srgbClr val="CBF7FD"/>
    <a:srgbClr val="C3F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22E3AD-7188-ACEB-53E1-270EBEFE8848}" v="155" dt="2024-10-26T23:30:58.5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91" autoAdjust="0"/>
    <p:restoredTop sz="78284" autoAdjust="0"/>
  </p:normalViewPr>
  <p:slideViewPr>
    <p:cSldViewPr snapToGrid="0">
      <p:cViewPr varScale="1">
        <p:scale>
          <a:sx n="87" d="100"/>
          <a:sy n="87" d="100"/>
        </p:scale>
        <p:origin x="1380" y="11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gs" Target="tags/tag1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0565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425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82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3567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371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7311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476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0453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9822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4262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662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7546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6493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4612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331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1067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546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91324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730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327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755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3819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1931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79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8154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98087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6419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903641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E0ADA0EB-89D9-6AB4-B2C7-9B67F838289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01DDB930-EA46-769A-348D-426FCC91282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08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45152" y="2194559"/>
            <a:ext cx="6022848" cy="1315403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45152" y="3722940"/>
            <a:ext cx="6022848" cy="1315403"/>
          </a:xfrm>
        </p:spPr>
        <p:txBody>
          <a:bodyPr>
            <a:normAutofit/>
          </a:bodyPr>
          <a:lstStyle/>
          <a:p>
            <a:pPr algn="l"/>
            <a:r>
              <a:rPr lang="en-US" u="sng" dirty="0"/>
              <a:t>Outcome 6-10:</a:t>
            </a:r>
            <a:r>
              <a:rPr lang="en-US" dirty="0"/>
              <a:t> </a:t>
            </a:r>
          </a:p>
          <a:p>
            <a:pPr algn="l"/>
            <a:r>
              <a:rPr lang="en-US" dirty="0"/>
              <a:t>Positioning – Pelvis &amp; Hip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/>
              <a:t>Module Reading</a:t>
            </a:r>
            <a:endParaRPr lang="en-US" sz="3200" b="1" dirty="0"/>
          </a:p>
          <a:p>
            <a:pPr marL="0" indent="0">
              <a:lnSpc>
                <a:spcPct val="200000"/>
              </a:lnSpc>
              <a:buNone/>
            </a:pPr>
            <a:r>
              <a:rPr lang="en-US" sz="3200" i="1" u="sng" dirty="0" err="1"/>
              <a:t>Bontrager</a:t>
            </a:r>
            <a:endParaRPr lang="en-US" sz="3200" i="1" u="sng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281, 283→286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288→290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Guidelines/Considerations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Protocols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Positioning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10110" y="-69122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Pelvis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572903" y="874341"/>
            <a:ext cx="5198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Identify required anatomy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56720" y="5882872"/>
            <a:ext cx="396996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Pelvic radiographs require the entire pelvis AND both trochanters of the proximal femurs</a:t>
            </a:r>
            <a:endParaRPr lang="en-CA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325" y="1450554"/>
            <a:ext cx="5761171" cy="4320878"/>
          </a:xfrm>
          <a:prstGeom prst="rect">
            <a:avLst/>
          </a:prstGeom>
        </p:spPr>
      </p:pic>
      <p:sp>
        <p:nvSpPr>
          <p:cNvPr id="9" name="Text Placeholder 4"/>
          <p:cNvSpPr txBox="1">
            <a:spLocks/>
          </p:cNvSpPr>
          <p:nvPr/>
        </p:nvSpPr>
        <p:spPr>
          <a:xfrm>
            <a:off x="7859844" y="6373795"/>
            <a:ext cx="2662021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Pg.430 Fig. 7.4 </a:t>
            </a:r>
          </a:p>
          <a:p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3352222" y="1644240"/>
            <a:ext cx="220681" cy="3057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3352221" y="342632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1474172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 - Pelvis</a:t>
            </a:r>
            <a:endParaRPr lang="en-CA" sz="2200" dirty="0"/>
          </a:p>
        </p:txBody>
      </p:sp>
      <p:sp>
        <p:nvSpPr>
          <p:cNvPr id="14" name="Rectangle 13"/>
          <p:cNvSpPr/>
          <p:nvPr/>
        </p:nvSpPr>
        <p:spPr>
          <a:xfrm>
            <a:off x="1933831" y="1343672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  Select appropriate equipment/technical factors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933831" y="1876868"/>
            <a:ext cx="8755894" cy="52322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/>
                <a:cs typeface="Arial"/>
              </a:rPr>
              <a:t>*Using the </a:t>
            </a:r>
            <a:r>
              <a:rPr lang="en-CA" sz="2800" b="1" i="1" u="sng" dirty="0">
                <a:solidFill>
                  <a:srgbClr val="000000"/>
                </a:solidFill>
                <a:latin typeface="Arial"/>
                <a:cs typeface="Arial"/>
              </a:rPr>
              <a:t>smallest</a:t>
            </a:r>
            <a:r>
              <a:rPr lang="en-CA" sz="2800" b="1" i="1" dirty="0">
                <a:solidFill>
                  <a:srgbClr val="000000"/>
                </a:solidFill>
                <a:latin typeface="Arial"/>
                <a:cs typeface="Arial"/>
              </a:rPr>
              <a:t> field size possible, collimation</a:t>
            </a:r>
            <a:endParaRPr lang="en-CA" sz="2800" b="1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41619" y="2589359"/>
            <a:ext cx="76207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110cm</a:t>
            </a: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SID, </a:t>
            </a:r>
            <a:r>
              <a:rPr lang="en-CA" sz="28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measured electronically using </a:t>
            </a:r>
            <a:r>
              <a:rPr lang="en-CA" sz="2800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détentes</a:t>
            </a:r>
            <a:r>
              <a:rPr lang="en-CA" sz="28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(i.e. </a:t>
            </a:r>
            <a:r>
              <a:rPr lang="en-CA" sz="2400" b="1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blue</a:t>
            </a: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lock must be engaged)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33831" y="5575966"/>
            <a:ext cx="7863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Pelvis technique = 80→90 kVp</a:t>
            </a:r>
            <a:endParaRPr lang="en-CA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16949" y="3826826"/>
            <a:ext cx="8045400" cy="1618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On the console, select: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CA" sz="28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Table IR</a:t>
            </a: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”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AP Pelvis</a:t>
            </a:r>
          </a:p>
        </p:txBody>
      </p:sp>
    </p:spTree>
    <p:extLst>
      <p:ext uri="{BB962C8B-B14F-4D97-AF65-F5344CB8AC3E}">
        <p14:creationId xmlns:p14="http://schemas.microsoft.com/office/powerpoint/2010/main" val="1676680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946" y="880266"/>
            <a:ext cx="4161022" cy="5548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45050" t="21493"/>
          <a:stretch/>
        </p:blipFill>
        <p:spPr>
          <a:xfrm>
            <a:off x="5305168" y="4822589"/>
            <a:ext cx="842922" cy="1605708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201776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Pelvis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269798" y="968871"/>
            <a:ext cx="439820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Setup room </a:t>
            </a:r>
            <a:r>
              <a:rPr lang="en-CA" sz="3200" u="sng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before</a:t>
            </a: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bringing the patient in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148090" y="1959487"/>
            <a:ext cx="4444764" cy="362406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Tube and IR aligned @ 110cm SID</a:t>
            </a:r>
          </a:p>
          <a:p>
            <a:pPr marL="742950" lvl="1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/>
                <a:cs typeface="Arial"/>
              </a:rPr>
              <a:t>Lock(s): </a:t>
            </a:r>
            <a:r>
              <a:rPr lang="en-CA" sz="2000" dirty="0">
                <a:solidFill>
                  <a:srgbClr val="00B0F0"/>
                </a:solidFill>
                <a:latin typeface="Arial"/>
                <a:cs typeface="Arial"/>
              </a:rPr>
              <a:t>centers</a:t>
            </a:r>
            <a:r>
              <a:rPr lang="en-CA" sz="2000" dirty="0">
                <a:solidFill>
                  <a:srgbClr val="000000"/>
                </a:solidFill>
                <a:latin typeface="Arial"/>
                <a:cs typeface="Arial"/>
              </a:rPr>
              <a:t> tube to IR </a:t>
            </a:r>
            <a:r>
              <a:rPr lang="en-CA" sz="2000" dirty="0">
                <a:solidFill>
                  <a:srgbClr val="00B0F0"/>
                </a:solidFill>
                <a:latin typeface="Arial"/>
                <a:cs typeface="Arial"/>
              </a:rPr>
              <a:t>laterally/medially</a:t>
            </a:r>
          </a:p>
          <a:p>
            <a:pPr marL="742950" lvl="1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Laser</a:t>
            </a: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light: </a:t>
            </a:r>
            <a:r>
              <a:rPr lang="en-CA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centers</a:t>
            </a: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tube to IR </a:t>
            </a:r>
            <a:r>
              <a:rPr lang="en-CA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superiorly/inferiorly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/>
                <a:cs typeface="Arial"/>
              </a:rPr>
              <a:t>Correct anatomical marker </a:t>
            </a:r>
            <a:r>
              <a:rPr lang="en-CA" sz="2000">
                <a:solidFill>
                  <a:srgbClr val="000000"/>
                </a:solidFill>
                <a:latin typeface="Arial"/>
                <a:cs typeface="Arial"/>
              </a:rPr>
              <a:t>selected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Patient drape/sheet cover ready for 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Ensure IR is covered completely prior to patient mount/dismount</a:t>
            </a: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2540921" y="6575495"/>
            <a:ext cx="1664494" cy="24398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sp>
        <p:nvSpPr>
          <p:cNvPr id="12" name="Rectangle 11"/>
          <p:cNvSpPr/>
          <p:nvPr/>
        </p:nvSpPr>
        <p:spPr>
          <a:xfrm>
            <a:off x="1704947" y="852365"/>
            <a:ext cx="2500469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For table imaging: All locks must be on</a:t>
            </a:r>
            <a:endParaRPr lang="en-CA" b="1" dirty="0">
              <a:latin typeface="Arial"/>
              <a:cs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87914" y="6132564"/>
            <a:ext cx="3065166" cy="36933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/>
                <a:cs typeface="Arial"/>
              </a:rPr>
              <a:t>*Locks engaged</a:t>
            </a:r>
            <a:endParaRPr lang="en-CA" i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21604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85095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Pelvis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33831" y="866086"/>
            <a:ext cx="84285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  Artifact Removal</a:t>
            </a:r>
          </a:p>
        </p:txBody>
      </p:sp>
      <p:sp>
        <p:nvSpPr>
          <p:cNvPr id="8" name="Rectangle 7"/>
          <p:cNvSpPr/>
          <p:nvPr/>
        </p:nvSpPr>
        <p:spPr>
          <a:xfrm>
            <a:off x="2514552" y="1362803"/>
            <a:ext cx="76207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Any clothing or objects between the waist to the knees</a:t>
            </a:r>
            <a:endParaRPr lang="en-CA" sz="28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448518" y="2262924"/>
            <a:ext cx="77527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Marker placed under </a:t>
            </a:r>
            <a:r>
              <a:rPr lang="en-CA" sz="2400" i="1" u="sng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soft-tissue</a:t>
            </a:r>
            <a:r>
              <a:rPr lang="en-CA" sz="2400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 anatomy shadow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933831" y="2813625"/>
            <a:ext cx="8428518" cy="305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Notes: when the patient is in the room: 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Use external landmarks when positioning</a:t>
            </a:r>
          </a:p>
          <a:p>
            <a:pPr lvl="1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*Bilateral ASIS must be palpated, to ensure:</a:t>
            </a:r>
            <a:endParaRPr lang="en-CA" sz="28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1371600" lvl="2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 patient tilt </a:t>
            </a:r>
            <a:r>
              <a:rPr lang="en-CA" sz="20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(i.e. midsagittal plane parallel to lateral edge of IR)</a:t>
            </a:r>
          </a:p>
          <a:p>
            <a:pPr marL="1371600" lvl="2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 patient rotation </a:t>
            </a:r>
            <a:r>
              <a:rPr lang="en-CA" sz="20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(i.e. midcoronal plane parallel to anterior surface of IR)</a:t>
            </a:r>
            <a:endParaRPr lang="en-CA" sz="2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524002" y="5866769"/>
            <a:ext cx="9143999" cy="59797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000" b="1" i="0" kern="1200" baseline="0">
                <a:solidFill>
                  <a:schemeClr val="tx2"/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lang="en-US" sz="2800" i="1" dirty="0">
                <a:solidFill>
                  <a:srgbClr val="C00000"/>
                </a:solidFill>
              </a:rPr>
              <a:t>Never rotate a leg medially, if you suspect a fracture</a:t>
            </a:r>
            <a:r>
              <a:rPr lang="en-US" sz="2800" b="0" dirty="0">
                <a:solidFill>
                  <a:srgbClr val="C00000"/>
                </a:solidFill>
              </a:rPr>
              <a:t>!</a:t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29098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0527" y="2437094"/>
            <a:ext cx="4824631" cy="37984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524000" y="883529"/>
            <a:ext cx="72165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CA" sz="3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For </a:t>
            </a:r>
            <a:r>
              <a:rPr lang="en-CA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AP Pelvis </a:t>
            </a:r>
            <a:r>
              <a:rPr lang="en-CA" sz="3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Projections: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752600" y="1452289"/>
            <a:ext cx="8918178" cy="90213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Make note of the relationship between these topographic landmarks: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5077252" y="2668468"/>
            <a:ext cx="1487610" cy="27091"/>
          </a:xfrm>
          <a:prstGeom prst="straightConnector1">
            <a:avLst/>
          </a:prstGeom>
          <a:ln w="38100"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4235400" y="4026393"/>
            <a:ext cx="1793776" cy="0"/>
          </a:xfrm>
          <a:prstGeom prst="straightConnector1">
            <a:avLst/>
          </a:prstGeom>
          <a:ln w="38100"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4235400" y="5405199"/>
            <a:ext cx="1512608" cy="0"/>
          </a:xfrm>
          <a:prstGeom prst="straightConnector1">
            <a:avLst/>
          </a:prstGeom>
          <a:ln w="38100"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4145525" y="2240252"/>
            <a:ext cx="14501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Top of Crest</a:t>
            </a: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3340789" y="3797793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ASIS</a:t>
            </a:r>
          </a:p>
        </p:txBody>
      </p:sp>
      <p:sp>
        <p:nvSpPr>
          <p:cNvPr id="26" name="Text Box 15"/>
          <p:cNvSpPr txBox="1">
            <a:spLocks noChangeArrowheads="1"/>
          </p:cNvSpPr>
          <p:nvPr/>
        </p:nvSpPr>
        <p:spPr bwMode="auto">
          <a:xfrm>
            <a:off x="1752601" y="5063499"/>
            <a:ext cx="288666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u="sng" dirty="0"/>
              <a:t>Inferior</a:t>
            </a:r>
            <a:r>
              <a:rPr lang="en-US" sz="2400" dirty="0"/>
              <a:t> edge of greater trochanter</a:t>
            </a:r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771376" y="-58664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Pelvis</a:t>
            </a:r>
          </a:p>
        </p:txBody>
      </p:sp>
    </p:spTree>
    <p:extLst>
      <p:ext uri="{BB962C8B-B14F-4D97-AF65-F5344CB8AC3E}">
        <p14:creationId xmlns:p14="http://schemas.microsoft.com/office/powerpoint/2010/main" val="30163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Pelvis Protocol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u="sng" dirty="0"/>
              <a:t>Routine</a:t>
            </a:r>
            <a:r>
              <a:rPr lang="en-US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u="sng" dirty="0"/>
              <a:t>Non-Routine/Special Request: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Axial Inlet &amp; Outlet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Oblique’s (for acetabulum) – aka. Judet</a:t>
            </a:r>
          </a:p>
        </p:txBody>
      </p:sp>
    </p:spTree>
    <p:extLst>
      <p:ext uri="{BB962C8B-B14F-4D97-AF65-F5344CB8AC3E}">
        <p14:creationId xmlns:p14="http://schemas.microsoft.com/office/powerpoint/2010/main" val="20279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AP Pelvis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063774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Ensure the patient is lying straight on the table (hips &amp; shoulders parallel to long edge of table)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i="1" dirty="0">
                <a:solidFill>
                  <a:srgbClr val="FF00FF"/>
                </a:solidFill>
              </a:rPr>
              <a:t>Use patient draping/sheet cover 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ASIS’s should be level</a:t>
            </a:r>
            <a:endParaRPr lang="en-CA" sz="2400" i="1" u="sng" dirty="0"/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anatomy in light-field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Lower limbs must be rotated 15-20</a:t>
            </a:r>
            <a:r>
              <a:rPr lang="en-CA" sz="2400" baseline="30000" dirty="0"/>
              <a:t>o</a:t>
            </a:r>
            <a:r>
              <a:rPr lang="en-CA" sz="2400" dirty="0"/>
              <a:t> </a:t>
            </a:r>
            <a:r>
              <a:rPr lang="en-CA" sz="2400" b="1" i="1" u="sng" dirty="0"/>
              <a:t>unless contraindicated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(</a:t>
            </a:r>
            <a:r>
              <a:rPr lang="en-CA" sz="2400" i="1" dirty="0"/>
              <a:t>using Anderson Marker Rules</a:t>
            </a:r>
            <a:r>
              <a:rPr lang="en-CA" sz="2400" dirty="0"/>
              <a:t>), and make final adjustments</a:t>
            </a:r>
          </a:p>
          <a:p>
            <a:endParaRPr lang="en-US" sz="2000" dirty="0"/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7335607" y="5443352"/>
            <a:ext cx="2049858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281 (inset) Fig. 7.44</a:t>
            </a:r>
            <a:endParaRPr lang="en-CA" dirty="0"/>
          </a:p>
        </p:txBody>
      </p:sp>
      <p:pic>
        <p:nvPicPr>
          <p:cNvPr id="2050" name="Picture 2" descr="https://coursewareobjects.elsevier.com/objects/elr/Bontrager9e/IC/jpg/Chapter007/0070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582" y="2296619"/>
            <a:ext cx="4629150" cy="3194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028196" y="1234031"/>
            <a:ext cx="4536615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Note: Check for Diverging rays! Light-fields on patient’s are smaller than they appear radiographically.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7138241" y="5035752"/>
            <a:ext cx="267393" cy="12908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6901923" y="5827670"/>
            <a:ext cx="2810469" cy="369332"/>
          </a:xfrm>
          <a:prstGeom prst="rect">
            <a:avLst/>
          </a:prstGeom>
          <a:solidFill>
            <a:srgbClr val="0AF474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Note: suspend respiration</a:t>
            </a:r>
          </a:p>
        </p:txBody>
      </p:sp>
    </p:spTree>
    <p:extLst>
      <p:ext uri="{BB962C8B-B14F-4D97-AF65-F5344CB8AC3E}">
        <p14:creationId xmlns:p14="http://schemas.microsoft.com/office/powerpoint/2010/main" val="3146402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9995" y="1209365"/>
            <a:ext cx="4361912" cy="46776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75693"/>
            <a:ext cx="10515600" cy="1325563"/>
          </a:xfrm>
        </p:spPr>
        <p:txBody>
          <a:bodyPr/>
          <a:lstStyle/>
          <a:p>
            <a:r>
              <a:rPr lang="en-CA" dirty="0"/>
              <a:t>Positioning – AP Pelvis: Supine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08DDE49-9D12-0C6A-B577-943DDDC4F7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4772668" y="5853226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5002071" y="4316075"/>
            <a:ext cx="29903" cy="1276994"/>
          </a:xfrm>
          <a:prstGeom prst="line">
            <a:avLst/>
          </a:prstGeom>
          <a:ln w="28575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588847" y="825515"/>
            <a:ext cx="5623435" cy="584775"/>
          </a:xfrm>
          <a:prstGeom prst="rect">
            <a:avLst/>
          </a:prstGeom>
          <a:solidFill>
            <a:srgbClr val="FF00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/>
              <a:t>Note: Check for Diverging rays! </a:t>
            </a:r>
          </a:p>
          <a:p>
            <a:r>
              <a:rPr lang="en-US" sz="1400" i="1" dirty="0"/>
              <a:t>Light-fields on patient’s are smaller than they appear radiographically. 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1588846" y="2828830"/>
            <a:ext cx="4375676" cy="3605739"/>
            <a:chOff x="247861" y="3471189"/>
            <a:chExt cx="4375676" cy="3605739"/>
          </a:xfrm>
        </p:grpSpPr>
        <p:cxnSp>
          <p:nvCxnSpPr>
            <p:cNvPr id="22" name="Straight Arrow Connector 21"/>
            <p:cNvCxnSpPr/>
            <p:nvPr/>
          </p:nvCxnSpPr>
          <p:spPr>
            <a:xfrm flipV="1">
              <a:off x="3698054" y="3471189"/>
              <a:ext cx="925483" cy="3092399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247861" y="6461375"/>
              <a:ext cx="3478735" cy="61555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over MSP </a:t>
              </a:r>
            </a:p>
            <a:p>
              <a:pPr>
                <a:defRPr/>
              </a:pPr>
              <a:r>
                <a:rPr lang="en-US" sz="1600" i="1" dirty="0"/>
                <a:t>(aka. ½ between the ASIS’s)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524002" y="4737778"/>
            <a:ext cx="3290143" cy="821081"/>
            <a:chOff x="4819803" y="2506400"/>
            <a:chExt cx="3290143" cy="821081"/>
          </a:xfrm>
        </p:grpSpPr>
        <p:cxnSp>
          <p:nvCxnSpPr>
            <p:cNvPr id="35" name="Straight Arrow Connector 34"/>
            <p:cNvCxnSpPr>
              <a:stCxn id="36" idx="3"/>
            </p:cNvCxnSpPr>
            <p:nvPr/>
          </p:nvCxnSpPr>
          <p:spPr>
            <a:xfrm>
              <a:off x="7681755" y="2829566"/>
              <a:ext cx="428191" cy="497915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4819803" y="2506400"/>
              <a:ext cx="2861952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light-field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</a:p>
            <a:p>
              <a:pPr>
                <a:defRPr/>
              </a:pPr>
              <a:r>
                <a:rPr lang="en-US" i="1" dirty="0"/>
                <a:t>½ </a:t>
              </a:r>
              <a:r>
                <a:rPr lang="en-US" dirty="0"/>
                <a:t>inch above top of crests</a:t>
              </a:r>
            </a:p>
          </p:txBody>
        </p:sp>
      </p:grpSp>
      <p:sp>
        <p:nvSpPr>
          <p:cNvPr id="2051" name="Arc 2050"/>
          <p:cNvSpPr/>
          <p:nvPr/>
        </p:nvSpPr>
        <p:spPr>
          <a:xfrm rot="14239207">
            <a:off x="4932081" y="3684402"/>
            <a:ext cx="1453510" cy="1203699"/>
          </a:xfrm>
          <a:prstGeom prst="arc">
            <a:avLst/>
          </a:prstGeom>
          <a:ln w="381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grpSp>
        <p:nvGrpSpPr>
          <p:cNvPr id="42" name="Group 41"/>
          <p:cNvGrpSpPr/>
          <p:nvPr/>
        </p:nvGrpSpPr>
        <p:grpSpPr>
          <a:xfrm>
            <a:off x="7498731" y="4829368"/>
            <a:ext cx="3102131" cy="1230457"/>
            <a:chOff x="5469356" y="8316363"/>
            <a:chExt cx="3102131" cy="1230457"/>
          </a:xfrm>
        </p:grpSpPr>
        <p:cxnSp>
          <p:nvCxnSpPr>
            <p:cNvPr id="44" name="Straight Arrow Connector 43"/>
            <p:cNvCxnSpPr/>
            <p:nvPr/>
          </p:nvCxnSpPr>
          <p:spPr>
            <a:xfrm flipH="1" flipV="1">
              <a:off x="6062655" y="8316363"/>
              <a:ext cx="335789" cy="307127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5469356" y="8623490"/>
              <a:ext cx="3102131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 </a:t>
              </a:r>
              <a:r>
                <a:rPr lang="en-US" b="1" u="sng" dirty="0"/>
                <a:t>on the IR</a:t>
              </a:r>
              <a:r>
                <a:rPr lang="en-US" dirty="0"/>
                <a:t> 1-inch below inferior edge of greater trochanters 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288102" y="1024699"/>
            <a:ext cx="4217891" cy="977805"/>
            <a:chOff x="4640843" y="4218365"/>
            <a:chExt cx="4217891" cy="977805"/>
          </a:xfrm>
        </p:grpSpPr>
        <p:cxnSp>
          <p:nvCxnSpPr>
            <p:cNvPr id="28" name="Straight Arrow Connector 27"/>
            <p:cNvCxnSpPr>
              <a:stCxn id="27" idx="1"/>
            </p:cNvCxnSpPr>
            <p:nvPr/>
          </p:nvCxnSpPr>
          <p:spPr>
            <a:xfrm flipH="1">
              <a:off x="4640843" y="4403031"/>
              <a:ext cx="1475066" cy="793139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6115909" y="4218365"/>
              <a:ext cx="2742825" cy="3693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located </a:t>
              </a:r>
              <a:r>
                <a:rPr lang="en-US" u="sng" dirty="0"/>
                <a:t>around</a:t>
              </a:r>
              <a:r>
                <a:rPr lang="en-US" dirty="0"/>
                <a:t> ASIS </a:t>
              </a:r>
            </a:p>
          </p:txBody>
        </p:sp>
      </p:grpSp>
      <p:sp>
        <p:nvSpPr>
          <p:cNvPr id="29" name="Freeform 28"/>
          <p:cNvSpPr/>
          <p:nvPr/>
        </p:nvSpPr>
        <p:spPr>
          <a:xfrm rot="16200000">
            <a:off x="7076054" y="3602432"/>
            <a:ext cx="1204579" cy="1397000"/>
          </a:xfrm>
          <a:custGeom>
            <a:avLst/>
            <a:gdLst>
              <a:gd name="connsiteX0" fmla="*/ 622300 w 1204579"/>
              <a:gd name="connsiteY0" fmla="*/ 1397000 h 1397000"/>
              <a:gd name="connsiteX1" fmla="*/ 622300 w 1204579"/>
              <a:gd name="connsiteY1" fmla="*/ 1181100 h 1397000"/>
              <a:gd name="connsiteX2" fmla="*/ 698500 w 1204579"/>
              <a:gd name="connsiteY2" fmla="*/ 1143000 h 1397000"/>
              <a:gd name="connsiteX3" fmla="*/ 736600 w 1204579"/>
              <a:gd name="connsiteY3" fmla="*/ 1104900 h 1397000"/>
              <a:gd name="connsiteX4" fmla="*/ 736600 w 1204579"/>
              <a:gd name="connsiteY4" fmla="*/ 977900 h 1397000"/>
              <a:gd name="connsiteX5" fmla="*/ 698500 w 1204579"/>
              <a:gd name="connsiteY5" fmla="*/ 939800 h 1397000"/>
              <a:gd name="connsiteX6" fmla="*/ 673100 w 1204579"/>
              <a:gd name="connsiteY6" fmla="*/ 901700 h 1397000"/>
              <a:gd name="connsiteX7" fmla="*/ 685800 w 1204579"/>
              <a:gd name="connsiteY7" fmla="*/ 787400 h 1397000"/>
              <a:gd name="connsiteX8" fmla="*/ 698500 w 1204579"/>
              <a:gd name="connsiteY8" fmla="*/ 749300 h 1397000"/>
              <a:gd name="connsiteX9" fmla="*/ 736600 w 1204579"/>
              <a:gd name="connsiteY9" fmla="*/ 711200 h 1397000"/>
              <a:gd name="connsiteX10" fmla="*/ 774700 w 1204579"/>
              <a:gd name="connsiteY10" fmla="*/ 685800 h 1397000"/>
              <a:gd name="connsiteX11" fmla="*/ 800100 w 1204579"/>
              <a:gd name="connsiteY11" fmla="*/ 647700 h 1397000"/>
              <a:gd name="connsiteX12" fmla="*/ 876300 w 1204579"/>
              <a:gd name="connsiteY12" fmla="*/ 596900 h 1397000"/>
              <a:gd name="connsiteX13" fmla="*/ 939800 w 1204579"/>
              <a:gd name="connsiteY13" fmla="*/ 584200 h 1397000"/>
              <a:gd name="connsiteX14" fmla="*/ 1016000 w 1204579"/>
              <a:gd name="connsiteY14" fmla="*/ 571500 h 1397000"/>
              <a:gd name="connsiteX15" fmla="*/ 1066800 w 1204579"/>
              <a:gd name="connsiteY15" fmla="*/ 558800 h 1397000"/>
              <a:gd name="connsiteX16" fmla="*/ 1181100 w 1204579"/>
              <a:gd name="connsiteY16" fmla="*/ 469900 h 1397000"/>
              <a:gd name="connsiteX17" fmla="*/ 1181100 w 1204579"/>
              <a:gd name="connsiteY17" fmla="*/ 203200 h 1397000"/>
              <a:gd name="connsiteX18" fmla="*/ 1155700 w 1204579"/>
              <a:gd name="connsiteY18" fmla="*/ 165100 h 1397000"/>
              <a:gd name="connsiteX19" fmla="*/ 1092200 w 1204579"/>
              <a:gd name="connsiteY19" fmla="*/ 50800 h 1397000"/>
              <a:gd name="connsiteX20" fmla="*/ 1054100 w 1204579"/>
              <a:gd name="connsiteY20" fmla="*/ 25400 h 1397000"/>
              <a:gd name="connsiteX21" fmla="*/ 927100 w 1204579"/>
              <a:gd name="connsiteY21" fmla="*/ 0 h 1397000"/>
              <a:gd name="connsiteX22" fmla="*/ 762000 w 1204579"/>
              <a:gd name="connsiteY22" fmla="*/ 12700 h 1397000"/>
              <a:gd name="connsiteX23" fmla="*/ 698500 w 1204579"/>
              <a:gd name="connsiteY23" fmla="*/ 76200 h 1397000"/>
              <a:gd name="connsiteX24" fmla="*/ 685800 w 1204579"/>
              <a:gd name="connsiteY24" fmla="*/ 114300 h 1397000"/>
              <a:gd name="connsiteX25" fmla="*/ 660400 w 1204579"/>
              <a:gd name="connsiteY25" fmla="*/ 165100 h 1397000"/>
              <a:gd name="connsiteX26" fmla="*/ 609600 w 1204579"/>
              <a:gd name="connsiteY26" fmla="*/ 241300 h 1397000"/>
              <a:gd name="connsiteX27" fmla="*/ 533400 w 1204579"/>
              <a:gd name="connsiteY27" fmla="*/ 266700 h 1397000"/>
              <a:gd name="connsiteX28" fmla="*/ 495300 w 1204579"/>
              <a:gd name="connsiteY28" fmla="*/ 292100 h 1397000"/>
              <a:gd name="connsiteX29" fmla="*/ 419100 w 1204579"/>
              <a:gd name="connsiteY29" fmla="*/ 317500 h 1397000"/>
              <a:gd name="connsiteX30" fmla="*/ 342900 w 1204579"/>
              <a:gd name="connsiteY30" fmla="*/ 304800 h 1397000"/>
              <a:gd name="connsiteX31" fmla="*/ 330200 w 1204579"/>
              <a:gd name="connsiteY31" fmla="*/ 215900 h 1397000"/>
              <a:gd name="connsiteX32" fmla="*/ 317500 w 1204579"/>
              <a:gd name="connsiteY32" fmla="*/ 177800 h 1397000"/>
              <a:gd name="connsiteX33" fmla="*/ 190500 w 1204579"/>
              <a:gd name="connsiteY33" fmla="*/ 190500 h 1397000"/>
              <a:gd name="connsiteX34" fmla="*/ 127000 w 1204579"/>
              <a:gd name="connsiteY34" fmla="*/ 292100 h 1397000"/>
              <a:gd name="connsiteX35" fmla="*/ 88900 w 1204579"/>
              <a:gd name="connsiteY35" fmla="*/ 406400 h 1397000"/>
              <a:gd name="connsiteX36" fmla="*/ 76200 w 1204579"/>
              <a:gd name="connsiteY36" fmla="*/ 444500 h 1397000"/>
              <a:gd name="connsiteX37" fmla="*/ 38100 w 1204579"/>
              <a:gd name="connsiteY37" fmla="*/ 469900 h 1397000"/>
              <a:gd name="connsiteX38" fmla="*/ 12700 w 1204579"/>
              <a:gd name="connsiteY38" fmla="*/ 546100 h 1397000"/>
              <a:gd name="connsiteX39" fmla="*/ 0 w 1204579"/>
              <a:gd name="connsiteY39" fmla="*/ 584200 h 1397000"/>
              <a:gd name="connsiteX40" fmla="*/ 38100 w 1204579"/>
              <a:gd name="connsiteY40" fmla="*/ 749300 h 1397000"/>
              <a:gd name="connsiteX41" fmla="*/ 114300 w 1204579"/>
              <a:gd name="connsiteY41" fmla="*/ 800100 h 1397000"/>
              <a:gd name="connsiteX42" fmla="*/ 139700 w 1204579"/>
              <a:gd name="connsiteY42" fmla="*/ 838200 h 1397000"/>
              <a:gd name="connsiteX43" fmla="*/ 165100 w 1204579"/>
              <a:gd name="connsiteY43" fmla="*/ 927100 h 1397000"/>
              <a:gd name="connsiteX44" fmla="*/ 190500 w 1204579"/>
              <a:gd name="connsiteY44" fmla="*/ 965200 h 1397000"/>
              <a:gd name="connsiteX45" fmla="*/ 215900 w 1204579"/>
              <a:gd name="connsiteY45" fmla="*/ 1041400 h 1397000"/>
              <a:gd name="connsiteX46" fmla="*/ 228600 w 1204579"/>
              <a:gd name="connsiteY46" fmla="*/ 1079500 h 1397000"/>
              <a:gd name="connsiteX47" fmla="*/ 241300 w 1204579"/>
              <a:gd name="connsiteY47" fmla="*/ 1397000 h 139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04579" h="1397000">
                <a:moveTo>
                  <a:pt x="622300" y="1397000"/>
                </a:moveTo>
                <a:cubicBezTo>
                  <a:pt x="605740" y="1314198"/>
                  <a:pt x="593315" y="1282548"/>
                  <a:pt x="622300" y="1181100"/>
                </a:cubicBezTo>
                <a:cubicBezTo>
                  <a:pt x="627483" y="1162959"/>
                  <a:pt x="684559" y="1147647"/>
                  <a:pt x="698500" y="1143000"/>
                </a:cubicBezTo>
                <a:cubicBezTo>
                  <a:pt x="711200" y="1130300"/>
                  <a:pt x="726637" y="1119844"/>
                  <a:pt x="736600" y="1104900"/>
                </a:cubicBezTo>
                <a:cubicBezTo>
                  <a:pt x="759736" y="1070196"/>
                  <a:pt x="749024" y="1008959"/>
                  <a:pt x="736600" y="977900"/>
                </a:cubicBezTo>
                <a:cubicBezTo>
                  <a:pt x="729930" y="961224"/>
                  <a:pt x="709998" y="953598"/>
                  <a:pt x="698500" y="939800"/>
                </a:cubicBezTo>
                <a:cubicBezTo>
                  <a:pt x="688729" y="928074"/>
                  <a:pt x="681567" y="914400"/>
                  <a:pt x="673100" y="901700"/>
                </a:cubicBezTo>
                <a:cubicBezTo>
                  <a:pt x="677333" y="863600"/>
                  <a:pt x="679498" y="825213"/>
                  <a:pt x="685800" y="787400"/>
                </a:cubicBezTo>
                <a:cubicBezTo>
                  <a:pt x="688001" y="774195"/>
                  <a:pt x="691074" y="760439"/>
                  <a:pt x="698500" y="749300"/>
                </a:cubicBezTo>
                <a:cubicBezTo>
                  <a:pt x="708463" y="734356"/>
                  <a:pt x="722802" y="722698"/>
                  <a:pt x="736600" y="711200"/>
                </a:cubicBezTo>
                <a:cubicBezTo>
                  <a:pt x="748326" y="701429"/>
                  <a:pt x="762000" y="694267"/>
                  <a:pt x="774700" y="685800"/>
                </a:cubicBezTo>
                <a:cubicBezTo>
                  <a:pt x="783167" y="673100"/>
                  <a:pt x="788613" y="657751"/>
                  <a:pt x="800100" y="647700"/>
                </a:cubicBezTo>
                <a:cubicBezTo>
                  <a:pt x="823074" y="627598"/>
                  <a:pt x="846366" y="602887"/>
                  <a:pt x="876300" y="596900"/>
                </a:cubicBezTo>
                <a:lnTo>
                  <a:pt x="939800" y="584200"/>
                </a:lnTo>
                <a:cubicBezTo>
                  <a:pt x="965135" y="579594"/>
                  <a:pt x="990750" y="576550"/>
                  <a:pt x="1016000" y="571500"/>
                </a:cubicBezTo>
                <a:cubicBezTo>
                  <a:pt x="1033116" y="568077"/>
                  <a:pt x="1049867" y="563033"/>
                  <a:pt x="1066800" y="558800"/>
                </a:cubicBezTo>
                <a:cubicBezTo>
                  <a:pt x="1157944" y="498037"/>
                  <a:pt x="1121414" y="529586"/>
                  <a:pt x="1181100" y="469900"/>
                </a:cubicBezTo>
                <a:cubicBezTo>
                  <a:pt x="1215340" y="367180"/>
                  <a:pt x="1209329" y="400806"/>
                  <a:pt x="1181100" y="203200"/>
                </a:cubicBezTo>
                <a:cubicBezTo>
                  <a:pt x="1178941" y="188090"/>
                  <a:pt x="1161899" y="179048"/>
                  <a:pt x="1155700" y="165100"/>
                </a:cubicBezTo>
                <a:cubicBezTo>
                  <a:pt x="1118169" y="80654"/>
                  <a:pt x="1153560" y="101933"/>
                  <a:pt x="1092200" y="50800"/>
                </a:cubicBezTo>
                <a:cubicBezTo>
                  <a:pt x="1080474" y="41029"/>
                  <a:pt x="1067752" y="32226"/>
                  <a:pt x="1054100" y="25400"/>
                </a:cubicBezTo>
                <a:cubicBezTo>
                  <a:pt x="1018634" y="7667"/>
                  <a:pt x="959862" y="4680"/>
                  <a:pt x="927100" y="0"/>
                </a:cubicBezTo>
                <a:cubicBezTo>
                  <a:pt x="872067" y="4233"/>
                  <a:pt x="816251" y="2528"/>
                  <a:pt x="762000" y="12700"/>
                </a:cubicBezTo>
                <a:cubicBezTo>
                  <a:pt x="733972" y="17955"/>
                  <a:pt x="709594" y="54011"/>
                  <a:pt x="698500" y="76200"/>
                </a:cubicBezTo>
                <a:cubicBezTo>
                  <a:pt x="692513" y="88174"/>
                  <a:pt x="691073" y="101995"/>
                  <a:pt x="685800" y="114300"/>
                </a:cubicBezTo>
                <a:cubicBezTo>
                  <a:pt x="678342" y="131701"/>
                  <a:pt x="667858" y="147699"/>
                  <a:pt x="660400" y="165100"/>
                </a:cubicBezTo>
                <a:cubicBezTo>
                  <a:pt x="643991" y="203387"/>
                  <a:pt x="654522" y="216344"/>
                  <a:pt x="609600" y="241300"/>
                </a:cubicBezTo>
                <a:cubicBezTo>
                  <a:pt x="586195" y="254303"/>
                  <a:pt x="555677" y="251848"/>
                  <a:pt x="533400" y="266700"/>
                </a:cubicBezTo>
                <a:cubicBezTo>
                  <a:pt x="520700" y="275167"/>
                  <a:pt x="509248" y="285901"/>
                  <a:pt x="495300" y="292100"/>
                </a:cubicBezTo>
                <a:cubicBezTo>
                  <a:pt x="470834" y="302974"/>
                  <a:pt x="419100" y="317500"/>
                  <a:pt x="419100" y="317500"/>
                </a:cubicBezTo>
                <a:cubicBezTo>
                  <a:pt x="393700" y="313267"/>
                  <a:pt x="359857" y="324179"/>
                  <a:pt x="342900" y="304800"/>
                </a:cubicBezTo>
                <a:cubicBezTo>
                  <a:pt x="323188" y="282272"/>
                  <a:pt x="336071" y="245253"/>
                  <a:pt x="330200" y="215900"/>
                </a:cubicBezTo>
                <a:cubicBezTo>
                  <a:pt x="327575" y="202773"/>
                  <a:pt x="321733" y="190500"/>
                  <a:pt x="317500" y="177800"/>
                </a:cubicBezTo>
                <a:cubicBezTo>
                  <a:pt x="275167" y="182033"/>
                  <a:pt x="231955" y="180933"/>
                  <a:pt x="190500" y="190500"/>
                </a:cubicBezTo>
                <a:cubicBezTo>
                  <a:pt x="139627" y="202240"/>
                  <a:pt x="140556" y="251432"/>
                  <a:pt x="127000" y="292100"/>
                </a:cubicBezTo>
                <a:lnTo>
                  <a:pt x="88900" y="406400"/>
                </a:lnTo>
                <a:cubicBezTo>
                  <a:pt x="84667" y="419100"/>
                  <a:pt x="87339" y="437074"/>
                  <a:pt x="76200" y="444500"/>
                </a:cubicBezTo>
                <a:lnTo>
                  <a:pt x="38100" y="469900"/>
                </a:lnTo>
                <a:lnTo>
                  <a:pt x="12700" y="546100"/>
                </a:lnTo>
                <a:lnTo>
                  <a:pt x="0" y="584200"/>
                </a:lnTo>
                <a:cubicBezTo>
                  <a:pt x="4864" y="632841"/>
                  <a:pt x="-7543" y="709362"/>
                  <a:pt x="38100" y="749300"/>
                </a:cubicBezTo>
                <a:cubicBezTo>
                  <a:pt x="61074" y="769402"/>
                  <a:pt x="114300" y="800100"/>
                  <a:pt x="114300" y="800100"/>
                </a:cubicBezTo>
                <a:cubicBezTo>
                  <a:pt x="122767" y="812800"/>
                  <a:pt x="133687" y="824171"/>
                  <a:pt x="139700" y="838200"/>
                </a:cubicBezTo>
                <a:cubicBezTo>
                  <a:pt x="164115" y="895167"/>
                  <a:pt x="140386" y="877672"/>
                  <a:pt x="165100" y="927100"/>
                </a:cubicBezTo>
                <a:cubicBezTo>
                  <a:pt x="171926" y="940752"/>
                  <a:pt x="184301" y="951252"/>
                  <a:pt x="190500" y="965200"/>
                </a:cubicBezTo>
                <a:cubicBezTo>
                  <a:pt x="201374" y="989666"/>
                  <a:pt x="207433" y="1016000"/>
                  <a:pt x="215900" y="1041400"/>
                </a:cubicBezTo>
                <a:lnTo>
                  <a:pt x="228600" y="1079500"/>
                </a:lnTo>
                <a:cubicBezTo>
                  <a:pt x="270751" y="1205954"/>
                  <a:pt x="241300" y="1104213"/>
                  <a:pt x="241300" y="1397000"/>
                </a:cubicBezTo>
              </a:path>
            </a:pathLst>
          </a:custGeom>
          <a:solidFill>
            <a:srgbClr val="FFFF00">
              <a:alpha val="10196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523" y="1506492"/>
            <a:ext cx="1873787" cy="20416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5"/>
          <a:srcRect l="53428" t="49825" r="2779" b="7135"/>
          <a:stretch/>
        </p:blipFill>
        <p:spPr>
          <a:xfrm>
            <a:off x="8290826" y="1628777"/>
            <a:ext cx="2286432" cy="1497166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8653176" y="3001642"/>
            <a:ext cx="1561732" cy="830997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600" dirty="0"/>
              <a:t>Lower Limbs internally rotated 15-20</a:t>
            </a:r>
            <a:r>
              <a:rPr lang="en-US" sz="1600" baseline="30000" dirty="0"/>
              <a:t>0</a:t>
            </a:r>
            <a:r>
              <a:rPr lang="en-US" sz="1600" dirty="0"/>
              <a:t> </a:t>
            </a:r>
          </a:p>
        </p:txBody>
      </p:sp>
      <p:cxnSp>
        <p:nvCxnSpPr>
          <p:cNvPr id="46" name="Straight Arrow Connector 45"/>
          <p:cNvCxnSpPr>
            <a:stCxn id="45" idx="1"/>
          </p:cNvCxnSpPr>
          <p:nvPr/>
        </p:nvCxnSpPr>
        <p:spPr>
          <a:xfrm flipH="1" flipV="1">
            <a:off x="5830282" y="5410098"/>
            <a:ext cx="1846326" cy="1034833"/>
          </a:xfrm>
          <a:prstGeom prst="straightConnector1">
            <a:avLst/>
          </a:prstGeom>
          <a:ln w="38100">
            <a:solidFill>
              <a:srgbClr val="66FF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676608" y="6121765"/>
            <a:ext cx="2886556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Marker between ASIS &amp; greater trochanter laterally</a:t>
            </a:r>
          </a:p>
        </p:txBody>
      </p:sp>
    </p:spTree>
    <p:extLst>
      <p:ext uri="{BB962C8B-B14F-4D97-AF65-F5344CB8AC3E}">
        <p14:creationId xmlns:p14="http://schemas.microsoft.com/office/powerpoint/2010/main" val="1435954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33342"/>
            <a:ext cx="10515600" cy="1325563"/>
          </a:xfrm>
        </p:spPr>
        <p:txBody>
          <a:bodyPr/>
          <a:lstStyle/>
          <a:p>
            <a:r>
              <a:rPr lang="en-CA" dirty="0"/>
              <a:t>Non-Routine: AP Axial Inlet</a:t>
            </a:r>
          </a:p>
        </p:txBody>
      </p:sp>
      <p:pic>
        <p:nvPicPr>
          <p:cNvPr id="3" name="Picture 2" descr="https://coursewareobjects.elsevier.com/objects/elr/Bontrager9e/IC/jpg/Chapter007/00705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77"/>
          <a:stretch/>
        </p:blipFill>
        <p:spPr bwMode="auto">
          <a:xfrm>
            <a:off x="3468846" y="874927"/>
            <a:ext cx="6070443" cy="39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5167312" y="5197279"/>
            <a:ext cx="5500689" cy="11496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en-CA" dirty="0">
                <a:solidFill>
                  <a:schemeClr val="tx1"/>
                </a:solidFill>
              </a:rPr>
              <a:t>Angle CR 40° degrees </a:t>
            </a:r>
            <a:r>
              <a:rPr lang="en-CA" dirty="0" err="1">
                <a:solidFill>
                  <a:schemeClr val="tx1"/>
                </a:solidFill>
              </a:rPr>
              <a:t>caudad</a:t>
            </a:r>
            <a:endParaRPr lang="en-CA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CA" dirty="0">
                <a:solidFill>
                  <a:schemeClr val="tx1"/>
                </a:solidFill>
              </a:rPr>
              <a:t>Center around level of ASIS</a:t>
            </a:r>
            <a:endParaRPr lang="en-CA" dirty="0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1710777" y="961405"/>
            <a:ext cx="3056486" cy="3693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CR </a:t>
            </a:r>
            <a:r>
              <a:rPr lang="en-US" dirty="0">
                <a:solidFill>
                  <a:srgbClr val="FF00FF"/>
                </a:solidFill>
              </a:rPr>
              <a:t>parallel</a:t>
            </a:r>
            <a:r>
              <a:rPr lang="en-US" dirty="0"/>
              <a:t> to body of pubis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4D84A4-EFA1-4086-B177-E5492DA4E94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61" t="1266" r="3072"/>
          <a:stretch/>
        </p:blipFill>
        <p:spPr>
          <a:xfrm>
            <a:off x="1524001" y="3540829"/>
            <a:ext cx="3553429" cy="2859194"/>
          </a:xfrm>
          <a:prstGeom prst="rect">
            <a:avLst/>
          </a:prstGeom>
        </p:spPr>
      </p:pic>
      <p:sp>
        <p:nvSpPr>
          <p:cNvPr id="10" name="Text Box 13">
            <a:extLst>
              <a:ext uri="{FF2B5EF4-FFF2-40B4-BE49-F238E27FC236}">
                <a16:creationId xmlns:a16="http://schemas.microsoft.com/office/drawing/2014/main" id="{D9C1457A-4273-40F0-A524-6FEE10E873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2471" y="6074237"/>
            <a:ext cx="3056486" cy="3693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Ischial spines demonstrated</a:t>
            </a:r>
          </a:p>
        </p:txBody>
      </p:sp>
      <p:sp>
        <p:nvSpPr>
          <p:cNvPr id="12" name="Text Placeholder 4"/>
          <p:cNvSpPr txBox="1">
            <a:spLocks/>
          </p:cNvSpPr>
          <p:nvPr/>
        </p:nvSpPr>
        <p:spPr>
          <a:xfrm>
            <a:off x="5686822" y="4903331"/>
            <a:ext cx="2012334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284 Fig. 7.52 &amp; 7.53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446260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99944"/>
            <a:ext cx="10515600" cy="1325563"/>
          </a:xfrm>
        </p:spPr>
        <p:txBody>
          <a:bodyPr/>
          <a:lstStyle/>
          <a:p>
            <a:r>
              <a:rPr lang="en-CA" dirty="0"/>
              <a:t>Non-Routine: AP Axial Outlet</a:t>
            </a: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3365974" y="5232956"/>
            <a:ext cx="7465639" cy="1317735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Angle CR ~35° degrees cephalad</a:t>
            </a:r>
          </a:p>
          <a:p>
            <a:pPr lvl="1">
              <a:buFont typeface="Wingdings" pitchFamily="2" charset="2"/>
              <a:buChar char="Ø"/>
            </a:pPr>
            <a:r>
              <a:rPr lang="en-US" sz="1200" dirty="0"/>
              <a:t>*CR cephalad 20</a:t>
            </a:r>
            <a:r>
              <a:rPr lang="en-US" sz="1200" dirty="0">
                <a:solidFill>
                  <a:srgbClr val="000000"/>
                </a:solidFill>
              </a:rPr>
              <a:t>→</a:t>
            </a:r>
            <a:r>
              <a:rPr lang="en-US" sz="1200" dirty="0"/>
              <a:t>35</a:t>
            </a:r>
            <a:r>
              <a:rPr lang="en-US" sz="1200" baseline="30000" dirty="0"/>
              <a:t>0</a:t>
            </a:r>
            <a:r>
              <a:rPr lang="en-US" sz="1200" dirty="0"/>
              <a:t> = males &amp; 30</a:t>
            </a:r>
            <a:r>
              <a:rPr lang="en-US" sz="1200" dirty="0">
                <a:solidFill>
                  <a:srgbClr val="000000"/>
                </a:solidFill>
              </a:rPr>
              <a:t>→</a:t>
            </a:r>
            <a:r>
              <a:rPr lang="en-US" sz="1200" dirty="0"/>
              <a:t>45</a:t>
            </a:r>
            <a:r>
              <a:rPr lang="en-US" sz="1200" baseline="30000" dirty="0"/>
              <a:t>0</a:t>
            </a:r>
            <a:r>
              <a:rPr lang="en-US" sz="1200" dirty="0"/>
              <a:t> = females</a:t>
            </a:r>
          </a:p>
          <a:p>
            <a:pPr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  <a:latin typeface="Arial"/>
                <a:cs typeface="Arial"/>
              </a:rPr>
              <a:t>Center ~1→2inches distal to </a:t>
            </a:r>
            <a:r>
              <a:rPr lang="en-CA" sz="2600" dirty="0" err="1">
                <a:solidFill>
                  <a:schemeClr val="tx1"/>
                </a:solidFill>
                <a:latin typeface="Arial"/>
                <a:cs typeface="Arial"/>
              </a:rPr>
              <a:t>symphsis</a:t>
            </a:r>
            <a:r>
              <a:rPr lang="en-CA" sz="2600" dirty="0">
                <a:solidFill>
                  <a:schemeClr val="tx1"/>
                </a:solidFill>
                <a:latin typeface="Arial"/>
                <a:cs typeface="Arial"/>
              </a:rPr>
              <a:t> pubis</a:t>
            </a:r>
          </a:p>
        </p:txBody>
      </p:sp>
      <p:pic>
        <p:nvPicPr>
          <p:cNvPr id="8194" name="Picture 2" descr="https://coursewareobjects.elsevier.com/objects/elr/Bontrager9e/IC/jpg/Chapter007/0070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384" y="874765"/>
            <a:ext cx="5933568" cy="409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1710777" y="961405"/>
            <a:ext cx="3656561" cy="3693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CR </a:t>
            </a:r>
            <a:r>
              <a:rPr lang="en-US" dirty="0">
                <a:solidFill>
                  <a:srgbClr val="FF00FF"/>
                </a:solidFill>
              </a:rPr>
              <a:t>perpendicular</a:t>
            </a:r>
            <a:r>
              <a:rPr lang="en-US" dirty="0"/>
              <a:t> to body of pubis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F9D512-C0A1-456C-9BFE-3DD77EE36C9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67" t="4308" r="16399"/>
          <a:stretch/>
        </p:blipFill>
        <p:spPr>
          <a:xfrm>
            <a:off x="7832202" y="3165943"/>
            <a:ext cx="2069750" cy="16352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B901A8-3054-4A1F-A828-ABD5BFFFD23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00" t="2574" r="2967" b="6294"/>
          <a:stretch/>
        </p:blipFill>
        <p:spPr>
          <a:xfrm>
            <a:off x="1524000" y="3290611"/>
            <a:ext cx="3221698" cy="1971025"/>
          </a:xfrm>
          <a:prstGeom prst="rect">
            <a:avLst/>
          </a:prstGeom>
        </p:spPr>
      </p:pic>
      <p:sp>
        <p:nvSpPr>
          <p:cNvPr id="13" name="Text Box 13">
            <a:extLst>
              <a:ext uri="{FF2B5EF4-FFF2-40B4-BE49-F238E27FC236}">
                <a16:creationId xmlns:a16="http://schemas.microsoft.com/office/drawing/2014/main" id="{4B00245A-177A-490F-9166-CD6F6EEDD5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0776" y="3120580"/>
            <a:ext cx="3026714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400" dirty="0"/>
              <a:t>Pubic &amp; Ischial bones demonstrated</a:t>
            </a:r>
          </a:p>
        </p:txBody>
      </p:sp>
      <p:sp>
        <p:nvSpPr>
          <p:cNvPr id="12" name="Text Placeholder 4"/>
          <p:cNvSpPr txBox="1">
            <a:spLocks/>
          </p:cNvSpPr>
          <p:nvPr/>
        </p:nvSpPr>
        <p:spPr>
          <a:xfrm>
            <a:off x="4737491" y="4937102"/>
            <a:ext cx="4332483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283 Fig. 7.49 &amp; 7.50 &amp; Bontrager 9</a:t>
            </a:r>
            <a:r>
              <a:rPr lang="en-US" sz="900" baseline="30000" dirty="0"/>
              <a:t>th</a:t>
            </a:r>
            <a:r>
              <a:rPr lang="en-US" sz="900" dirty="0"/>
              <a:t> Ed pg. 281 Fig. 7.50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54697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2600" dirty="0"/>
              <a:t>Non-Routine: </a:t>
            </a:r>
            <a:r>
              <a:rPr lang="en-CA" sz="2400" dirty="0"/>
              <a:t>AP Oblique's </a:t>
            </a:r>
            <a:r>
              <a:rPr lang="en-CA" sz="1900" i="1" dirty="0"/>
              <a:t>(45</a:t>
            </a:r>
            <a:r>
              <a:rPr lang="en-CA" sz="1900" i="1" baseline="30000" dirty="0"/>
              <a:t>o</a:t>
            </a:r>
            <a:r>
              <a:rPr lang="en-CA" sz="1900" i="1" dirty="0"/>
              <a:t> post. Obl. </a:t>
            </a:r>
            <a:r>
              <a:rPr lang="en-CA" sz="1900" i="1" dirty="0">
                <a:solidFill>
                  <a:srgbClr val="FF00FF"/>
                </a:solidFill>
              </a:rPr>
              <a:t>Judet views</a:t>
            </a:r>
            <a:r>
              <a:rPr lang="en-CA" sz="1900" i="1" dirty="0"/>
              <a:t>)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3095626" y="4945063"/>
            <a:ext cx="6757988" cy="161958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CA" dirty="0">
                <a:solidFill>
                  <a:schemeClr val="tx1"/>
                </a:solidFill>
              </a:rPr>
              <a:t>Taken to visualize acetabular rims</a:t>
            </a:r>
          </a:p>
          <a:p>
            <a:pPr marL="457200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CA" dirty="0">
                <a:solidFill>
                  <a:schemeClr val="tx1"/>
                </a:solidFill>
              </a:rPr>
              <a:t> RPO and LPO always done together</a:t>
            </a:r>
          </a:p>
          <a:p>
            <a:pPr marL="1200150" lvl="1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CA" sz="2400" i="1" dirty="0"/>
              <a:t>i.e. 2 views of each side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4CA610-6212-4FD9-95AD-804D9B6FFB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6535" y="1417969"/>
            <a:ext cx="4421444" cy="30342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7A28D8-14DD-41AF-8F11-9CD683EFE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4024" y="1425383"/>
            <a:ext cx="4421443" cy="3034216"/>
          </a:xfrm>
          <a:prstGeom prst="rect">
            <a:avLst/>
          </a:prstGeom>
        </p:spPr>
      </p:pic>
      <p:sp>
        <p:nvSpPr>
          <p:cNvPr id="8" name="Text Placeholder 4"/>
          <p:cNvSpPr txBox="1">
            <a:spLocks/>
          </p:cNvSpPr>
          <p:nvPr/>
        </p:nvSpPr>
        <p:spPr>
          <a:xfrm>
            <a:off x="4999299" y="4518275"/>
            <a:ext cx="2012334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285 Fig. 7.55 &amp; 7.56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54521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18607"/>
            <a:ext cx="10515600" cy="1325563"/>
          </a:xfrm>
        </p:spPr>
        <p:txBody>
          <a:bodyPr/>
          <a:lstStyle/>
          <a:p>
            <a:r>
              <a:rPr lang="en-CA" sz="2600" dirty="0"/>
              <a:t>Positioning – RPO </a:t>
            </a:r>
            <a:r>
              <a:rPr lang="en-CA" sz="2100" dirty="0"/>
              <a:t>(“Right” Downside Acetabulum) 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2524244" y="4281857"/>
            <a:ext cx="2650331" cy="60852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CA" b="1" i="1" u="sng" dirty="0">
                <a:solidFill>
                  <a:schemeClr val="tx1"/>
                </a:solidFill>
              </a:rPr>
              <a:t>anterior rim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48169" y="3639907"/>
            <a:ext cx="2848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3200" dirty="0">
                <a:solidFill>
                  <a:prstClr val="black"/>
                </a:solidFill>
              </a:rPr>
              <a:t>Demonstrates:</a:t>
            </a:r>
            <a:endParaRPr lang="en-CA" sz="3200" dirty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515533" y="4958250"/>
            <a:ext cx="5351395" cy="54687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CA" dirty="0">
                <a:solidFill>
                  <a:schemeClr val="tx1"/>
                </a:solidFill>
              </a:rPr>
              <a:t>Posterior (</a:t>
            </a:r>
            <a:r>
              <a:rPr lang="en-CA" dirty="0" err="1">
                <a:solidFill>
                  <a:schemeClr val="tx1"/>
                </a:solidFill>
              </a:rPr>
              <a:t>ilioischial</a:t>
            </a:r>
            <a:r>
              <a:rPr lang="en-CA" dirty="0">
                <a:solidFill>
                  <a:schemeClr val="tx1"/>
                </a:solidFill>
              </a:rPr>
              <a:t>) column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2515533" y="5681416"/>
            <a:ext cx="4413593" cy="53909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CA" dirty="0" err="1">
                <a:solidFill>
                  <a:schemeClr val="tx1"/>
                </a:solidFill>
              </a:rPr>
              <a:t>Illiac</a:t>
            </a:r>
            <a:r>
              <a:rPr lang="en-CA" dirty="0">
                <a:solidFill>
                  <a:schemeClr val="tx1"/>
                </a:solidFill>
              </a:rPr>
              <a:t> wing (or ala)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B2CAEC-E2CB-49F7-AC78-E2A07B1FDF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827" y="1018178"/>
            <a:ext cx="2796734" cy="53526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35BE68-B9C0-4875-A083-6905CF1D74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1" y="824025"/>
            <a:ext cx="3553567" cy="24360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6F733C0-CA2B-41A2-93CE-3D6A1BB4EE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5049" y="862159"/>
            <a:ext cx="2640296" cy="2359765"/>
          </a:xfrm>
          <a:prstGeom prst="rect">
            <a:avLst/>
          </a:prstGeom>
        </p:spPr>
      </p:pic>
      <p:sp>
        <p:nvSpPr>
          <p:cNvPr id="15" name="Text Box 13">
            <a:extLst>
              <a:ext uri="{FF2B5EF4-FFF2-40B4-BE49-F238E27FC236}">
                <a16:creationId xmlns:a16="http://schemas.microsoft.com/office/drawing/2014/main" id="{719C7158-BD0B-4BB7-9026-D6DFF13D46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3868" y="3062151"/>
            <a:ext cx="2402132" cy="3693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Aka. External Oblique</a:t>
            </a:r>
          </a:p>
        </p:txBody>
      </p:sp>
      <p:sp>
        <p:nvSpPr>
          <p:cNvPr id="14" name="Text Placeholder 4"/>
          <p:cNvSpPr txBox="1">
            <a:spLocks/>
          </p:cNvSpPr>
          <p:nvPr/>
        </p:nvSpPr>
        <p:spPr>
          <a:xfrm>
            <a:off x="3016284" y="3430346"/>
            <a:ext cx="3079717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285-286 Fig. 7.55, 7.58 &amp; 7.62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265571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68836"/>
            <a:ext cx="10515600" cy="1325563"/>
          </a:xfrm>
        </p:spPr>
        <p:txBody>
          <a:bodyPr/>
          <a:lstStyle/>
          <a:p>
            <a:r>
              <a:rPr lang="en-CA" sz="2600" dirty="0"/>
              <a:t>Positioning – LPO </a:t>
            </a:r>
            <a:r>
              <a:rPr lang="en-CA" sz="2400" dirty="0"/>
              <a:t>(“Right” Upside Acetabulum) </a:t>
            </a:r>
            <a:endParaRPr lang="en-CA" sz="2100" dirty="0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2807136" y="4451886"/>
            <a:ext cx="2848857" cy="60852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CA" b="1" i="1" u="sng" dirty="0">
                <a:solidFill>
                  <a:schemeClr val="tx1"/>
                </a:solidFill>
              </a:rPr>
              <a:t>posterior rim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62888" y="3838934"/>
            <a:ext cx="2848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3200" dirty="0">
                <a:solidFill>
                  <a:prstClr val="black"/>
                </a:solidFill>
              </a:rPr>
              <a:t>Demonstrates:</a:t>
            </a:r>
            <a:endParaRPr lang="en-CA" sz="3200" dirty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807135" y="5217661"/>
            <a:ext cx="5170712" cy="58477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CA" dirty="0">
                <a:solidFill>
                  <a:schemeClr val="tx1"/>
                </a:solidFill>
              </a:rPr>
              <a:t>Anterior (</a:t>
            </a:r>
            <a:r>
              <a:rPr lang="en-CA" dirty="0" err="1">
                <a:solidFill>
                  <a:schemeClr val="tx1"/>
                </a:solidFill>
              </a:rPr>
              <a:t>ilioipubic</a:t>
            </a:r>
            <a:r>
              <a:rPr lang="en-CA" dirty="0">
                <a:solidFill>
                  <a:schemeClr val="tx1"/>
                </a:solidFill>
              </a:rPr>
              <a:t>) column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2807135" y="5910658"/>
            <a:ext cx="3809218" cy="46704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CA" dirty="0">
                <a:solidFill>
                  <a:schemeClr val="tx1"/>
                </a:solidFill>
              </a:rPr>
              <a:t>Obturator foramen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72FC0F-4EBC-42DE-896D-EA05B27B2C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2492" y="864443"/>
            <a:ext cx="2654781" cy="25585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84994B5-B21A-4C28-986C-0DA3621B83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7273" y="932181"/>
            <a:ext cx="2609153" cy="52710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699299A-3365-4B97-978C-C18894FF4D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5575" y="862918"/>
            <a:ext cx="3816980" cy="2621871"/>
          </a:xfrm>
          <a:prstGeom prst="rect">
            <a:avLst/>
          </a:prstGeom>
        </p:spPr>
      </p:pic>
      <p:sp>
        <p:nvSpPr>
          <p:cNvPr id="16" name="Text Box 13">
            <a:extLst>
              <a:ext uri="{FF2B5EF4-FFF2-40B4-BE49-F238E27FC236}">
                <a16:creationId xmlns:a16="http://schemas.microsoft.com/office/drawing/2014/main" id="{ADE5768C-982C-4310-9C69-71C616DABE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7351" y="3319645"/>
            <a:ext cx="2402132" cy="3693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Aka. Internal Oblique</a:t>
            </a:r>
          </a:p>
        </p:txBody>
      </p:sp>
      <p:sp>
        <p:nvSpPr>
          <p:cNvPr id="14" name="Text Placeholder 4"/>
          <p:cNvSpPr txBox="1">
            <a:spLocks/>
          </p:cNvSpPr>
          <p:nvPr/>
        </p:nvSpPr>
        <p:spPr>
          <a:xfrm>
            <a:off x="3299791" y="3691959"/>
            <a:ext cx="3079717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285-286 Fig. 7.56, 7.60 &amp; 7.61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69920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109152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Hip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572903" y="874341"/>
            <a:ext cx="5198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Identify required anatomy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134266" y="5780880"/>
            <a:ext cx="2192327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AP Hip radiographs require 1/3</a:t>
            </a:r>
            <a:r>
              <a:rPr lang="en-CA" sz="1400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of proximal femur, </a:t>
            </a:r>
            <a:r>
              <a:rPr lang="en-CA" sz="1400" dirty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symphysis pubis </a:t>
            </a:r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&amp; body of the ilium</a:t>
            </a:r>
            <a:endParaRPr lang="en-CA" sz="1400" b="1" i="1" dirty="0"/>
          </a:p>
        </p:txBody>
      </p:sp>
      <p:sp>
        <p:nvSpPr>
          <p:cNvPr id="9" name="Text Placeholder 4"/>
          <p:cNvSpPr txBox="1">
            <a:spLocks/>
          </p:cNvSpPr>
          <p:nvPr/>
        </p:nvSpPr>
        <p:spPr>
          <a:xfrm>
            <a:off x="1939293" y="5518625"/>
            <a:ext cx="2582271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Pg.440 Fig. 7.34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52221" y="342632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30208" t="4488" r="30208"/>
          <a:stretch/>
        </p:blipFill>
        <p:spPr>
          <a:xfrm>
            <a:off x="2134266" y="1476950"/>
            <a:ext cx="2192327" cy="40863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/>
          <a:srcRect l="670" t="7034" r="16761" b="8752"/>
          <a:stretch/>
        </p:blipFill>
        <p:spPr>
          <a:xfrm>
            <a:off x="7377494" y="1528318"/>
            <a:ext cx="2923412" cy="4084478"/>
          </a:xfrm>
          <a:prstGeom prst="rect">
            <a:avLst/>
          </a:prstGeom>
        </p:spPr>
      </p:pic>
      <p:sp>
        <p:nvSpPr>
          <p:cNvPr id="23" name="Text Placeholder 4"/>
          <p:cNvSpPr txBox="1">
            <a:spLocks/>
          </p:cNvSpPr>
          <p:nvPr/>
        </p:nvSpPr>
        <p:spPr>
          <a:xfrm>
            <a:off x="6768519" y="5571764"/>
            <a:ext cx="2582271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290 Fig. 7.73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350790" y="4456456"/>
            <a:ext cx="341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L</a:t>
            </a:r>
          </a:p>
        </p:txBody>
      </p:sp>
      <p:sp>
        <p:nvSpPr>
          <p:cNvPr id="2" name="Rectangle 1"/>
          <p:cNvSpPr/>
          <p:nvPr/>
        </p:nvSpPr>
        <p:spPr>
          <a:xfrm>
            <a:off x="4773780" y="3164717"/>
            <a:ext cx="21565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CA" sz="14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*Note: if present, entire ORIF must be included </a:t>
            </a:r>
            <a:r>
              <a:rPr lang="en-CA" sz="12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(i.e. field size will need to be extended for patients with long hip pins)</a:t>
            </a:r>
            <a:endParaRPr lang="en-CA" sz="1200" i="1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699157" y="5790973"/>
            <a:ext cx="2192327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Lateral Hip radiographs require 1/3</a:t>
            </a:r>
            <a:r>
              <a:rPr lang="en-CA" sz="1400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of proximal femur, and </a:t>
            </a:r>
            <a:r>
              <a:rPr lang="en-CA" sz="1400" dirty="0">
                <a:latin typeface="Arial" pitchFamily="34" charset="0"/>
                <a:cs typeface="Arial" pitchFamily="34" charset="0"/>
              </a:rPr>
              <a:t>surrounding pubis, ischium &amp; ilium</a:t>
            </a:r>
            <a:endParaRPr lang="en-CA" sz="1400" b="1" i="1" dirty="0"/>
          </a:p>
        </p:txBody>
      </p:sp>
    </p:spTree>
    <p:extLst>
      <p:ext uri="{BB962C8B-B14F-4D97-AF65-F5344CB8AC3E}">
        <p14:creationId xmlns:p14="http://schemas.microsoft.com/office/powerpoint/2010/main" val="22931941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 - Hip</a:t>
            </a:r>
            <a:endParaRPr lang="en-CA" sz="2200" dirty="0"/>
          </a:p>
        </p:txBody>
      </p:sp>
      <p:sp>
        <p:nvSpPr>
          <p:cNvPr id="14" name="Rectangle 13"/>
          <p:cNvSpPr/>
          <p:nvPr/>
        </p:nvSpPr>
        <p:spPr>
          <a:xfrm>
            <a:off x="1779452" y="1218616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 &amp; 3. Same as Pelvis except: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16265" y="1818484"/>
            <a:ext cx="7863650" cy="96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Hip technique = 80→85 kVp</a:t>
            </a:r>
          </a:p>
          <a:p>
            <a:pPr lvl="0" algn="ctr">
              <a:spcBef>
                <a:spcPct val="20000"/>
              </a:spcBef>
            </a:pP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*Axiolateral’s = 80→95kVp</a:t>
            </a:r>
            <a:endParaRPr lang="en-CA" sz="20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898206" y="4104064"/>
            <a:ext cx="4947423" cy="151504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000" b="1" i="0" kern="1200" baseline="0">
                <a:solidFill>
                  <a:schemeClr val="tx2"/>
                </a:solidFill>
                <a:latin typeface="Arial"/>
                <a:ea typeface="+mj-ea"/>
                <a:cs typeface="+mj-cs"/>
              </a:defRPr>
            </a:lvl1pPr>
          </a:lstStyle>
          <a:p>
            <a:pPr algn="ctr"/>
            <a:r>
              <a:rPr lang="en-US" sz="2800" i="1" dirty="0"/>
              <a:t>Remember:</a:t>
            </a:r>
          </a:p>
          <a:p>
            <a:r>
              <a:rPr lang="en-US" sz="2800" i="1" dirty="0">
                <a:solidFill>
                  <a:srgbClr val="FF00FF"/>
                </a:solidFill>
              </a:rPr>
              <a:t>Never rotate a leg medially, if you suspect a fracture</a:t>
            </a:r>
            <a:r>
              <a:rPr lang="en-US" sz="2800" b="0" dirty="0">
                <a:solidFill>
                  <a:srgbClr val="FF00FF"/>
                </a:solidFill>
              </a:rPr>
              <a:t>!</a:t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12" name="Picture 2" descr="https://coursewareobjects.elsevier.com/objects/elr/Bontrager9e/IC/jpg/Chapter007/00703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5" t="23652" r="6418" b="2650"/>
          <a:stretch/>
        </p:blipFill>
        <p:spPr bwMode="auto">
          <a:xfrm>
            <a:off x="7063022" y="3828924"/>
            <a:ext cx="2726205" cy="206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Placeholder 4"/>
          <p:cNvSpPr txBox="1">
            <a:spLocks/>
          </p:cNvSpPr>
          <p:nvPr/>
        </p:nvSpPr>
        <p:spPr>
          <a:xfrm>
            <a:off x="7553833" y="5894248"/>
            <a:ext cx="1744580" cy="31451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274 Fig. 7.31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381572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Protocol - Hip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u="sng" dirty="0"/>
              <a:t>Routine</a:t>
            </a:r>
            <a:r>
              <a:rPr lang="en-US" dirty="0"/>
              <a:t>: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/>
              <a:t>AP</a:t>
            </a:r>
          </a:p>
          <a:p>
            <a:pPr>
              <a:spcAft>
                <a:spcPts val="3600"/>
              </a:spcAft>
              <a:buFont typeface="Wingdings" panose="05000000000000000000" pitchFamily="2" charset="2"/>
              <a:buChar char="Ø"/>
            </a:pPr>
            <a:r>
              <a:rPr lang="en-US" dirty="0"/>
              <a:t>Lateral </a:t>
            </a:r>
            <a:r>
              <a:rPr lang="en-US" sz="2000" dirty="0"/>
              <a:t>(Lauenstein-Hickey Method) </a:t>
            </a:r>
            <a:r>
              <a:rPr lang="en-US" sz="2000" i="1" dirty="0"/>
              <a:t>*Note 2: Bontrager pg. 290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b="1" u="sng" dirty="0"/>
              <a:t>Non-Routine: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/>
              <a:t>Frog-leg </a:t>
            </a:r>
            <a:r>
              <a:rPr lang="en-US" sz="2000" dirty="0">
                <a:solidFill>
                  <a:srgbClr val="000000"/>
                </a:solidFill>
              </a:rPr>
              <a:t>(Modified Cleaves Method)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2000" dirty="0">
              <a:solidFill>
                <a:srgbClr val="000000"/>
              </a:solidFill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en-US" b="1" u="sng" dirty="0">
                <a:solidFill>
                  <a:srgbClr val="000000"/>
                </a:solidFill>
              </a:rPr>
              <a:t>Adaptive Projections: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/>
              <a:t>Axiolateral </a:t>
            </a:r>
            <a:r>
              <a:rPr lang="en-US" dirty="0" err="1"/>
              <a:t>inferosuperior</a:t>
            </a:r>
            <a:r>
              <a:rPr lang="en-US" dirty="0"/>
              <a:t>/x-table </a:t>
            </a:r>
            <a:r>
              <a:rPr lang="en-US" sz="2000" dirty="0"/>
              <a:t>(</a:t>
            </a:r>
            <a:r>
              <a:rPr lang="en-US" sz="2000" dirty="0" err="1"/>
              <a:t>Danelius</a:t>
            </a:r>
            <a:r>
              <a:rPr lang="en-US" sz="2000" dirty="0"/>
              <a:t>-Miller)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00000"/>
                </a:solidFill>
              </a:rPr>
              <a:t>Modified Axiolateral </a:t>
            </a:r>
            <a:r>
              <a:rPr lang="en-US" sz="2000" dirty="0">
                <a:solidFill>
                  <a:srgbClr val="000000"/>
                </a:solidFill>
              </a:rPr>
              <a:t>(Clements-Nakayama)</a:t>
            </a:r>
            <a:endParaRPr lang="en-US" sz="2000" dirty="0"/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39037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4114" b="19777"/>
          <a:stretch/>
        </p:blipFill>
        <p:spPr>
          <a:xfrm>
            <a:off x="2630863" y="863222"/>
            <a:ext cx="4237761" cy="31625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62355"/>
            <a:ext cx="10515600" cy="1325563"/>
          </a:xfrm>
        </p:spPr>
        <p:txBody>
          <a:bodyPr/>
          <a:lstStyle/>
          <a:p>
            <a:r>
              <a:rPr lang="en-CA" dirty="0"/>
              <a:t>Positioning – AP Hip</a:t>
            </a:r>
            <a:endParaRPr lang="en-CA" b="0" i="1" dirty="0"/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7339168" y="3914445"/>
            <a:ext cx="2754532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274 Fig. 7.27 &amp; SAIT Campus 2021</a:t>
            </a:r>
            <a:endParaRPr lang="en-CA" dirty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86"/>
          <a:stretch/>
        </p:blipFill>
        <p:spPr bwMode="auto">
          <a:xfrm>
            <a:off x="7216403" y="1395807"/>
            <a:ext cx="3000063" cy="2478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3"/>
          <p:cNvSpPr txBox="1">
            <a:spLocks noChangeArrowheads="1"/>
          </p:cNvSpPr>
          <p:nvPr/>
        </p:nvSpPr>
        <p:spPr>
          <a:xfrm>
            <a:off x="1881188" y="4106604"/>
            <a:ext cx="8786812" cy="2460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 </a:t>
            </a:r>
            <a:r>
              <a:rPr lang="en-CA" sz="2400" i="1" dirty="0">
                <a:solidFill>
                  <a:srgbClr val="FF00FF"/>
                </a:solidFill>
              </a:rPr>
              <a:t>Apply patient draping 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 Ensure affected leg is parallel to long edge of table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 ASIS’s should be level </a:t>
            </a:r>
            <a:r>
              <a:rPr lang="en-CA" sz="2000" i="1" dirty="0">
                <a:solidFill>
                  <a:schemeClr val="tx1"/>
                </a:solidFill>
              </a:rPr>
              <a:t>(*i.e. ensure no patient tilt or rotation)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 Leg rotated 15-20</a:t>
            </a:r>
            <a:r>
              <a:rPr lang="en-CA" sz="2400" dirty="0">
                <a:solidFill>
                  <a:schemeClr val="tx1"/>
                </a:solidFill>
                <a:cs typeface="Arial" charset="0"/>
              </a:rPr>
              <a:t>º</a:t>
            </a:r>
            <a:r>
              <a:rPr lang="en-CA" sz="2400" dirty="0">
                <a:solidFill>
                  <a:schemeClr val="tx1"/>
                </a:solidFill>
              </a:rPr>
              <a:t> medially </a:t>
            </a:r>
            <a:r>
              <a:rPr lang="en-CA" sz="2400" b="1" i="1" u="sng" dirty="0">
                <a:solidFill>
                  <a:schemeClr val="tx1"/>
                </a:solidFill>
              </a:rPr>
              <a:t>unless contraindicated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 Place an anatomical marker (</a:t>
            </a:r>
            <a:r>
              <a:rPr lang="en-CA" sz="2400" i="1" dirty="0">
                <a:solidFill>
                  <a:schemeClr val="tx1"/>
                </a:solidFill>
              </a:rPr>
              <a:t>using Anderson Marker Rules</a:t>
            </a:r>
            <a:r>
              <a:rPr lang="en-CA" sz="2400" dirty="0">
                <a:solidFill>
                  <a:schemeClr val="tx1"/>
                </a:solidFill>
              </a:rPr>
              <a:t>), and make final adjustments</a:t>
            </a:r>
          </a:p>
        </p:txBody>
      </p: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7339169" y="992772"/>
            <a:ext cx="2810469" cy="369332"/>
          </a:xfrm>
          <a:prstGeom prst="rect">
            <a:avLst/>
          </a:prstGeom>
          <a:solidFill>
            <a:srgbClr val="0AF474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Note: suspend respiration</a:t>
            </a:r>
          </a:p>
        </p:txBody>
      </p:sp>
    </p:spTree>
    <p:extLst>
      <p:ext uri="{BB962C8B-B14F-4D97-AF65-F5344CB8AC3E}">
        <p14:creationId xmlns:p14="http://schemas.microsoft.com/office/powerpoint/2010/main" val="35236912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15313" b="14584"/>
          <a:stretch/>
        </p:blipFill>
        <p:spPr>
          <a:xfrm>
            <a:off x="3094689" y="1107119"/>
            <a:ext cx="5226655" cy="488533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4"/>
          <a:srcRect b="78861"/>
          <a:stretch/>
        </p:blipFill>
        <p:spPr>
          <a:xfrm>
            <a:off x="3094689" y="1117945"/>
            <a:ext cx="5138799" cy="12287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10766"/>
            <a:ext cx="10515600" cy="1325563"/>
          </a:xfrm>
        </p:spPr>
        <p:txBody>
          <a:bodyPr/>
          <a:lstStyle/>
          <a:p>
            <a:r>
              <a:rPr lang="en-CA" dirty="0"/>
              <a:t>Positioning – AP Hip</a:t>
            </a:r>
            <a:endParaRPr lang="en-CA" b="0" i="1" dirty="0"/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4689353" y="6324753"/>
            <a:ext cx="281329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 McQuillen Martensen 5</a:t>
            </a:r>
            <a:r>
              <a:rPr lang="en-US" sz="900" baseline="30000" dirty="0"/>
              <a:t>th</a:t>
            </a:r>
            <a:r>
              <a:rPr lang="en-US" sz="900" dirty="0"/>
              <a:t> Ed. pg. 438Fig. 7.26</a:t>
            </a:r>
            <a:endParaRPr lang="en-CA" dirty="0"/>
          </a:p>
        </p:txBody>
      </p:sp>
      <p:grpSp>
        <p:nvGrpSpPr>
          <p:cNvPr id="22" name="Group 21"/>
          <p:cNvGrpSpPr/>
          <p:nvPr/>
        </p:nvGrpSpPr>
        <p:grpSpPr>
          <a:xfrm>
            <a:off x="2509653" y="941700"/>
            <a:ext cx="4583875" cy="2342688"/>
            <a:chOff x="812974" y="5761222"/>
            <a:chExt cx="4638793" cy="2582469"/>
          </a:xfrm>
        </p:grpSpPr>
        <p:cxnSp>
          <p:nvCxnSpPr>
            <p:cNvPr id="26" name="Straight Arrow Connector 25"/>
            <p:cNvCxnSpPr/>
            <p:nvPr/>
          </p:nvCxnSpPr>
          <p:spPr>
            <a:xfrm>
              <a:off x="3306913" y="6143634"/>
              <a:ext cx="2144854" cy="2200057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812974" y="5761222"/>
              <a:ext cx="2493939" cy="71248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</a:t>
              </a:r>
              <a:r>
                <a:rPr lang="en-US" i="1" u="sng" dirty="0"/>
                <a:t>around</a:t>
              </a:r>
              <a:r>
                <a:rPr lang="en-US" dirty="0"/>
                <a:t> middle of knee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5395356" y="3336654"/>
            <a:ext cx="5188016" cy="1097449"/>
            <a:chOff x="8792938" y="3038885"/>
            <a:chExt cx="5188016" cy="1097449"/>
          </a:xfrm>
        </p:grpSpPr>
        <p:sp>
          <p:nvSpPr>
            <p:cNvPr id="29" name="TextBox 28"/>
            <p:cNvSpPr txBox="1"/>
            <p:nvPr/>
          </p:nvSpPr>
          <p:spPr>
            <a:xfrm>
              <a:off x="11608784" y="3490003"/>
              <a:ext cx="2372170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should be located </a:t>
              </a:r>
              <a:r>
                <a:rPr lang="en-US" u="sng" dirty="0"/>
                <a:t>around</a:t>
              </a:r>
              <a:r>
                <a:rPr lang="en-US" dirty="0"/>
                <a:t> femoral neck </a:t>
              </a:r>
            </a:p>
          </p:txBody>
        </p:sp>
        <p:cxnSp>
          <p:nvCxnSpPr>
            <p:cNvPr id="30" name="Straight Arrow Connector 29"/>
            <p:cNvCxnSpPr>
              <a:stCxn id="29" idx="1"/>
            </p:cNvCxnSpPr>
            <p:nvPr/>
          </p:nvCxnSpPr>
          <p:spPr>
            <a:xfrm flipH="1" flipV="1">
              <a:off x="8792938" y="3038885"/>
              <a:ext cx="2815846" cy="774284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/>
          <p:cNvGrpSpPr/>
          <p:nvPr/>
        </p:nvGrpSpPr>
        <p:grpSpPr>
          <a:xfrm>
            <a:off x="1669246" y="3549784"/>
            <a:ext cx="3865737" cy="2668226"/>
            <a:chOff x="4671248" y="2850125"/>
            <a:chExt cx="3865737" cy="2668226"/>
          </a:xfrm>
        </p:grpSpPr>
        <p:cxnSp>
          <p:nvCxnSpPr>
            <p:cNvPr id="34" name="Straight Arrow Connector 33"/>
            <p:cNvCxnSpPr/>
            <p:nvPr/>
          </p:nvCxnSpPr>
          <p:spPr>
            <a:xfrm flipV="1">
              <a:off x="6442673" y="2850125"/>
              <a:ext cx="161443" cy="2263831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4671248" y="5149019"/>
              <a:ext cx="3865737" cy="3693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light-field on patient at ASIS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216324" y="5689807"/>
            <a:ext cx="3451677" cy="827005"/>
            <a:chOff x="5413333" y="10563832"/>
            <a:chExt cx="3451677" cy="827005"/>
          </a:xfrm>
        </p:grpSpPr>
        <p:cxnSp>
          <p:nvCxnSpPr>
            <p:cNvPr id="41" name="Straight Arrow Connector 40"/>
            <p:cNvCxnSpPr>
              <a:stCxn id="40" idx="1"/>
            </p:cNvCxnSpPr>
            <p:nvPr/>
          </p:nvCxnSpPr>
          <p:spPr>
            <a:xfrm flipH="1" flipV="1">
              <a:off x="5413333" y="10563832"/>
              <a:ext cx="324703" cy="503840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5738036" y="10744506"/>
              <a:ext cx="3126974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light-field around 1/3</a:t>
              </a:r>
              <a:r>
                <a:rPr lang="en-US" baseline="30000" dirty="0"/>
                <a:t>rd</a:t>
              </a:r>
              <a:r>
                <a:rPr lang="en-US" dirty="0"/>
                <a:t> of proximal femur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55333" b="48805"/>
          <a:stretch/>
        </p:blipFill>
        <p:spPr>
          <a:xfrm>
            <a:off x="8144607" y="963017"/>
            <a:ext cx="2302919" cy="184104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8603568" y="2682967"/>
            <a:ext cx="1561732" cy="830997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600" dirty="0"/>
              <a:t>Lower Limb internally rotated 15-20</a:t>
            </a:r>
            <a:r>
              <a:rPr lang="en-US" sz="1600" baseline="30000" dirty="0"/>
              <a:t>0</a:t>
            </a:r>
            <a:r>
              <a:rPr lang="en-US" sz="1600" dirty="0"/>
              <a:t> </a:t>
            </a:r>
          </a:p>
        </p:txBody>
      </p:sp>
      <p:sp>
        <p:nvSpPr>
          <p:cNvPr id="36" name="Freeform 35"/>
          <p:cNvSpPr/>
          <p:nvPr/>
        </p:nvSpPr>
        <p:spPr>
          <a:xfrm rot="16200000">
            <a:off x="5269611" y="2326183"/>
            <a:ext cx="1009279" cy="1963864"/>
          </a:xfrm>
          <a:custGeom>
            <a:avLst/>
            <a:gdLst>
              <a:gd name="connsiteX0" fmla="*/ 1104406 w 1745673"/>
              <a:gd name="connsiteY0" fmla="*/ 3562597 h 3562597"/>
              <a:gd name="connsiteX1" fmla="*/ 1092530 w 1745673"/>
              <a:gd name="connsiteY1" fmla="*/ 3348841 h 3562597"/>
              <a:gd name="connsiteX2" fmla="*/ 1068780 w 1745673"/>
              <a:gd name="connsiteY2" fmla="*/ 3206337 h 3562597"/>
              <a:gd name="connsiteX3" fmla="*/ 1056904 w 1745673"/>
              <a:gd name="connsiteY3" fmla="*/ 3087584 h 3562597"/>
              <a:gd name="connsiteX4" fmla="*/ 1045029 w 1745673"/>
              <a:gd name="connsiteY4" fmla="*/ 3040083 h 3562597"/>
              <a:gd name="connsiteX5" fmla="*/ 1033154 w 1745673"/>
              <a:gd name="connsiteY5" fmla="*/ 2600696 h 3562597"/>
              <a:gd name="connsiteX6" fmla="*/ 1021278 w 1745673"/>
              <a:gd name="connsiteY6" fmla="*/ 2363189 h 3562597"/>
              <a:gd name="connsiteX7" fmla="*/ 1045029 w 1745673"/>
              <a:gd name="connsiteY7" fmla="*/ 1781298 h 3562597"/>
              <a:gd name="connsiteX8" fmla="*/ 1056904 w 1745673"/>
              <a:gd name="connsiteY8" fmla="*/ 1745672 h 3562597"/>
              <a:gd name="connsiteX9" fmla="*/ 1068780 w 1745673"/>
              <a:gd name="connsiteY9" fmla="*/ 1698171 h 3562597"/>
              <a:gd name="connsiteX10" fmla="*/ 1080655 w 1745673"/>
              <a:gd name="connsiteY10" fmla="*/ 1603168 h 3562597"/>
              <a:gd name="connsiteX11" fmla="*/ 1092530 w 1745673"/>
              <a:gd name="connsiteY11" fmla="*/ 1567542 h 3562597"/>
              <a:gd name="connsiteX12" fmla="*/ 1116281 w 1745673"/>
              <a:gd name="connsiteY12" fmla="*/ 1484415 h 3562597"/>
              <a:gd name="connsiteX13" fmla="*/ 1128156 w 1745673"/>
              <a:gd name="connsiteY13" fmla="*/ 1401288 h 3562597"/>
              <a:gd name="connsiteX14" fmla="*/ 1140032 w 1745673"/>
              <a:gd name="connsiteY14" fmla="*/ 1365662 h 3562597"/>
              <a:gd name="connsiteX15" fmla="*/ 1163782 w 1745673"/>
              <a:gd name="connsiteY15" fmla="*/ 1235033 h 3562597"/>
              <a:gd name="connsiteX16" fmla="*/ 1187533 w 1745673"/>
              <a:gd name="connsiteY16" fmla="*/ 1163781 h 3562597"/>
              <a:gd name="connsiteX17" fmla="*/ 1199408 w 1745673"/>
              <a:gd name="connsiteY17" fmla="*/ 1128155 h 3562597"/>
              <a:gd name="connsiteX18" fmla="*/ 1235034 w 1745673"/>
              <a:gd name="connsiteY18" fmla="*/ 1056903 h 3562597"/>
              <a:gd name="connsiteX19" fmla="*/ 1270660 w 1745673"/>
              <a:gd name="connsiteY19" fmla="*/ 1045028 h 3562597"/>
              <a:gd name="connsiteX20" fmla="*/ 1330037 w 1745673"/>
              <a:gd name="connsiteY20" fmla="*/ 938150 h 3562597"/>
              <a:gd name="connsiteX21" fmla="*/ 1365663 w 1745673"/>
              <a:gd name="connsiteY21" fmla="*/ 926275 h 3562597"/>
              <a:gd name="connsiteX22" fmla="*/ 1484416 w 1745673"/>
              <a:gd name="connsiteY22" fmla="*/ 866898 h 3562597"/>
              <a:gd name="connsiteX23" fmla="*/ 1555668 w 1745673"/>
              <a:gd name="connsiteY23" fmla="*/ 843148 h 3562597"/>
              <a:gd name="connsiteX24" fmla="*/ 1591294 w 1745673"/>
              <a:gd name="connsiteY24" fmla="*/ 819397 h 3562597"/>
              <a:gd name="connsiteX25" fmla="*/ 1638795 w 1745673"/>
              <a:gd name="connsiteY25" fmla="*/ 795646 h 3562597"/>
              <a:gd name="connsiteX26" fmla="*/ 1686297 w 1745673"/>
              <a:gd name="connsiteY26" fmla="*/ 724394 h 3562597"/>
              <a:gd name="connsiteX27" fmla="*/ 1710047 w 1745673"/>
              <a:gd name="connsiteY27" fmla="*/ 688768 h 3562597"/>
              <a:gd name="connsiteX28" fmla="*/ 1733798 w 1745673"/>
              <a:gd name="connsiteY28" fmla="*/ 653142 h 3562597"/>
              <a:gd name="connsiteX29" fmla="*/ 1745673 w 1745673"/>
              <a:gd name="connsiteY29" fmla="*/ 605641 h 3562597"/>
              <a:gd name="connsiteX30" fmla="*/ 1710047 w 1745673"/>
              <a:gd name="connsiteY30" fmla="*/ 415636 h 3562597"/>
              <a:gd name="connsiteX31" fmla="*/ 1698172 w 1745673"/>
              <a:gd name="connsiteY31" fmla="*/ 380010 h 3562597"/>
              <a:gd name="connsiteX32" fmla="*/ 1674421 w 1745673"/>
              <a:gd name="connsiteY32" fmla="*/ 344384 h 3562597"/>
              <a:gd name="connsiteX33" fmla="*/ 1662546 w 1745673"/>
              <a:gd name="connsiteY33" fmla="*/ 308758 h 3562597"/>
              <a:gd name="connsiteX34" fmla="*/ 1662546 w 1745673"/>
              <a:gd name="connsiteY34" fmla="*/ 178129 h 3562597"/>
              <a:gd name="connsiteX35" fmla="*/ 1591294 w 1745673"/>
              <a:gd name="connsiteY35" fmla="*/ 142503 h 3562597"/>
              <a:gd name="connsiteX36" fmla="*/ 1520042 w 1745673"/>
              <a:gd name="connsiteY36" fmla="*/ 95002 h 3562597"/>
              <a:gd name="connsiteX37" fmla="*/ 1484416 w 1745673"/>
              <a:gd name="connsiteY37" fmla="*/ 71251 h 3562597"/>
              <a:gd name="connsiteX38" fmla="*/ 1389413 w 1745673"/>
              <a:gd name="connsiteY38" fmla="*/ 47501 h 3562597"/>
              <a:gd name="connsiteX39" fmla="*/ 1353787 w 1745673"/>
              <a:gd name="connsiteY39" fmla="*/ 35626 h 3562597"/>
              <a:gd name="connsiteX40" fmla="*/ 1306286 w 1745673"/>
              <a:gd name="connsiteY40" fmla="*/ 23750 h 3562597"/>
              <a:gd name="connsiteX41" fmla="*/ 1235034 w 1745673"/>
              <a:gd name="connsiteY41" fmla="*/ 0 h 3562597"/>
              <a:gd name="connsiteX42" fmla="*/ 1045029 w 1745673"/>
              <a:gd name="connsiteY42" fmla="*/ 11875 h 3562597"/>
              <a:gd name="connsiteX43" fmla="*/ 1009403 w 1745673"/>
              <a:gd name="connsiteY43" fmla="*/ 23750 h 3562597"/>
              <a:gd name="connsiteX44" fmla="*/ 950026 w 1745673"/>
              <a:gd name="connsiteY44" fmla="*/ 71251 h 3562597"/>
              <a:gd name="connsiteX45" fmla="*/ 926276 w 1745673"/>
              <a:gd name="connsiteY45" fmla="*/ 106877 h 3562597"/>
              <a:gd name="connsiteX46" fmla="*/ 890650 w 1745673"/>
              <a:gd name="connsiteY46" fmla="*/ 130628 h 3562597"/>
              <a:gd name="connsiteX47" fmla="*/ 878775 w 1745673"/>
              <a:gd name="connsiteY47" fmla="*/ 166254 h 3562597"/>
              <a:gd name="connsiteX48" fmla="*/ 855024 w 1745673"/>
              <a:gd name="connsiteY48" fmla="*/ 261257 h 3562597"/>
              <a:gd name="connsiteX49" fmla="*/ 831273 w 1745673"/>
              <a:gd name="connsiteY49" fmla="*/ 368135 h 3562597"/>
              <a:gd name="connsiteX50" fmla="*/ 807523 w 1745673"/>
              <a:gd name="connsiteY50" fmla="*/ 439387 h 3562597"/>
              <a:gd name="connsiteX51" fmla="*/ 783772 w 1745673"/>
              <a:gd name="connsiteY51" fmla="*/ 475013 h 3562597"/>
              <a:gd name="connsiteX52" fmla="*/ 748146 w 1745673"/>
              <a:gd name="connsiteY52" fmla="*/ 546264 h 3562597"/>
              <a:gd name="connsiteX53" fmla="*/ 712520 w 1745673"/>
              <a:gd name="connsiteY53" fmla="*/ 570015 h 3562597"/>
              <a:gd name="connsiteX54" fmla="*/ 700645 w 1745673"/>
              <a:gd name="connsiteY54" fmla="*/ 605641 h 3562597"/>
              <a:gd name="connsiteX55" fmla="*/ 617517 w 1745673"/>
              <a:gd name="connsiteY55" fmla="*/ 629392 h 3562597"/>
              <a:gd name="connsiteX56" fmla="*/ 427512 w 1745673"/>
              <a:gd name="connsiteY56" fmla="*/ 617516 h 3562597"/>
              <a:gd name="connsiteX57" fmla="*/ 356260 w 1745673"/>
              <a:gd name="connsiteY57" fmla="*/ 593766 h 3562597"/>
              <a:gd name="connsiteX58" fmla="*/ 332510 w 1745673"/>
              <a:gd name="connsiteY58" fmla="*/ 546264 h 3562597"/>
              <a:gd name="connsiteX59" fmla="*/ 320634 w 1745673"/>
              <a:gd name="connsiteY59" fmla="*/ 486888 h 3562597"/>
              <a:gd name="connsiteX60" fmla="*/ 285008 w 1745673"/>
              <a:gd name="connsiteY60" fmla="*/ 475013 h 3562597"/>
              <a:gd name="connsiteX61" fmla="*/ 190006 w 1745673"/>
              <a:gd name="connsiteY61" fmla="*/ 486888 h 3562597"/>
              <a:gd name="connsiteX62" fmla="*/ 154380 w 1745673"/>
              <a:gd name="connsiteY62" fmla="*/ 522514 h 3562597"/>
              <a:gd name="connsiteX63" fmla="*/ 71252 w 1745673"/>
              <a:gd name="connsiteY63" fmla="*/ 653142 h 3562597"/>
              <a:gd name="connsiteX64" fmla="*/ 47502 w 1745673"/>
              <a:gd name="connsiteY64" fmla="*/ 760020 h 3562597"/>
              <a:gd name="connsiteX65" fmla="*/ 35626 w 1745673"/>
              <a:gd name="connsiteY65" fmla="*/ 795646 h 3562597"/>
              <a:gd name="connsiteX66" fmla="*/ 23751 w 1745673"/>
              <a:gd name="connsiteY66" fmla="*/ 866898 h 3562597"/>
              <a:gd name="connsiteX67" fmla="*/ 11876 w 1745673"/>
              <a:gd name="connsiteY67" fmla="*/ 950026 h 3562597"/>
              <a:gd name="connsiteX68" fmla="*/ 0 w 1745673"/>
              <a:gd name="connsiteY68" fmla="*/ 1009402 h 3562597"/>
              <a:gd name="connsiteX69" fmla="*/ 23751 w 1745673"/>
              <a:gd name="connsiteY69" fmla="*/ 1282535 h 3562597"/>
              <a:gd name="connsiteX70" fmla="*/ 95003 w 1745673"/>
              <a:gd name="connsiteY70" fmla="*/ 1377537 h 3562597"/>
              <a:gd name="connsiteX71" fmla="*/ 142504 w 1745673"/>
              <a:gd name="connsiteY71" fmla="*/ 1460664 h 3562597"/>
              <a:gd name="connsiteX72" fmla="*/ 178130 w 1745673"/>
              <a:gd name="connsiteY72" fmla="*/ 1531916 h 3562597"/>
              <a:gd name="connsiteX73" fmla="*/ 225632 w 1745673"/>
              <a:gd name="connsiteY73" fmla="*/ 1662545 h 3562597"/>
              <a:gd name="connsiteX74" fmla="*/ 249382 w 1745673"/>
              <a:gd name="connsiteY74" fmla="*/ 1733797 h 3562597"/>
              <a:gd name="connsiteX75" fmla="*/ 261258 w 1745673"/>
              <a:gd name="connsiteY75" fmla="*/ 1769423 h 3562597"/>
              <a:gd name="connsiteX76" fmla="*/ 285008 w 1745673"/>
              <a:gd name="connsiteY76" fmla="*/ 1900051 h 3562597"/>
              <a:gd name="connsiteX77" fmla="*/ 308759 w 1745673"/>
              <a:gd name="connsiteY77" fmla="*/ 1995054 h 3562597"/>
              <a:gd name="connsiteX78" fmla="*/ 320634 w 1745673"/>
              <a:gd name="connsiteY78" fmla="*/ 2042555 h 3562597"/>
              <a:gd name="connsiteX79" fmla="*/ 344385 w 1745673"/>
              <a:gd name="connsiteY79" fmla="*/ 2315688 h 3562597"/>
              <a:gd name="connsiteX80" fmla="*/ 368136 w 1745673"/>
              <a:gd name="connsiteY80" fmla="*/ 2434441 h 3562597"/>
              <a:gd name="connsiteX81" fmla="*/ 380011 w 1745673"/>
              <a:gd name="connsiteY81" fmla="*/ 2493818 h 3562597"/>
              <a:gd name="connsiteX82" fmla="*/ 391886 w 1745673"/>
              <a:gd name="connsiteY82" fmla="*/ 2529444 h 3562597"/>
              <a:gd name="connsiteX83" fmla="*/ 403762 w 1745673"/>
              <a:gd name="connsiteY83" fmla="*/ 2600696 h 3562597"/>
              <a:gd name="connsiteX84" fmla="*/ 427512 w 1745673"/>
              <a:gd name="connsiteY84" fmla="*/ 2778826 h 3562597"/>
              <a:gd name="connsiteX85" fmla="*/ 439387 w 1745673"/>
              <a:gd name="connsiteY85" fmla="*/ 2826327 h 3562597"/>
              <a:gd name="connsiteX86" fmla="*/ 451263 w 1745673"/>
              <a:gd name="connsiteY86" fmla="*/ 2933205 h 3562597"/>
              <a:gd name="connsiteX87" fmla="*/ 463138 w 1745673"/>
              <a:gd name="connsiteY87" fmla="*/ 2968831 h 3562597"/>
              <a:gd name="connsiteX88" fmla="*/ 475013 w 1745673"/>
              <a:gd name="connsiteY88" fmla="*/ 3265714 h 3562597"/>
              <a:gd name="connsiteX89" fmla="*/ 486889 w 1745673"/>
              <a:gd name="connsiteY89" fmla="*/ 3420093 h 3562597"/>
              <a:gd name="connsiteX90" fmla="*/ 498764 w 1745673"/>
              <a:gd name="connsiteY90" fmla="*/ 3550722 h 3562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745673" h="3562597">
                <a:moveTo>
                  <a:pt x="1104406" y="3562597"/>
                </a:moveTo>
                <a:cubicBezTo>
                  <a:pt x="1100447" y="3491345"/>
                  <a:pt x="1097802" y="3420008"/>
                  <a:pt x="1092530" y="3348841"/>
                </a:cubicBezTo>
                <a:cubicBezTo>
                  <a:pt x="1084954" y="3246566"/>
                  <a:pt x="1090006" y="3270017"/>
                  <a:pt x="1068780" y="3206337"/>
                </a:cubicBezTo>
                <a:cubicBezTo>
                  <a:pt x="1064821" y="3166753"/>
                  <a:pt x="1062530" y="3126966"/>
                  <a:pt x="1056904" y="3087584"/>
                </a:cubicBezTo>
                <a:cubicBezTo>
                  <a:pt x="1054596" y="3071427"/>
                  <a:pt x="1045824" y="3056385"/>
                  <a:pt x="1045029" y="3040083"/>
                </a:cubicBezTo>
                <a:cubicBezTo>
                  <a:pt x="1037891" y="2893741"/>
                  <a:pt x="1038292" y="2747122"/>
                  <a:pt x="1033154" y="2600696"/>
                </a:cubicBezTo>
                <a:cubicBezTo>
                  <a:pt x="1030374" y="2521477"/>
                  <a:pt x="1025237" y="2442358"/>
                  <a:pt x="1021278" y="2363189"/>
                </a:cubicBezTo>
                <a:cubicBezTo>
                  <a:pt x="1023168" y="2293275"/>
                  <a:pt x="1024655" y="1934110"/>
                  <a:pt x="1045029" y="1781298"/>
                </a:cubicBezTo>
                <a:cubicBezTo>
                  <a:pt x="1046683" y="1768890"/>
                  <a:pt x="1053465" y="1757708"/>
                  <a:pt x="1056904" y="1745672"/>
                </a:cubicBezTo>
                <a:cubicBezTo>
                  <a:pt x="1061388" y="1729979"/>
                  <a:pt x="1064821" y="1714005"/>
                  <a:pt x="1068780" y="1698171"/>
                </a:cubicBezTo>
                <a:cubicBezTo>
                  <a:pt x="1072738" y="1666503"/>
                  <a:pt x="1074946" y="1634567"/>
                  <a:pt x="1080655" y="1603168"/>
                </a:cubicBezTo>
                <a:cubicBezTo>
                  <a:pt x="1082894" y="1590852"/>
                  <a:pt x="1089091" y="1579578"/>
                  <a:pt x="1092530" y="1567542"/>
                </a:cubicBezTo>
                <a:cubicBezTo>
                  <a:pt x="1122353" y="1463163"/>
                  <a:pt x="1087809" y="1569834"/>
                  <a:pt x="1116281" y="1484415"/>
                </a:cubicBezTo>
                <a:cubicBezTo>
                  <a:pt x="1120239" y="1456706"/>
                  <a:pt x="1122667" y="1428735"/>
                  <a:pt x="1128156" y="1401288"/>
                </a:cubicBezTo>
                <a:cubicBezTo>
                  <a:pt x="1130611" y="1389013"/>
                  <a:pt x="1137316" y="1377882"/>
                  <a:pt x="1140032" y="1365662"/>
                </a:cubicBezTo>
                <a:cubicBezTo>
                  <a:pt x="1150895" y="1316780"/>
                  <a:pt x="1150815" y="1282578"/>
                  <a:pt x="1163782" y="1235033"/>
                </a:cubicBezTo>
                <a:cubicBezTo>
                  <a:pt x="1170369" y="1210880"/>
                  <a:pt x="1179616" y="1187532"/>
                  <a:pt x="1187533" y="1163781"/>
                </a:cubicBezTo>
                <a:lnTo>
                  <a:pt x="1199408" y="1128155"/>
                </a:lnTo>
                <a:cubicBezTo>
                  <a:pt x="1207230" y="1104688"/>
                  <a:pt x="1214108" y="1073644"/>
                  <a:pt x="1235034" y="1056903"/>
                </a:cubicBezTo>
                <a:cubicBezTo>
                  <a:pt x="1244809" y="1049083"/>
                  <a:pt x="1258785" y="1048986"/>
                  <a:pt x="1270660" y="1045028"/>
                </a:cubicBezTo>
                <a:cubicBezTo>
                  <a:pt x="1281117" y="1013660"/>
                  <a:pt x="1299414" y="948357"/>
                  <a:pt x="1330037" y="938150"/>
                </a:cubicBezTo>
                <a:lnTo>
                  <a:pt x="1365663" y="926275"/>
                </a:lnTo>
                <a:cubicBezTo>
                  <a:pt x="1468423" y="857769"/>
                  <a:pt x="1398972" y="892531"/>
                  <a:pt x="1484416" y="866898"/>
                </a:cubicBezTo>
                <a:cubicBezTo>
                  <a:pt x="1508395" y="859704"/>
                  <a:pt x="1555668" y="843148"/>
                  <a:pt x="1555668" y="843148"/>
                </a:cubicBezTo>
                <a:cubicBezTo>
                  <a:pt x="1567543" y="835231"/>
                  <a:pt x="1578902" y="826478"/>
                  <a:pt x="1591294" y="819397"/>
                </a:cubicBezTo>
                <a:cubicBezTo>
                  <a:pt x="1606664" y="810614"/>
                  <a:pt x="1626277" y="808164"/>
                  <a:pt x="1638795" y="795646"/>
                </a:cubicBezTo>
                <a:cubicBezTo>
                  <a:pt x="1658979" y="775462"/>
                  <a:pt x="1670463" y="748145"/>
                  <a:pt x="1686297" y="724394"/>
                </a:cubicBezTo>
                <a:lnTo>
                  <a:pt x="1710047" y="688768"/>
                </a:lnTo>
                <a:lnTo>
                  <a:pt x="1733798" y="653142"/>
                </a:lnTo>
                <a:cubicBezTo>
                  <a:pt x="1737756" y="637308"/>
                  <a:pt x="1745673" y="621962"/>
                  <a:pt x="1745673" y="605641"/>
                </a:cubicBezTo>
                <a:cubicBezTo>
                  <a:pt x="1745673" y="505073"/>
                  <a:pt x="1737337" y="497507"/>
                  <a:pt x="1710047" y="415636"/>
                </a:cubicBezTo>
                <a:cubicBezTo>
                  <a:pt x="1706089" y="403761"/>
                  <a:pt x="1705116" y="390425"/>
                  <a:pt x="1698172" y="380010"/>
                </a:cubicBezTo>
                <a:lnTo>
                  <a:pt x="1674421" y="344384"/>
                </a:lnTo>
                <a:cubicBezTo>
                  <a:pt x="1670463" y="332509"/>
                  <a:pt x="1662546" y="321276"/>
                  <a:pt x="1662546" y="308758"/>
                </a:cubicBezTo>
                <a:cubicBezTo>
                  <a:pt x="1662546" y="231393"/>
                  <a:pt x="1708737" y="282060"/>
                  <a:pt x="1662546" y="178129"/>
                </a:cubicBezTo>
                <a:cubicBezTo>
                  <a:pt x="1652176" y="154797"/>
                  <a:pt x="1609173" y="152436"/>
                  <a:pt x="1591294" y="142503"/>
                </a:cubicBezTo>
                <a:cubicBezTo>
                  <a:pt x="1566341" y="128640"/>
                  <a:pt x="1543793" y="110836"/>
                  <a:pt x="1520042" y="95002"/>
                </a:cubicBezTo>
                <a:cubicBezTo>
                  <a:pt x="1508167" y="87085"/>
                  <a:pt x="1497956" y="75764"/>
                  <a:pt x="1484416" y="71251"/>
                </a:cubicBezTo>
                <a:cubicBezTo>
                  <a:pt x="1402980" y="44106"/>
                  <a:pt x="1504055" y="76161"/>
                  <a:pt x="1389413" y="47501"/>
                </a:cubicBezTo>
                <a:cubicBezTo>
                  <a:pt x="1377269" y="44465"/>
                  <a:pt x="1365823" y="39065"/>
                  <a:pt x="1353787" y="35626"/>
                </a:cubicBezTo>
                <a:cubicBezTo>
                  <a:pt x="1338094" y="31142"/>
                  <a:pt x="1321919" y="28440"/>
                  <a:pt x="1306286" y="23750"/>
                </a:cubicBezTo>
                <a:cubicBezTo>
                  <a:pt x="1282307" y="16556"/>
                  <a:pt x="1235034" y="0"/>
                  <a:pt x="1235034" y="0"/>
                </a:cubicBezTo>
                <a:cubicBezTo>
                  <a:pt x="1171699" y="3958"/>
                  <a:pt x="1108139" y="5232"/>
                  <a:pt x="1045029" y="11875"/>
                </a:cubicBezTo>
                <a:cubicBezTo>
                  <a:pt x="1032580" y="13185"/>
                  <a:pt x="1019178" y="15930"/>
                  <a:pt x="1009403" y="23750"/>
                </a:cubicBezTo>
                <a:cubicBezTo>
                  <a:pt x="932667" y="85138"/>
                  <a:pt x="1039573" y="41403"/>
                  <a:pt x="950026" y="71251"/>
                </a:cubicBezTo>
                <a:cubicBezTo>
                  <a:pt x="942109" y="83126"/>
                  <a:pt x="936368" y="96785"/>
                  <a:pt x="926276" y="106877"/>
                </a:cubicBezTo>
                <a:cubicBezTo>
                  <a:pt x="916184" y="116969"/>
                  <a:pt x="899566" y="119483"/>
                  <a:pt x="890650" y="130628"/>
                </a:cubicBezTo>
                <a:cubicBezTo>
                  <a:pt x="882830" y="140403"/>
                  <a:pt x="882069" y="154177"/>
                  <a:pt x="878775" y="166254"/>
                </a:cubicBezTo>
                <a:cubicBezTo>
                  <a:pt x="870186" y="197746"/>
                  <a:pt x="861426" y="229249"/>
                  <a:pt x="855024" y="261257"/>
                </a:cubicBezTo>
                <a:cubicBezTo>
                  <a:pt x="848242" y="295169"/>
                  <a:pt x="841338" y="334585"/>
                  <a:pt x="831273" y="368135"/>
                </a:cubicBezTo>
                <a:cubicBezTo>
                  <a:pt x="824079" y="392115"/>
                  <a:pt x="821410" y="418556"/>
                  <a:pt x="807523" y="439387"/>
                </a:cubicBezTo>
                <a:lnTo>
                  <a:pt x="783772" y="475013"/>
                </a:lnTo>
                <a:cubicBezTo>
                  <a:pt x="774113" y="503990"/>
                  <a:pt x="771168" y="523242"/>
                  <a:pt x="748146" y="546264"/>
                </a:cubicBezTo>
                <a:cubicBezTo>
                  <a:pt x="738054" y="556356"/>
                  <a:pt x="724395" y="562098"/>
                  <a:pt x="712520" y="570015"/>
                </a:cubicBezTo>
                <a:cubicBezTo>
                  <a:pt x="708562" y="581890"/>
                  <a:pt x="709496" y="596790"/>
                  <a:pt x="700645" y="605641"/>
                </a:cubicBezTo>
                <a:cubicBezTo>
                  <a:pt x="694967" y="611319"/>
                  <a:pt x="617925" y="629290"/>
                  <a:pt x="617517" y="629392"/>
                </a:cubicBezTo>
                <a:cubicBezTo>
                  <a:pt x="554182" y="625433"/>
                  <a:pt x="490389" y="626090"/>
                  <a:pt x="427512" y="617516"/>
                </a:cubicBezTo>
                <a:cubicBezTo>
                  <a:pt x="402706" y="614133"/>
                  <a:pt x="356260" y="593766"/>
                  <a:pt x="356260" y="593766"/>
                </a:cubicBezTo>
                <a:cubicBezTo>
                  <a:pt x="348343" y="577932"/>
                  <a:pt x="338108" y="563058"/>
                  <a:pt x="332510" y="546264"/>
                </a:cubicBezTo>
                <a:cubicBezTo>
                  <a:pt x="326127" y="527116"/>
                  <a:pt x="331830" y="503682"/>
                  <a:pt x="320634" y="486888"/>
                </a:cubicBezTo>
                <a:cubicBezTo>
                  <a:pt x="313690" y="476473"/>
                  <a:pt x="296883" y="478971"/>
                  <a:pt x="285008" y="475013"/>
                </a:cubicBezTo>
                <a:cubicBezTo>
                  <a:pt x="253341" y="478971"/>
                  <a:pt x="219998" y="475982"/>
                  <a:pt x="190006" y="486888"/>
                </a:cubicBezTo>
                <a:cubicBezTo>
                  <a:pt x="174223" y="492627"/>
                  <a:pt x="164691" y="509257"/>
                  <a:pt x="154380" y="522514"/>
                </a:cubicBezTo>
                <a:cubicBezTo>
                  <a:pt x="127995" y="556437"/>
                  <a:pt x="94136" y="615002"/>
                  <a:pt x="71252" y="653142"/>
                </a:cubicBezTo>
                <a:cubicBezTo>
                  <a:pt x="63091" y="693950"/>
                  <a:pt x="58681" y="720893"/>
                  <a:pt x="47502" y="760020"/>
                </a:cubicBezTo>
                <a:cubicBezTo>
                  <a:pt x="44063" y="772056"/>
                  <a:pt x="39585" y="783771"/>
                  <a:pt x="35626" y="795646"/>
                </a:cubicBezTo>
                <a:cubicBezTo>
                  <a:pt x="31668" y="819397"/>
                  <a:pt x="27412" y="843100"/>
                  <a:pt x="23751" y="866898"/>
                </a:cubicBezTo>
                <a:cubicBezTo>
                  <a:pt x="19495" y="894563"/>
                  <a:pt x="16478" y="922416"/>
                  <a:pt x="11876" y="950026"/>
                </a:cubicBezTo>
                <a:cubicBezTo>
                  <a:pt x="8558" y="969935"/>
                  <a:pt x="3959" y="989610"/>
                  <a:pt x="0" y="1009402"/>
                </a:cubicBezTo>
                <a:cubicBezTo>
                  <a:pt x="7917" y="1100446"/>
                  <a:pt x="915" y="1194046"/>
                  <a:pt x="23751" y="1282535"/>
                </a:cubicBezTo>
                <a:cubicBezTo>
                  <a:pt x="33642" y="1320864"/>
                  <a:pt x="73045" y="1344601"/>
                  <a:pt x="95003" y="1377537"/>
                </a:cubicBezTo>
                <a:cubicBezTo>
                  <a:pt x="118858" y="1413318"/>
                  <a:pt x="124422" y="1418474"/>
                  <a:pt x="142504" y="1460664"/>
                </a:cubicBezTo>
                <a:cubicBezTo>
                  <a:pt x="172003" y="1529494"/>
                  <a:pt x="132490" y="1463454"/>
                  <a:pt x="178130" y="1531916"/>
                </a:cubicBezTo>
                <a:cubicBezTo>
                  <a:pt x="205343" y="1640765"/>
                  <a:pt x="183774" y="1599759"/>
                  <a:pt x="225632" y="1662545"/>
                </a:cubicBezTo>
                <a:lnTo>
                  <a:pt x="249382" y="1733797"/>
                </a:lnTo>
                <a:lnTo>
                  <a:pt x="261258" y="1769423"/>
                </a:lnTo>
                <a:cubicBezTo>
                  <a:pt x="268531" y="1813063"/>
                  <a:pt x="275050" y="1856900"/>
                  <a:pt x="285008" y="1900051"/>
                </a:cubicBezTo>
                <a:cubicBezTo>
                  <a:pt x="292348" y="1931857"/>
                  <a:pt x="300842" y="1963386"/>
                  <a:pt x="308759" y="1995054"/>
                </a:cubicBezTo>
                <a:lnTo>
                  <a:pt x="320634" y="2042555"/>
                </a:lnTo>
                <a:cubicBezTo>
                  <a:pt x="328551" y="2133599"/>
                  <a:pt x="329361" y="2225543"/>
                  <a:pt x="344385" y="2315688"/>
                </a:cubicBezTo>
                <a:cubicBezTo>
                  <a:pt x="367657" y="2455325"/>
                  <a:pt x="344513" y="2328139"/>
                  <a:pt x="368136" y="2434441"/>
                </a:cubicBezTo>
                <a:cubicBezTo>
                  <a:pt x="372515" y="2454145"/>
                  <a:pt x="375116" y="2474236"/>
                  <a:pt x="380011" y="2493818"/>
                </a:cubicBezTo>
                <a:cubicBezTo>
                  <a:pt x="383047" y="2505962"/>
                  <a:pt x="389171" y="2517224"/>
                  <a:pt x="391886" y="2529444"/>
                </a:cubicBezTo>
                <a:cubicBezTo>
                  <a:pt x="397109" y="2552949"/>
                  <a:pt x="400357" y="2576860"/>
                  <a:pt x="403762" y="2600696"/>
                </a:cubicBezTo>
                <a:cubicBezTo>
                  <a:pt x="412233" y="2659996"/>
                  <a:pt x="418170" y="2719657"/>
                  <a:pt x="427512" y="2778826"/>
                </a:cubicBezTo>
                <a:cubicBezTo>
                  <a:pt x="430057" y="2794947"/>
                  <a:pt x="435429" y="2810493"/>
                  <a:pt x="439387" y="2826327"/>
                </a:cubicBezTo>
                <a:cubicBezTo>
                  <a:pt x="443346" y="2861953"/>
                  <a:pt x="445370" y="2897847"/>
                  <a:pt x="451263" y="2933205"/>
                </a:cubicBezTo>
                <a:cubicBezTo>
                  <a:pt x="453321" y="2945552"/>
                  <a:pt x="462246" y="2956345"/>
                  <a:pt x="463138" y="2968831"/>
                </a:cubicBezTo>
                <a:cubicBezTo>
                  <a:pt x="470194" y="3067619"/>
                  <a:pt x="469807" y="3166811"/>
                  <a:pt x="475013" y="3265714"/>
                </a:cubicBezTo>
                <a:cubicBezTo>
                  <a:pt x="477726" y="3317254"/>
                  <a:pt x="481189" y="3368797"/>
                  <a:pt x="486889" y="3420093"/>
                </a:cubicBezTo>
                <a:cubicBezTo>
                  <a:pt x="503422" y="3568886"/>
                  <a:pt x="498764" y="3381476"/>
                  <a:pt x="498764" y="3550722"/>
                </a:cubicBezTo>
              </a:path>
            </a:pathLst>
          </a:custGeom>
          <a:solidFill>
            <a:srgbClr val="FFFF00">
              <a:alpha val="20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45" name="Straight Arrow Connector 44"/>
          <p:cNvCxnSpPr>
            <a:stCxn id="44" idx="1"/>
          </p:cNvCxnSpPr>
          <p:nvPr/>
        </p:nvCxnSpPr>
        <p:spPr>
          <a:xfrm flipH="1">
            <a:off x="7195085" y="5094645"/>
            <a:ext cx="1248584" cy="282326"/>
          </a:xfrm>
          <a:prstGeom prst="straightConnector1">
            <a:avLst/>
          </a:prstGeom>
          <a:ln w="38100">
            <a:solidFill>
              <a:srgbClr val="66FF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8443669" y="4771480"/>
            <a:ext cx="2102004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Marker on inferior-lateral corner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2BAD8E5-9200-4563-A888-6FA2DAF15A38}"/>
              </a:ext>
            </a:extLst>
          </p:cNvPr>
          <p:cNvSpPr txBox="1"/>
          <p:nvPr/>
        </p:nvSpPr>
        <p:spPr>
          <a:xfrm>
            <a:off x="1246765" y="1713772"/>
            <a:ext cx="2584080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lang="en-US" dirty="0"/>
              <a:t>Medial edge of light-field @ symphysis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304A886A-CA53-42BA-8822-BB843B8CEAAA}"/>
              </a:ext>
            </a:extLst>
          </p:cNvPr>
          <p:cNvCxnSpPr>
            <a:cxnSpLocks/>
            <a:stCxn id="24" idx="3"/>
          </p:cNvCxnSpPr>
          <p:nvPr/>
        </p:nvCxnSpPr>
        <p:spPr>
          <a:xfrm>
            <a:off x="3830845" y="2036938"/>
            <a:ext cx="1037758" cy="453526"/>
          </a:xfrm>
          <a:prstGeom prst="straightConnector1">
            <a:avLst/>
          </a:prstGeom>
          <a:ln w="38100">
            <a:solidFill>
              <a:srgbClr val="66FF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34419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4"/>
          <p:cNvSpPr txBox="1">
            <a:spLocks/>
          </p:cNvSpPr>
          <p:nvPr/>
        </p:nvSpPr>
        <p:spPr>
          <a:xfrm>
            <a:off x="7849314" y="6473683"/>
            <a:ext cx="2604374" cy="24042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9</a:t>
            </a:r>
            <a:r>
              <a:rPr lang="en-US" sz="900" baseline="30000" dirty="0"/>
              <a:t>th</a:t>
            </a:r>
            <a:r>
              <a:rPr lang="en-US" sz="900" dirty="0"/>
              <a:t> Ed. pg. 287 Fig. 7.71</a:t>
            </a:r>
            <a:endParaRPr lang="en-CA" dirty="0"/>
          </a:p>
        </p:txBody>
      </p:sp>
      <p:sp>
        <p:nvSpPr>
          <p:cNvPr id="22" name="Rectangle 3"/>
          <p:cNvSpPr txBox="1">
            <a:spLocks noChangeArrowheads="1"/>
          </p:cNvSpPr>
          <p:nvPr/>
        </p:nvSpPr>
        <p:spPr>
          <a:xfrm>
            <a:off x="1576090" y="4234929"/>
            <a:ext cx="8877598" cy="228717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 Flex the knee</a:t>
            </a:r>
          </a:p>
          <a:p>
            <a:pPr>
              <a:lnSpc>
                <a:spcPct val="9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 Twist collimator head until light-field is parallel to length of  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CA" sz="2400" dirty="0">
                <a:solidFill>
                  <a:schemeClr val="tx1"/>
                </a:solidFill>
              </a:rPr>
              <a:t>    femur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 Float table to center the crosshairs over the femoral neck</a:t>
            </a:r>
          </a:p>
          <a:p>
            <a:pPr>
              <a:lnSpc>
                <a:spcPct val="9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 Place an anatomical marker (</a:t>
            </a:r>
            <a:r>
              <a:rPr lang="en-CA" sz="2400" i="1" dirty="0">
                <a:solidFill>
                  <a:schemeClr val="tx1"/>
                </a:solidFill>
              </a:rPr>
              <a:t>using Anderson Marker Rules</a:t>
            </a:r>
            <a:r>
              <a:rPr lang="en-CA" sz="2400" dirty="0">
                <a:solidFill>
                  <a:schemeClr val="tx1"/>
                </a:solidFill>
              </a:rPr>
              <a:t>), and make final adjustments</a:t>
            </a:r>
          </a:p>
        </p:txBody>
      </p:sp>
      <p:pic>
        <p:nvPicPr>
          <p:cNvPr id="20482" name="Picture 2" descr="https://coursewareobjects.elsevier.com/objects/elr/Bontrager9e/IC/jpg/Chapter007/00707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" t="56711" r="57417" b="3875"/>
          <a:stretch/>
        </p:blipFill>
        <p:spPr bwMode="auto">
          <a:xfrm>
            <a:off x="5929662" y="852700"/>
            <a:ext cx="4738339" cy="294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576091" y="975574"/>
            <a:ext cx="4353571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3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prstClr val="black"/>
                </a:solidFill>
              </a:rPr>
              <a:t> Ensure patient is “straight” </a:t>
            </a:r>
          </a:p>
          <a:p>
            <a:pPr>
              <a:lnSpc>
                <a:spcPct val="90000"/>
              </a:lnSpc>
              <a:spcAft>
                <a:spcPts val="300"/>
              </a:spcAft>
            </a:pPr>
            <a:r>
              <a:rPr lang="en-CA" sz="2400" dirty="0">
                <a:solidFill>
                  <a:prstClr val="black"/>
                </a:solidFill>
              </a:rPr>
              <a:t>    on the table</a:t>
            </a:r>
          </a:p>
          <a:p>
            <a:pPr>
              <a:lnSpc>
                <a:spcPct val="90000"/>
              </a:lnSpc>
              <a:spcAft>
                <a:spcPts val="3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prstClr val="black"/>
                </a:solidFill>
              </a:rPr>
              <a:t> Ask patient to move to the </a:t>
            </a:r>
          </a:p>
          <a:p>
            <a:pPr>
              <a:lnSpc>
                <a:spcPct val="90000"/>
              </a:lnSpc>
              <a:spcAft>
                <a:spcPts val="300"/>
              </a:spcAft>
            </a:pPr>
            <a:r>
              <a:rPr lang="en-CA" sz="2400" dirty="0">
                <a:solidFill>
                  <a:prstClr val="black"/>
                </a:solidFill>
              </a:rPr>
              <a:t>   edge of the table </a:t>
            </a:r>
            <a:r>
              <a:rPr lang="en-CA" sz="2000" i="1" dirty="0">
                <a:solidFill>
                  <a:prstClr val="black"/>
                </a:solidFill>
              </a:rPr>
              <a:t>(away from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CA" sz="2000" i="1" dirty="0">
                <a:solidFill>
                  <a:prstClr val="black"/>
                </a:solidFill>
              </a:rPr>
              <a:t>    side of interest)</a:t>
            </a:r>
          </a:p>
          <a:p>
            <a:pPr lvl="0"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400" dirty="0">
                <a:solidFill>
                  <a:prstClr val="black"/>
                </a:solidFill>
              </a:rPr>
              <a:t> Roll patient towards affected </a:t>
            </a:r>
          </a:p>
          <a:p>
            <a:pPr lvl="0">
              <a:lnSpc>
                <a:spcPct val="90000"/>
              </a:lnSpc>
            </a:pPr>
            <a:r>
              <a:rPr lang="en-CA" sz="2400" dirty="0">
                <a:solidFill>
                  <a:prstClr val="black"/>
                </a:solidFill>
              </a:rPr>
              <a:t>    side, and place a 45</a:t>
            </a:r>
            <a:r>
              <a:rPr lang="en-CA" sz="2400" baseline="30000" dirty="0">
                <a:solidFill>
                  <a:prstClr val="black"/>
                </a:solidFill>
              </a:rPr>
              <a:t>o</a:t>
            </a:r>
            <a:r>
              <a:rPr lang="en-CA" sz="2400" dirty="0">
                <a:solidFill>
                  <a:prstClr val="black"/>
                </a:solidFill>
              </a:rPr>
              <a:t>   </a:t>
            </a:r>
          </a:p>
          <a:p>
            <a:pPr lvl="0">
              <a:lnSpc>
                <a:spcPct val="90000"/>
              </a:lnSpc>
            </a:pPr>
            <a:r>
              <a:rPr lang="en-CA" sz="2400" dirty="0">
                <a:solidFill>
                  <a:prstClr val="black"/>
                </a:solidFill>
              </a:rPr>
              <a:t>    sponge under their hips &amp; </a:t>
            </a:r>
          </a:p>
          <a:p>
            <a:pPr lvl="0">
              <a:lnSpc>
                <a:spcPct val="90000"/>
              </a:lnSpc>
            </a:pPr>
            <a:r>
              <a:rPr lang="en-CA" sz="2400" dirty="0">
                <a:solidFill>
                  <a:prstClr val="black"/>
                </a:solidFill>
              </a:rPr>
              <a:t>    shoulders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b="7792"/>
          <a:stretch/>
        </p:blipFill>
        <p:spPr>
          <a:xfrm>
            <a:off x="9536270" y="2404884"/>
            <a:ext cx="1131731" cy="13927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2335">
            <a:off x="8228882" y="1540415"/>
            <a:ext cx="1220636" cy="118307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flipV="1">
            <a:off x="6947180" y="1823495"/>
            <a:ext cx="2307657" cy="1587715"/>
          </a:xfrm>
          <a:prstGeom prst="line">
            <a:avLst/>
          </a:prstGeom>
          <a:ln w="381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7746267" y="838499"/>
            <a:ext cx="2810469" cy="369332"/>
          </a:xfrm>
          <a:prstGeom prst="rect">
            <a:avLst/>
          </a:prstGeom>
          <a:solidFill>
            <a:srgbClr val="0AF474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Note: suspend respiration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3AE220-E226-4A57-A433-F9F6720AFE50}"/>
              </a:ext>
            </a:extLst>
          </p:cNvPr>
          <p:cNvSpPr txBox="1"/>
          <p:nvPr/>
        </p:nvSpPr>
        <p:spPr>
          <a:xfrm>
            <a:off x="6010311" y="3684932"/>
            <a:ext cx="4577038" cy="92333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Flexing the knee &amp; abducting the femur until it is “flat” against the table top ensures the proximal femur will be parallel to the IR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AE4A45F1-C620-4FD3-A720-DF2D36BD4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862" y="-283306"/>
            <a:ext cx="10515600" cy="1325563"/>
          </a:xfrm>
        </p:spPr>
        <p:txBody>
          <a:bodyPr/>
          <a:lstStyle/>
          <a:p>
            <a:r>
              <a:rPr lang="en-CA" dirty="0"/>
              <a:t>Positioning – Lateral Hip </a:t>
            </a:r>
            <a:r>
              <a:rPr lang="en-CA" sz="2300" i="1" dirty="0"/>
              <a:t>(Lauenstein-Hickey)</a:t>
            </a:r>
            <a:endParaRPr lang="en-CA" sz="2300" b="0" i="1" dirty="0"/>
          </a:p>
        </p:txBody>
      </p:sp>
    </p:spTree>
    <p:extLst>
      <p:ext uri="{BB962C8B-B14F-4D97-AF65-F5344CB8AC3E}">
        <p14:creationId xmlns:p14="http://schemas.microsoft.com/office/powerpoint/2010/main" val="22967183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10426"/>
            <a:ext cx="10515600" cy="1325563"/>
          </a:xfrm>
        </p:spPr>
        <p:txBody>
          <a:bodyPr/>
          <a:lstStyle/>
          <a:p>
            <a:r>
              <a:rPr lang="en-CA" dirty="0"/>
              <a:t>Positioning – Lateral Hip </a:t>
            </a:r>
            <a:r>
              <a:rPr lang="en-CA" sz="2300" i="1" dirty="0"/>
              <a:t>(Lauenstein-Hickey)</a:t>
            </a:r>
            <a:endParaRPr lang="en-CA" sz="2300" b="0" i="1" dirty="0"/>
          </a:p>
        </p:txBody>
      </p:sp>
      <p:pic>
        <p:nvPicPr>
          <p:cNvPr id="20482" name="Picture 2" descr="https://coursewareobjects.elsevier.com/objects/elr/Bontrager9e/IC/jpg/Chapter007/00707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" t="56711" r="57417" b="3875"/>
          <a:stretch/>
        </p:blipFill>
        <p:spPr bwMode="auto">
          <a:xfrm>
            <a:off x="2603296" y="1224367"/>
            <a:ext cx="7506766" cy="4665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4824221" y="3635150"/>
            <a:ext cx="2916843" cy="2001976"/>
          </a:xfrm>
          <a:prstGeom prst="line">
            <a:avLst/>
          </a:prstGeom>
          <a:ln w="381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4151823" y="3045688"/>
            <a:ext cx="2738839" cy="1813301"/>
          </a:xfrm>
          <a:prstGeom prst="line">
            <a:avLst/>
          </a:prstGeom>
          <a:ln w="381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3495304" y="1033385"/>
            <a:ext cx="3501104" cy="2493587"/>
            <a:chOff x="860255" y="5761222"/>
            <a:chExt cx="3501104" cy="2493587"/>
          </a:xfrm>
        </p:grpSpPr>
        <p:sp>
          <p:nvSpPr>
            <p:cNvPr id="12" name="TextBox 11"/>
            <p:cNvSpPr txBox="1"/>
            <p:nvPr/>
          </p:nvSpPr>
          <p:spPr>
            <a:xfrm>
              <a:off x="860255" y="5761222"/>
              <a:ext cx="2446658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</a:t>
              </a:r>
              <a:r>
                <a:rPr lang="en-US" u="sng" dirty="0"/>
                <a:t>around</a:t>
              </a:r>
              <a:r>
                <a:rPr lang="en-US" dirty="0"/>
                <a:t> middle of knee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>
              <a:off x="3284553" y="6407553"/>
              <a:ext cx="1076806" cy="1847256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5950101" y="3203500"/>
            <a:ext cx="2535776" cy="2626954"/>
            <a:chOff x="7944954" y="2729033"/>
            <a:chExt cx="2535776" cy="2626954"/>
          </a:xfrm>
        </p:grpSpPr>
        <p:sp>
          <p:nvSpPr>
            <p:cNvPr id="14" name="TextBox 13"/>
            <p:cNvSpPr txBox="1"/>
            <p:nvPr/>
          </p:nvSpPr>
          <p:spPr>
            <a:xfrm>
              <a:off x="7944954" y="4709656"/>
              <a:ext cx="2535776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should be located </a:t>
              </a:r>
              <a:r>
                <a:rPr lang="en-US" u="sng" dirty="0"/>
                <a:t>around</a:t>
              </a:r>
              <a:r>
                <a:rPr lang="en-US" dirty="0"/>
                <a:t> femoral neck </a:t>
              </a:r>
            </a:p>
          </p:txBody>
        </p:sp>
        <p:cxnSp>
          <p:nvCxnSpPr>
            <p:cNvPr id="15" name="Straight Arrow Connector 14"/>
            <p:cNvCxnSpPr>
              <a:stCxn id="14" idx="0"/>
            </p:cNvCxnSpPr>
            <p:nvPr/>
          </p:nvCxnSpPr>
          <p:spPr>
            <a:xfrm flipV="1">
              <a:off x="9212842" y="2729033"/>
              <a:ext cx="123642" cy="1980623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>
          <a:xfrm>
            <a:off x="8219269" y="988823"/>
            <a:ext cx="2281133" cy="2056864"/>
            <a:chOff x="5898496" y="2244759"/>
            <a:chExt cx="2281133" cy="2056864"/>
          </a:xfrm>
        </p:grpSpPr>
        <p:cxnSp>
          <p:nvCxnSpPr>
            <p:cNvPr id="17" name="Straight Arrow Connector 16"/>
            <p:cNvCxnSpPr/>
            <p:nvPr/>
          </p:nvCxnSpPr>
          <p:spPr>
            <a:xfrm flipH="1">
              <a:off x="5974614" y="2820674"/>
              <a:ext cx="161934" cy="1480949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5898496" y="2244759"/>
              <a:ext cx="2281133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u="sng" dirty="0"/>
                <a:t>around</a:t>
              </a:r>
              <a:r>
                <a:rPr lang="en-US" dirty="0"/>
                <a:t> </a:t>
              </a:r>
              <a:r>
                <a:rPr lang="en-US" b="1" dirty="0"/>
                <a:t>upside</a:t>
              </a:r>
              <a:r>
                <a:rPr lang="en-US" dirty="0"/>
                <a:t> ASIS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667134" y="2557169"/>
            <a:ext cx="4693420" cy="828890"/>
            <a:chOff x="5305874" y="5268561"/>
            <a:chExt cx="4693420" cy="828890"/>
          </a:xfrm>
        </p:grpSpPr>
        <p:sp>
          <p:nvSpPr>
            <p:cNvPr id="22" name="TextBox 21"/>
            <p:cNvSpPr txBox="1"/>
            <p:nvPr/>
          </p:nvSpPr>
          <p:spPr>
            <a:xfrm>
              <a:off x="5305874" y="5268561"/>
              <a:ext cx="3122459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around 1/3</a:t>
              </a:r>
              <a:r>
                <a:rPr lang="en-US" baseline="30000" dirty="0"/>
                <a:t>rd</a:t>
              </a:r>
              <a:r>
                <a:rPr lang="en-US" dirty="0"/>
                <a:t> of proximal femur</a:t>
              </a:r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>
              <a:off x="8462960" y="5620847"/>
              <a:ext cx="1536334" cy="476604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/>
          <p:nvPr/>
        </p:nvGrpSpPr>
        <p:grpSpPr>
          <a:xfrm>
            <a:off x="7831128" y="1635154"/>
            <a:ext cx="249462" cy="1666186"/>
            <a:chOff x="6225094" y="1649012"/>
            <a:chExt cx="178728" cy="1148023"/>
          </a:xfrm>
        </p:grpSpPr>
        <p:sp>
          <p:nvSpPr>
            <p:cNvPr id="3" name="Flowchart: Connector 2"/>
            <p:cNvSpPr/>
            <p:nvPr/>
          </p:nvSpPr>
          <p:spPr>
            <a:xfrm>
              <a:off x="6225094" y="1649012"/>
              <a:ext cx="178728" cy="201237"/>
            </a:xfrm>
            <a:prstGeom prst="flowChartConnector">
              <a:avLst/>
            </a:prstGeom>
            <a:solidFill>
              <a:srgbClr val="FF00FF"/>
            </a:solidFill>
            <a:ln>
              <a:solidFill>
                <a:srgbClr val="FF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cxnSp>
          <p:nvCxnSpPr>
            <p:cNvPr id="7" name="Straight Connector 6"/>
            <p:cNvCxnSpPr>
              <a:stCxn id="3" idx="4"/>
            </p:cNvCxnSpPr>
            <p:nvPr/>
          </p:nvCxnSpPr>
          <p:spPr>
            <a:xfrm>
              <a:off x="6314458" y="1850249"/>
              <a:ext cx="89364" cy="946786"/>
            </a:xfrm>
            <a:prstGeom prst="line">
              <a:avLst/>
            </a:prstGeom>
            <a:ln w="19050">
              <a:solidFill>
                <a:srgbClr val="FF00F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 Placeholder 4"/>
          <p:cNvSpPr txBox="1">
            <a:spLocks/>
          </p:cNvSpPr>
          <p:nvPr/>
        </p:nvSpPr>
        <p:spPr>
          <a:xfrm>
            <a:off x="5037971" y="5882559"/>
            <a:ext cx="3102073" cy="26690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9</a:t>
            </a:r>
            <a:r>
              <a:rPr lang="en-US" sz="900" baseline="30000" dirty="0"/>
              <a:t>th</a:t>
            </a:r>
            <a:r>
              <a:rPr lang="en-US" sz="900" dirty="0"/>
              <a:t> Ed. pg. 287 Fig. 7.71</a:t>
            </a:r>
            <a:endParaRPr lang="en-CA" dirty="0"/>
          </a:p>
        </p:txBody>
      </p:sp>
      <p:grpSp>
        <p:nvGrpSpPr>
          <p:cNvPr id="34" name="Group 33"/>
          <p:cNvGrpSpPr/>
          <p:nvPr/>
        </p:nvGrpSpPr>
        <p:grpSpPr>
          <a:xfrm rot="21097126">
            <a:off x="6476856" y="2736499"/>
            <a:ext cx="1715624" cy="1003307"/>
            <a:chOff x="4871058" y="2867214"/>
            <a:chExt cx="1705696" cy="1058016"/>
          </a:xfrm>
        </p:grpSpPr>
        <p:sp>
          <p:nvSpPr>
            <p:cNvPr id="35" name="Rectangle 34"/>
            <p:cNvSpPr/>
            <p:nvPr/>
          </p:nvSpPr>
          <p:spPr>
            <a:xfrm rot="19599522">
              <a:off x="4871058" y="2867214"/>
              <a:ext cx="1705696" cy="1058016"/>
            </a:xfrm>
            <a:prstGeom prst="rect">
              <a:avLst/>
            </a:prstGeom>
            <a:solidFill>
              <a:srgbClr val="FFFF00">
                <a:alpha val="30196"/>
              </a:srgb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cxnSp>
          <p:nvCxnSpPr>
            <p:cNvPr id="36" name="Straight Connector 35"/>
            <p:cNvCxnSpPr>
              <a:stCxn id="35" idx="0"/>
              <a:endCxn id="35" idx="2"/>
            </p:cNvCxnSpPr>
            <p:nvPr/>
          </p:nvCxnSpPr>
          <p:spPr>
            <a:xfrm>
              <a:off x="5433150" y="2954283"/>
              <a:ext cx="581512" cy="88387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35" idx="1"/>
              <a:endCxn id="35" idx="3"/>
            </p:cNvCxnSpPr>
            <p:nvPr/>
          </p:nvCxnSpPr>
          <p:spPr>
            <a:xfrm flipV="1">
              <a:off x="5011427" y="2927475"/>
              <a:ext cx="1424958" cy="937494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1" name="Straight Connector 40"/>
          <p:cNvCxnSpPr/>
          <p:nvPr/>
        </p:nvCxnSpPr>
        <p:spPr>
          <a:xfrm flipV="1">
            <a:off x="4615258" y="3612806"/>
            <a:ext cx="2255166" cy="1511879"/>
          </a:xfrm>
          <a:prstGeom prst="line">
            <a:avLst/>
          </a:prstGeom>
          <a:ln w="38100">
            <a:solidFill>
              <a:srgbClr val="FF00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endCxn id="3" idx="6"/>
          </p:cNvCxnSpPr>
          <p:nvPr/>
        </p:nvCxnSpPr>
        <p:spPr>
          <a:xfrm flipH="1">
            <a:off x="8080590" y="1635155"/>
            <a:ext cx="376730" cy="146033"/>
          </a:xfrm>
          <a:prstGeom prst="straightConnector1">
            <a:avLst/>
          </a:prstGeom>
          <a:ln w="38100">
            <a:solidFill>
              <a:srgbClr val="66FF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Group 51"/>
          <p:cNvGrpSpPr/>
          <p:nvPr/>
        </p:nvGrpSpPr>
        <p:grpSpPr>
          <a:xfrm>
            <a:off x="1687375" y="5637126"/>
            <a:ext cx="3166384" cy="780106"/>
            <a:chOff x="5305874" y="5134786"/>
            <a:chExt cx="3166384" cy="780106"/>
          </a:xfrm>
        </p:grpSpPr>
        <p:cxnSp>
          <p:nvCxnSpPr>
            <p:cNvPr id="54" name="Straight Arrow Connector 53"/>
            <p:cNvCxnSpPr/>
            <p:nvPr/>
          </p:nvCxnSpPr>
          <p:spPr>
            <a:xfrm flipV="1">
              <a:off x="7346377" y="5134786"/>
              <a:ext cx="1125881" cy="133775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5305874" y="5268561"/>
              <a:ext cx="3122459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Collimate side-side to width of bony anatomy of the knee</a:t>
              </a:r>
            </a:p>
          </p:txBody>
        </p:sp>
      </p:grpSp>
      <p:cxnSp>
        <p:nvCxnSpPr>
          <p:cNvPr id="56" name="Straight Arrow Connector 55"/>
          <p:cNvCxnSpPr/>
          <p:nvPr/>
        </p:nvCxnSpPr>
        <p:spPr>
          <a:xfrm flipV="1">
            <a:off x="3853886" y="4858989"/>
            <a:ext cx="297937" cy="866842"/>
          </a:xfrm>
          <a:prstGeom prst="straightConnector1">
            <a:avLst/>
          </a:prstGeom>
          <a:ln w="38100">
            <a:solidFill>
              <a:srgbClr val="66FF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" name="Picture 6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3442" y="4238013"/>
            <a:ext cx="1799270" cy="2205556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1569750" y="3757789"/>
            <a:ext cx="2395119" cy="646331"/>
          </a:xfrm>
          <a:prstGeom prst="rect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i="1" dirty="0">
                <a:solidFill>
                  <a:schemeClr val="tx1"/>
                </a:solidFill>
              </a:rPr>
              <a:t>Twist collimator to match angle of femur</a:t>
            </a:r>
          </a:p>
        </p:txBody>
      </p:sp>
      <p:cxnSp>
        <p:nvCxnSpPr>
          <p:cNvPr id="71" name="Straight Arrow Connector 70"/>
          <p:cNvCxnSpPr>
            <a:stCxn id="72" idx="2"/>
          </p:cNvCxnSpPr>
          <p:nvPr/>
        </p:nvCxnSpPr>
        <p:spPr>
          <a:xfrm>
            <a:off x="9575338" y="4347051"/>
            <a:ext cx="628253" cy="1953631"/>
          </a:xfrm>
          <a:prstGeom prst="straightConnector1">
            <a:avLst/>
          </a:prstGeom>
          <a:ln w="38100">
            <a:solidFill>
              <a:srgbClr val="66FF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8524335" y="3700720"/>
            <a:ext cx="2102004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Marker on inferior-lateral corner</a:t>
            </a:r>
          </a:p>
        </p:txBody>
      </p:sp>
    </p:spTree>
    <p:extLst>
      <p:ext uri="{BB962C8B-B14F-4D97-AF65-F5344CB8AC3E}">
        <p14:creationId xmlns:p14="http://schemas.microsoft.com/office/powerpoint/2010/main" val="37187577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6FAEFC-FDDF-4863-8E1D-6B0441665C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908" r="2854"/>
          <a:stretch/>
        </p:blipFill>
        <p:spPr>
          <a:xfrm>
            <a:off x="1524000" y="836105"/>
            <a:ext cx="3460908" cy="22867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77E448C-5A6A-4F39-BC57-66C98553B7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3210731"/>
            <a:ext cx="3496175" cy="2827532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5089505" y="2518787"/>
            <a:ext cx="3424754" cy="1842080"/>
            <a:chOff x="0" y="1171254"/>
            <a:chExt cx="3424754" cy="1842080"/>
          </a:xfrm>
        </p:grpSpPr>
        <p:pic>
          <p:nvPicPr>
            <p:cNvPr id="24" name="Picture 4" descr="008070"/>
            <p:cNvPicPr>
              <a:picLocks noChangeAspect="1" noChangeArrowheads="1"/>
            </p:cNvPicPr>
            <p:nvPr/>
          </p:nvPicPr>
          <p:blipFill rotWithShape="1">
            <a:blip r:embed="rId4" cstate="print"/>
            <a:srcRect l="21836" t="42783"/>
            <a:stretch/>
          </p:blipFill>
          <p:spPr bwMode="auto">
            <a:xfrm>
              <a:off x="0" y="1171254"/>
              <a:ext cx="3424754" cy="1842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 Placeholder 4"/>
            <p:cNvSpPr txBox="1">
              <a:spLocks/>
            </p:cNvSpPr>
            <p:nvPr/>
          </p:nvSpPr>
          <p:spPr>
            <a:xfrm>
              <a:off x="1600459" y="2690787"/>
              <a:ext cx="1687949" cy="30799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 err="1"/>
                <a:t>Bontrager</a:t>
              </a:r>
              <a:r>
                <a:rPr lang="en-US" sz="900" dirty="0"/>
                <a:t> 8</a:t>
              </a:r>
              <a:r>
                <a:rPr lang="en-US" sz="900" baseline="30000" dirty="0"/>
                <a:t>th</a:t>
              </a:r>
              <a:r>
                <a:rPr lang="en-US" sz="900" dirty="0"/>
                <a:t> ED Fig. 7.48</a:t>
              </a:r>
              <a:endParaRPr lang="en-CA" dirty="0"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8024910C-A52F-4240-9F7F-BBD3B12733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3279" y="3471521"/>
            <a:ext cx="2629185" cy="2566742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38200" y="-219984"/>
            <a:ext cx="10515600" cy="1325563"/>
          </a:xfrm>
        </p:spPr>
        <p:txBody>
          <a:bodyPr/>
          <a:lstStyle/>
          <a:p>
            <a:r>
              <a:rPr lang="en-CA" sz="2600" dirty="0"/>
              <a:t>Non-Routine: Frog-leg </a:t>
            </a:r>
            <a:r>
              <a:rPr lang="en-CA" sz="2100" i="1" dirty="0"/>
              <a:t>(Modified Cleaves Method)</a:t>
            </a:r>
            <a:endParaRPr lang="en-CA" sz="2100" b="0" i="1" dirty="0"/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4219698" y="6399930"/>
            <a:ext cx="3752604" cy="2051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433,434 &amp; 442 Fig. 7.13, 7.14 &amp; 7.36</a:t>
            </a:r>
            <a:endParaRPr lang="en-CA" dirty="0"/>
          </a:p>
        </p:txBody>
      </p:sp>
      <p:sp>
        <p:nvSpPr>
          <p:cNvPr id="14" name="TextBox 13"/>
          <p:cNvSpPr txBox="1"/>
          <p:nvPr/>
        </p:nvSpPr>
        <p:spPr>
          <a:xfrm>
            <a:off x="2153191" y="6074237"/>
            <a:ext cx="838927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Femoral neck only partially foreshortened &amp; Lesser Trochanter in profile medially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77589" y="860646"/>
            <a:ext cx="626487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Same positioning as Lauenstein-Hickey except: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89505" y="1712524"/>
            <a:ext cx="48193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Font typeface="Wingdings" pitchFamily="2" charset="2"/>
              <a:buChar char="Ø"/>
            </a:pPr>
            <a:r>
              <a:rPr lang="en-CA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No rotation onto affected side </a:t>
            </a:r>
            <a:r>
              <a:rPr lang="en-C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(aka. proximal femur NOT parallel to IR)</a:t>
            </a:r>
          </a:p>
        </p:txBody>
      </p:sp>
    </p:spTree>
    <p:extLst>
      <p:ext uri="{BB962C8B-B14F-4D97-AF65-F5344CB8AC3E}">
        <p14:creationId xmlns:p14="http://schemas.microsoft.com/office/powerpoint/2010/main" val="29002531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6652" y="4124196"/>
            <a:ext cx="2072491" cy="22375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31496"/>
            <a:ext cx="10515600" cy="1325563"/>
          </a:xfrm>
        </p:spPr>
        <p:txBody>
          <a:bodyPr>
            <a:normAutofit/>
          </a:bodyPr>
          <a:lstStyle/>
          <a:p>
            <a:r>
              <a:rPr lang="en-CA" sz="2800" dirty="0"/>
              <a:t>Adaptive – Axiolateral (x-table) </a:t>
            </a:r>
            <a:r>
              <a:rPr lang="en-US" sz="2000" i="1" dirty="0"/>
              <a:t>Danelius-Miller</a:t>
            </a:r>
            <a:br>
              <a:rPr lang="en-US" sz="2000" i="1" dirty="0"/>
            </a:br>
            <a:endParaRPr lang="en-CA" sz="2400" b="0" i="1" dirty="0"/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7882665" y="6300673"/>
            <a:ext cx="260437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289 Fig. 7.69-7.71</a:t>
            </a:r>
            <a:endParaRPr lang="en-CA" dirty="0"/>
          </a:p>
        </p:txBody>
      </p:sp>
      <p:pic>
        <p:nvPicPr>
          <p:cNvPr id="25602" name="Picture 2" descr="https://coursewareobjects.elsevier.com/objects/elr/Bontrager9e/IC/jpg/Chapter007/0070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823800"/>
            <a:ext cx="6175156" cy="315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63078" y="3754863"/>
            <a:ext cx="212109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Aka. </a:t>
            </a:r>
            <a:r>
              <a:rPr lang="en-US" dirty="0" err="1"/>
              <a:t>inferosuperior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6353176" y="4565877"/>
            <a:ext cx="410051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Font typeface="Wingdings" pitchFamily="2" charset="2"/>
              <a:buChar char="Ø"/>
            </a:pPr>
            <a:r>
              <a:rPr lang="en-CA" sz="2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Flex unaffected leg and place on a support that will not interfere with the CR</a:t>
            </a:r>
          </a:p>
        </p:txBody>
      </p:sp>
      <p:sp>
        <p:nvSpPr>
          <p:cNvPr id="5" name="Rectangle 4"/>
          <p:cNvSpPr/>
          <p:nvPr/>
        </p:nvSpPr>
        <p:spPr>
          <a:xfrm>
            <a:off x="7849315" y="1016480"/>
            <a:ext cx="2870415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Font typeface="Wingdings" pitchFamily="2" charset="2"/>
              <a:buChar char="Ø"/>
            </a:pPr>
            <a:r>
              <a:rPr lang="en-CA" sz="2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CR perpendicular to femoral neck &amp; IR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3999" y="4124195"/>
            <a:ext cx="2548618" cy="213128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849315" y="2393760"/>
            <a:ext cx="2887959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Font typeface="Wingdings" pitchFamily="2" charset="2"/>
              <a:buChar char="Ø"/>
            </a:pPr>
            <a:r>
              <a:rPr lang="en-CA" sz="2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Place patient’s arms high above chest</a:t>
            </a:r>
          </a:p>
        </p:txBody>
      </p:sp>
    </p:spTree>
    <p:extLst>
      <p:ext uri="{BB962C8B-B14F-4D97-AF65-F5344CB8AC3E}">
        <p14:creationId xmlns:p14="http://schemas.microsoft.com/office/powerpoint/2010/main" val="25175031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3608" y="-215104"/>
            <a:ext cx="10515600" cy="1325563"/>
          </a:xfrm>
        </p:spPr>
        <p:txBody>
          <a:bodyPr/>
          <a:lstStyle/>
          <a:p>
            <a:r>
              <a:rPr lang="en-CA" sz="2800" dirty="0"/>
              <a:t>Adaptive – </a:t>
            </a:r>
            <a:r>
              <a:rPr lang="en-CA" sz="2500" dirty="0"/>
              <a:t>Modified Axiolateral </a:t>
            </a:r>
            <a:r>
              <a:rPr lang="en-US" sz="1800" b="0" dirty="0">
                <a:solidFill>
                  <a:srgbClr val="000000"/>
                </a:solidFill>
                <a:latin typeface="Arial" pitchFamily="34" charset="0"/>
                <a:ea typeface="+mn-ea"/>
                <a:cs typeface="Arial" pitchFamily="34" charset="0"/>
              </a:rPr>
              <a:t>(Clements-Nakayama)</a:t>
            </a:r>
            <a:endParaRPr lang="en-CA" sz="2000" b="0" i="1" dirty="0"/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8584834" y="6443570"/>
            <a:ext cx="260437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291 Fig. 7.75 &amp; 7.77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1747926" y="954303"/>
            <a:ext cx="878006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Font typeface="Wingdings" pitchFamily="2" charset="2"/>
              <a:buChar char="Ø"/>
            </a:pPr>
            <a:r>
              <a:rPr lang="en-CA" sz="2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Used in trauma situations when both legs are affected, or the unaffected leg cannot be moved effectively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846856"/>
            <a:ext cx="4679550" cy="30358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3550" y="2773203"/>
            <a:ext cx="4324438" cy="3670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15943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3EC9EED-A8A0-4A18-8274-F515835BF97F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4EE3908A-02F3-49E9-8B28-CCD2243D05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6F56288-8266-466C-876D-57AB7347A6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30851</TotalTime>
  <Words>1437</Words>
  <Application>Microsoft Office PowerPoint</Application>
  <PresentationFormat>Widescreen</PresentationFormat>
  <Paragraphs>214</Paragraphs>
  <Slides>26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Guidelines/Considerations - Pelvis</vt:lpstr>
      <vt:lpstr>Guidelines/Considerations - Pelvis</vt:lpstr>
      <vt:lpstr>Guidelines/Considerations - Pelvis</vt:lpstr>
      <vt:lpstr>Guidelines/Considerations - Pelvis</vt:lpstr>
      <vt:lpstr>Guidelines/Considerations - Pelvis</vt:lpstr>
      <vt:lpstr>Pelvis Protocol</vt:lpstr>
      <vt:lpstr>Positioning – AP Pelvis</vt:lpstr>
      <vt:lpstr>Positioning – AP Pelvis: Supine</vt:lpstr>
      <vt:lpstr>Non-Routine: AP Axial Inlet</vt:lpstr>
      <vt:lpstr>Non-Routine: AP Axial Outlet</vt:lpstr>
      <vt:lpstr>Non-Routine: AP Oblique's (45o post. Obl. Judet views)</vt:lpstr>
      <vt:lpstr>Positioning – RPO (“Right” Downside Acetabulum) </vt:lpstr>
      <vt:lpstr>Positioning – LPO (“Right” Upside Acetabulum) </vt:lpstr>
      <vt:lpstr>Guidelines/Considerations - Hip</vt:lpstr>
      <vt:lpstr>Guidelines/Considerations - Hip</vt:lpstr>
      <vt:lpstr>Protocol - Hip</vt:lpstr>
      <vt:lpstr>Positioning – AP Hip</vt:lpstr>
      <vt:lpstr>Positioning – AP Hip</vt:lpstr>
      <vt:lpstr>Positioning – Lateral Hip (Lauenstein-Hickey)</vt:lpstr>
      <vt:lpstr>Positioning – Lateral Hip (Lauenstein-Hickey)</vt:lpstr>
      <vt:lpstr>Non-Routine: Frog-leg (Modified Cleaves Method)</vt:lpstr>
      <vt:lpstr>Adaptive – Axiolateral (x-table) Danelius-Miller </vt:lpstr>
      <vt:lpstr>Adaptive – Modified Axiolateral (Clements-Nakayama)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1351</cp:revision>
  <cp:lastPrinted>2024-03-14T18:19:16Z</cp:lastPrinted>
  <dcterms:created xsi:type="dcterms:W3CDTF">2009-04-06T17:04:40Z</dcterms:created>
  <dcterms:modified xsi:type="dcterms:W3CDTF">2025-02-07T16:43:10Z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