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  <p:sldMasterId id="2147483676" r:id="rId5"/>
  </p:sldMasterIdLst>
  <p:notesMasterIdLst>
    <p:notesMasterId r:id="rId20"/>
  </p:notesMasterIdLst>
  <p:handoutMasterIdLst>
    <p:handoutMasterId r:id="rId21"/>
  </p:handoutMasterIdLst>
  <p:sldIdLst>
    <p:sldId id="269" r:id="rId6"/>
    <p:sldId id="281" r:id="rId7"/>
    <p:sldId id="291" r:id="rId8"/>
    <p:sldId id="287" r:id="rId9"/>
    <p:sldId id="301" r:id="rId10"/>
    <p:sldId id="288" r:id="rId11"/>
    <p:sldId id="302" r:id="rId12"/>
    <p:sldId id="290" r:id="rId13"/>
    <p:sldId id="285" r:id="rId14"/>
    <p:sldId id="286" r:id="rId15"/>
    <p:sldId id="294" r:id="rId16"/>
    <p:sldId id="295" r:id="rId17"/>
    <p:sldId id="298" r:id="rId18"/>
    <p:sldId id="300" r:id="rId19"/>
  </p:sldIdLst>
  <p:sldSz cx="12192000" cy="6858000"/>
  <p:notesSz cx="7023100" cy="9309100"/>
  <p:custDataLst>
    <p:tags r:id="rId2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1"/>
            <p14:sldId id="291"/>
            <p14:sldId id="287"/>
            <p14:sldId id="301"/>
            <p14:sldId id="288"/>
            <p14:sldId id="302"/>
            <p14:sldId id="290"/>
            <p14:sldId id="285"/>
            <p14:sldId id="286"/>
            <p14:sldId id="294"/>
            <p14:sldId id="295"/>
            <p14:sldId id="298"/>
            <p14:sldId id="30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2B00"/>
    <a:srgbClr val="EE362C"/>
    <a:srgbClr val="005EB8"/>
    <a:srgbClr val="D73E17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5501" autoAdjust="0"/>
  </p:normalViewPr>
  <p:slideViewPr>
    <p:cSldViewPr snapToGrid="0">
      <p:cViewPr varScale="1">
        <p:scale>
          <a:sx n="112" d="100"/>
          <a:sy n="112" d="100"/>
        </p:scale>
        <p:origin x="258" y="96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64" d="100"/>
          <a:sy n="64" d="100"/>
        </p:scale>
        <p:origin x="3158" y="67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4077119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66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8992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935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17056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421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194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38523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46076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5990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87877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19823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30189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838103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94774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04877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96562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68638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5881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410310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880388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9323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93881A5A-0D02-9B41-A3CB-0C7E1AA53E9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B53BD510-BDC6-1722-9E0A-E3245641E1D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97A4E924-CD48-F717-0017-D4EF5347C06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205527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0292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28669" y="2674189"/>
            <a:ext cx="6133514" cy="1655852"/>
          </a:xfrm>
        </p:spPr>
        <p:txBody>
          <a:bodyPr/>
          <a:lstStyle/>
          <a:p>
            <a:pPr algn="l"/>
            <a:r>
              <a:rPr lang="en-US" sz="2800" dirty="0"/>
              <a:t>APPH 226: </a:t>
            </a:r>
            <a:br>
              <a:rPr lang="en-US" sz="3600" dirty="0"/>
            </a:br>
            <a:r>
              <a:rPr lang="en-US" sz="4000" b="1" dirty="0"/>
              <a:t>Line Focus Principle and The Anode Heel Effect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762975" y="4330041"/>
            <a:ext cx="2710375" cy="587016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Objective: 1.5 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Line Focus Principle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States that: by angling the face of the anode target, a large actual focal spot size can be maintained, and a small effective focal spot can be created</a:t>
            </a:r>
          </a:p>
          <a:p>
            <a:r>
              <a:rPr lang="en-US" sz="3600" dirty="0"/>
              <a:t>Relationship between the actual and effective focal spot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Line Focus Principle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Allows for a larger area for heating while maintaining a small focal spot</a:t>
            </a:r>
          </a:p>
          <a:p>
            <a:pPr lvl="1"/>
            <a:r>
              <a:rPr lang="en-US" sz="3200" dirty="0"/>
              <a:t>Achieved by angling the target</a:t>
            </a:r>
          </a:p>
          <a:p>
            <a:r>
              <a:rPr lang="en-US" sz="3600" dirty="0"/>
              <a:t>Focal spot is:</a:t>
            </a:r>
          </a:p>
          <a:p>
            <a:pPr lvl="1"/>
            <a:r>
              <a:rPr lang="en-US" sz="3200" dirty="0"/>
              <a:t>The area of the target where x-rays are emitted</a:t>
            </a:r>
          </a:p>
          <a:p>
            <a:pPr lvl="1"/>
            <a:r>
              <a:rPr lang="en-US" sz="3200" dirty="0"/>
              <a:t>Actual x-ray source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17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Actual Focal Spot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Area of the target that is </a:t>
            </a:r>
            <a:r>
              <a:rPr lang="en-US" sz="3200" u="sng" dirty="0"/>
              <a:t>actually</a:t>
            </a:r>
            <a:r>
              <a:rPr lang="en-US" sz="3200" dirty="0"/>
              <a:t> bombarded with filament electrons</a:t>
            </a:r>
          </a:p>
          <a:p>
            <a:r>
              <a:rPr lang="en-US" sz="3200" dirty="0"/>
              <a:t>Size of the electron stream is determined by the filament size selected</a:t>
            </a:r>
            <a:endParaRPr lang="en-US" dirty="0"/>
          </a:p>
          <a:p>
            <a:r>
              <a:rPr lang="en-US" sz="3200" dirty="0"/>
              <a:t>Ideal for this area to be as large as possible for better heat distribution</a:t>
            </a:r>
          </a:p>
          <a:p>
            <a:pPr lvl="1"/>
            <a:r>
              <a:rPr lang="en-US" sz="2800" dirty="0"/>
              <a:t>The smaller the electron stream is, the greater the heat produced in a small area</a:t>
            </a:r>
          </a:p>
          <a:p>
            <a:pPr lvl="2"/>
            <a:r>
              <a:rPr lang="en-US" dirty="0"/>
              <a:t>Better to have the heat spread out over a larger area</a:t>
            </a:r>
          </a:p>
        </p:txBody>
      </p:sp>
    </p:spTree>
    <p:extLst>
      <p:ext uri="{BB962C8B-B14F-4D97-AF65-F5344CB8AC3E}">
        <p14:creationId xmlns:p14="http://schemas.microsoft.com/office/powerpoint/2010/main" val="1528732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Actual and Effective Focal Spot Size</a:t>
            </a:r>
            <a:r>
              <a:rPr lang="en-US" dirty="0"/>
              <a:t>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/>
              <a:t>Direct relationship</a:t>
            </a:r>
          </a:p>
          <a:p>
            <a:r>
              <a:rPr lang="en-US" sz="3200" dirty="0"/>
              <a:t>The smaller the actual focal spot, the smaller the effective focal spot size</a:t>
            </a:r>
          </a:p>
          <a:p>
            <a:r>
              <a:rPr lang="en-US" sz="3200" dirty="0"/>
              <a:t>The larger the actual focal spot, the larger the effective focal spot size</a:t>
            </a:r>
          </a:p>
          <a:p>
            <a:endParaRPr lang="en-US" sz="3200" dirty="0"/>
          </a:p>
          <a:p>
            <a:r>
              <a:rPr lang="en-US" sz="3200" dirty="0"/>
              <a:t>Large actual focal spot will have less heat on the anode, than a small focal spot</a:t>
            </a:r>
          </a:p>
          <a:p>
            <a:pPr lvl="1"/>
            <a:r>
              <a:rPr lang="en-US" sz="2800" dirty="0"/>
              <a:t>Same quantity of photons over a larger area vs. a smaller area</a:t>
            </a:r>
          </a:p>
        </p:txBody>
      </p:sp>
    </p:spTree>
    <p:extLst>
      <p:ext uri="{BB962C8B-B14F-4D97-AF65-F5344CB8AC3E}">
        <p14:creationId xmlns:p14="http://schemas.microsoft.com/office/powerpoint/2010/main" val="3537254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Effective Focal Spot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Origin of the x-ray beam</a:t>
            </a:r>
          </a:p>
          <a:p>
            <a:r>
              <a:rPr lang="en-US" sz="3200" dirty="0"/>
              <a:t>X-ray beam area as seen from the patient’s perspective</a:t>
            </a:r>
          </a:p>
          <a:p>
            <a:r>
              <a:rPr lang="en-US" sz="3200" dirty="0"/>
              <a:t>When specifying focal spot sizes, this is the focal spot that is being identified</a:t>
            </a:r>
          </a:p>
          <a:p>
            <a:r>
              <a:rPr lang="en-US" sz="3200" dirty="0"/>
              <a:t>The smaller the area, the sharper the image will be</a:t>
            </a:r>
          </a:p>
          <a:p>
            <a:r>
              <a:rPr lang="en-US" sz="3200" dirty="0"/>
              <a:t>For the best image quality, it is desirable to keep this as small as possible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774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Effective Focal Spot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Controlled by actual focal spot, which is controlled by:</a:t>
            </a:r>
          </a:p>
          <a:p>
            <a:pPr lvl="1"/>
            <a:r>
              <a:rPr lang="en-US" sz="3200" dirty="0"/>
              <a:t>Filament length</a:t>
            </a:r>
          </a:p>
          <a:p>
            <a:pPr lvl="1"/>
            <a:r>
              <a:rPr lang="en-US" sz="3200" dirty="0"/>
              <a:t>Target angle</a:t>
            </a:r>
          </a:p>
          <a:p>
            <a:pPr lvl="1"/>
            <a:r>
              <a:rPr lang="en-US" sz="3200" dirty="0"/>
              <a:t>Charge on the focusing cup</a:t>
            </a:r>
          </a:p>
          <a:p>
            <a:pPr lvl="1"/>
            <a:r>
              <a:rPr lang="en-US" sz="3200" dirty="0"/>
              <a:t>Depth of filament in focusing cup</a:t>
            </a:r>
          </a:p>
          <a:p>
            <a:pPr lvl="1"/>
            <a:r>
              <a:rPr lang="en-US" sz="3200" dirty="0"/>
              <a:t>Dimensions and shape of focusing cup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0254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Limitations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Line Focus Principle achieves goal to balance heat area and effective focal spot size, but with trade offs</a:t>
            </a:r>
          </a:p>
          <a:p>
            <a:r>
              <a:rPr lang="en-US" sz="3600" dirty="0"/>
              <a:t>The target angle should be as small as possible, right?</a:t>
            </a:r>
          </a:p>
          <a:p>
            <a:pPr lvl="1"/>
            <a:r>
              <a:rPr lang="en-US" sz="3200" dirty="0"/>
              <a:t>No….If the target angle is too small:</a:t>
            </a:r>
          </a:p>
          <a:p>
            <a:pPr lvl="2"/>
            <a:r>
              <a:rPr lang="en-US" sz="2800" dirty="0"/>
              <a:t>X-ray beam area (field size) may be too small to effectively image all required anatomy</a:t>
            </a:r>
          </a:p>
          <a:p>
            <a:pPr lvl="2"/>
            <a:r>
              <a:rPr lang="en-US" sz="2800" dirty="0"/>
              <a:t>Useful beam will be too narrow</a:t>
            </a:r>
          </a:p>
          <a:p>
            <a:pPr marL="342900" lvl="1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198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the good…comes the bad…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Anode Heel Effect is</a:t>
            </a:r>
          </a:p>
          <a:p>
            <a:pPr lvl="1"/>
            <a:r>
              <a:rPr lang="en-US" sz="4000" dirty="0"/>
              <a:t>affected by the line focus principle</a:t>
            </a:r>
          </a:p>
          <a:p>
            <a:pPr lvl="1"/>
            <a:r>
              <a:rPr lang="en-US" sz="3600" dirty="0"/>
              <a:t>Intensity of radiation on the cathode side of the x-ray field is greater than that on the anode side</a:t>
            </a:r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Anode Heel Effect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How does this happen?</a:t>
            </a:r>
          </a:p>
          <a:p>
            <a:r>
              <a:rPr lang="en-US" sz="3200" dirty="0"/>
              <a:t>The ‘heel’ of the target is in the path of the beam</a:t>
            </a:r>
          </a:p>
          <a:p>
            <a:pPr lvl="1"/>
            <a:r>
              <a:rPr lang="en-US" sz="2800" dirty="0"/>
              <a:t>As electrons bombard the target, x-rays are produced and emitted at angles between 45-90° in the direction of electron travel</a:t>
            </a:r>
          </a:p>
          <a:p>
            <a:r>
              <a:rPr lang="en-US" sz="3200" dirty="0"/>
              <a:t>X-rays on the anode side must first penetrate a portion of the target before exiting the tube</a:t>
            </a:r>
          </a:p>
          <a:p>
            <a:pPr lvl="1"/>
            <a:r>
              <a:rPr lang="en-US" sz="2800" dirty="0"/>
              <a:t>Loss of x-ray photons</a:t>
            </a:r>
          </a:p>
          <a:p>
            <a:pPr lvl="1"/>
            <a:r>
              <a:rPr lang="en-US" sz="2800" dirty="0"/>
              <a:t>Loss of energy</a:t>
            </a:r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Anode Heel Effect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Intensity of x-rays that are emitted through the ‘heel’ are reduced due to:</a:t>
            </a:r>
          </a:p>
          <a:p>
            <a:pPr lvl="1"/>
            <a:r>
              <a:rPr lang="en-US" sz="3200" dirty="0"/>
              <a:t>Longer path to travel</a:t>
            </a:r>
          </a:p>
          <a:p>
            <a:pPr lvl="1"/>
            <a:r>
              <a:rPr lang="en-US" sz="3200" dirty="0"/>
              <a:t>Increased absorption</a:t>
            </a:r>
          </a:p>
          <a:p>
            <a:pPr marL="0" indent="0">
              <a:buNone/>
            </a:pPr>
            <a:endParaRPr lang="en-US" sz="3200" dirty="0"/>
          </a:p>
          <a:p>
            <a:r>
              <a:rPr lang="en-US" sz="3200" dirty="0"/>
              <a:t>This is the anode heel effect</a:t>
            </a:r>
          </a:p>
        </p:txBody>
      </p:sp>
    </p:spTree>
    <p:extLst>
      <p:ext uri="{BB962C8B-B14F-4D97-AF65-F5344CB8AC3E}">
        <p14:creationId xmlns:p14="http://schemas.microsoft.com/office/powerpoint/2010/main" val="41073028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Radiation Intensity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As a result of the anode heel effect, the useful beam will have a variation of radiation intensity</a:t>
            </a:r>
          </a:p>
          <a:p>
            <a:r>
              <a:rPr lang="en-US" sz="3600" dirty="0"/>
              <a:t>Central Ray is the imaginary center most x-ray in the beam</a:t>
            </a:r>
          </a:p>
          <a:p>
            <a:r>
              <a:rPr lang="en-US" sz="3600" dirty="0"/>
              <a:t>Designated as 100% radiation intensity</a:t>
            </a:r>
          </a:p>
          <a:p>
            <a:r>
              <a:rPr lang="en-US" sz="3600" dirty="0"/>
              <a:t>Cathode side has higher intensity</a:t>
            </a:r>
          </a:p>
          <a:p>
            <a:r>
              <a:rPr lang="en-US" sz="3600" dirty="0"/>
              <a:t>Anode side has lower intensity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11455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935" y="337133"/>
            <a:ext cx="10515600" cy="1325563"/>
          </a:xfrm>
        </p:spPr>
        <p:txBody>
          <a:bodyPr/>
          <a:lstStyle/>
          <a:p>
            <a:r>
              <a:rPr lang="en-US" dirty="0"/>
              <a:t>Working with the Anode Heel Effect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When imaging areas with great differences in thickness or mass density, need to be conscientious </a:t>
            </a:r>
            <a:r>
              <a:rPr lang="en-US" sz="3200"/>
              <a:t>of the Anode </a:t>
            </a:r>
            <a:r>
              <a:rPr lang="en-US" sz="3200" dirty="0"/>
              <a:t>Heel Effect</a:t>
            </a:r>
          </a:p>
          <a:p>
            <a:r>
              <a:rPr lang="en-US" sz="3200" dirty="0"/>
              <a:t>Cathode and anode are clearly indicated on the tube housing</a:t>
            </a:r>
          </a:p>
          <a:p>
            <a:r>
              <a:rPr lang="en-US" sz="3200" dirty="0"/>
              <a:t>In general, when possible: </a:t>
            </a:r>
          </a:p>
          <a:p>
            <a:pPr lvl="1"/>
            <a:r>
              <a:rPr lang="en-US" sz="2800" dirty="0"/>
              <a:t>Position the cathode over the thicker part of the anatomy to produce more uniform exposure on the image receptor</a:t>
            </a:r>
          </a:p>
          <a:p>
            <a:pPr lvl="2"/>
            <a:r>
              <a:rPr lang="en-US" sz="2400" dirty="0"/>
              <a:t>E.g. Femur, Thoracic spine</a:t>
            </a:r>
          </a:p>
          <a:p>
            <a:pPr lvl="1"/>
            <a:r>
              <a:rPr lang="en-US" sz="2800" dirty="0"/>
              <a:t>Designated ‘head end’ of the table</a:t>
            </a:r>
          </a:p>
        </p:txBody>
      </p:sp>
    </p:spTree>
    <p:extLst>
      <p:ext uri="{BB962C8B-B14F-4D97-AF65-F5344CB8AC3E}">
        <p14:creationId xmlns:p14="http://schemas.microsoft.com/office/powerpoint/2010/main" val="17941660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Radiologic Science for Technologists 11</a:t>
            </a:r>
            <a:r>
              <a:rPr lang="en-US" sz="3600" baseline="30000" dirty="0"/>
              <a:t>th</a:t>
            </a:r>
            <a:r>
              <a:rPr lang="en-US" sz="3600" dirty="0"/>
              <a:t> Edition</a:t>
            </a:r>
          </a:p>
          <a:p>
            <a:pPr lvl="1"/>
            <a:r>
              <a:rPr lang="en-US" sz="3200" dirty="0" err="1"/>
              <a:t>Pg</a:t>
            </a:r>
            <a:r>
              <a:rPr lang="en-US" sz="3200" dirty="0"/>
              <a:t> 113-116</a:t>
            </a:r>
          </a:p>
        </p:txBody>
      </p:sp>
    </p:spTree>
    <p:extLst>
      <p:ext uri="{BB962C8B-B14F-4D97-AF65-F5344CB8AC3E}">
        <p14:creationId xmlns:p14="http://schemas.microsoft.com/office/powerpoint/2010/main" val="35953002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D05056D-2F59-4C4D-9104-E16DC97B68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F073DDE-F333-4DA4-9ACA-22DEE366D654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CF5BD301-06ED-4A8A-843A-9697494560A8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4101</TotalTime>
  <Words>659</Words>
  <Application>Microsoft Office PowerPoint</Application>
  <PresentationFormat>Widescreen</PresentationFormat>
  <Paragraphs>78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APPH 226:  Line Focus Principle and The Anode Heel Effect</vt:lpstr>
      <vt:lpstr>Line Focus Principle</vt:lpstr>
      <vt:lpstr>Line Focus Principle</vt:lpstr>
      <vt:lpstr>Actual Focal Spot</vt:lpstr>
      <vt:lpstr>Actual and Effective Focal Spot Size </vt:lpstr>
      <vt:lpstr>Effective Focal Spot</vt:lpstr>
      <vt:lpstr>Effective Focal Spot</vt:lpstr>
      <vt:lpstr>Limitations</vt:lpstr>
      <vt:lpstr>With the good…comes the bad…</vt:lpstr>
      <vt:lpstr>Anode Heel Effect</vt:lpstr>
      <vt:lpstr>Anode Heel Effect</vt:lpstr>
      <vt:lpstr>Radiation Intensity</vt:lpstr>
      <vt:lpstr>Working with the Anode Heel Effect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333</cp:revision>
  <cp:lastPrinted>2024-03-14T14:30:59Z</cp:lastPrinted>
  <dcterms:created xsi:type="dcterms:W3CDTF">2009-04-06T17:04:40Z</dcterms:created>
  <dcterms:modified xsi:type="dcterms:W3CDTF">2025-02-05T16:58:06Z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