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8"/>
  </p:notesMasterIdLst>
  <p:sldIdLst>
    <p:sldId id="256" r:id="rId5"/>
    <p:sldId id="266" r:id="rId6"/>
    <p:sldId id="438" r:id="rId7"/>
    <p:sldId id="437" r:id="rId8"/>
    <p:sldId id="439" r:id="rId9"/>
    <p:sldId id="441" r:id="rId10"/>
    <p:sldId id="295" r:id="rId11"/>
    <p:sldId id="442" r:id="rId12"/>
    <p:sldId id="284" r:id="rId13"/>
    <p:sldId id="443" r:id="rId14"/>
    <p:sldId id="297" r:id="rId15"/>
    <p:sldId id="298" r:id="rId16"/>
    <p:sldId id="299" r:id="rId17"/>
    <p:sldId id="300" r:id="rId18"/>
    <p:sldId id="456" r:id="rId19"/>
    <p:sldId id="303" r:id="rId20"/>
    <p:sldId id="457" r:id="rId21"/>
    <p:sldId id="458" r:id="rId22"/>
    <p:sldId id="305" r:id="rId23"/>
    <p:sldId id="459" r:id="rId24"/>
    <p:sldId id="460" r:id="rId25"/>
    <p:sldId id="455" r:id="rId26"/>
    <p:sldId id="43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82"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2023-04-06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23504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73755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nailknowledge.org/glossary/base" TargetMode="External"/><Relationship Id="rId3" Type="http://schemas.openxmlformats.org/officeDocument/2006/relationships/hyperlink" Target="https://nailknowledge.org/glossary/eponychium" TargetMode="External"/><Relationship Id="rId7" Type="http://schemas.openxmlformats.org/officeDocument/2006/relationships/hyperlink" Target="https://nailknowledge.org/glossary/keratinised" TargetMode="External"/><Relationship Id="rId2" Type="http://schemas.openxmlformats.org/officeDocument/2006/relationships/hyperlink" Target="https://nailknowledge.org/glossary/cuticle" TargetMode="External"/><Relationship Id="rId1" Type="http://schemas.openxmlformats.org/officeDocument/2006/relationships/slideLayout" Target="../slideLayouts/slideLayout2.xml"/><Relationship Id="rId6" Type="http://schemas.openxmlformats.org/officeDocument/2006/relationships/hyperlink" Target="https://nailknowledge.org/glossary/nail-plate" TargetMode="External"/><Relationship Id="rId5" Type="http://schemas.openxmlformats.org/officeDocument/2006/relationships/hyperlink" Target="https://nailknowledge.org/glossary/epidermis" TargetMode="External"/><Relationship Id="rId10" Type="http://schemas.openxmlformats.org/officeDocument/2006/relationships/hyperlink" Target="https://nailknowledge.org/glossary/pedicures" TargetMode="External"/><Relationship Id="rId4" Type="http://schemas.openxmlformats.org/officeDocument/2006/relationships/hyperlink" Target="https://nailknowledge.org/glossary/proximal-nail-fold" TargetMode="External"/><Relationship Id="rId9" Type="http://schemas.openxmlformats.org/officeDocument/2006/relationships/hyperlink" Target="https://nailknowledge.org/glossary/matrix"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nailknowledge.org/glossary/pathogen" TargetMode="External"/><Relationship Id="rId2" Type="http://schemas.openxmlformats.org/officeDocument/2006/relationships/hyperlink" Target="https://nailknowledge.org/glossary/reach" TargetMode="External"/><Relationship Id="rId1" Type="http://schemas.openxmlformats.org/officeDocument/2006/relationships/slideLayout" Target="../slideLayouts/slideLayout2.xml"/><Relationship Id="rId5" Type="http://schemas.openxmlformats.org/officeDocument/2006/relationships/hyperlink" Target="https://nailknowledge.org/glossary/fungal-infection" TargetMode="External"/><Relationship Id="rId4" Type="http://schemas.openxmlformats.org/officeDocument/2006/relationships/hyperlink" Target="https://nailknowledge.org/glossary/chemical"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nailknowledge.org/glossary/overlay" TargetMode="External"/><Relationship Id="rId2" Type="http://schemas.openxmlformats.org/officeDocument/2006/relationships/hyperlink" Target="https://nailknowledge.org/glossary/structur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nailknowledge.org/glossary/nail-plate" TargetMode="External"/><Relationship Id="rId2" Type="http://schemas.openxmlformats.org/officeDocument/2006/relationships/hyperlink" Target="https://nailknowledge.org/glossary/nail-bed-2" TargetMode="External"/><Relationship Id="rId1" Type="http://schemas.openxmlformats.org/officeDocument/2006/relationships/slideLayout" Target="../slideLayouts/slideLayout2.xml"/><Relationship Id="rId6" Type="http://schemas.openxmlformats.org/officeDocument/2006/relationships/hyperlink" Target="https://nailknowledge.org/glossary/bed-epithelium" TargetMode="External"/><Relationship Id="rId5" Type="http://schemas.openxmlformats.org/officeDocument/2006/relationships/hyperlink" Target="https://nailknowledge.org/glossary/dermis" TargetMode="External"/><Relationship Id="rId4" Type="http://schemas.openxmlformats.org/officeDocument/2006/relationships/hyperlink" Target="https://nailknowledge.org/glossary/nail-bed-epithelium"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nailknowledge.org/glossary/dermis" TargetMode="External"/><Relationship Id="rId13" Type="http://schemas.openxmlformats.org/officeDocument/2006/relationships/hyperlink" Target="https://nailknowledge.org/glossary/uv-gel" TargetMode="External"/><Relationship Id="rId3" Type="http://schemas.openxmlformats.org/officeDocument/2006/relationships/hyperlink" Target="https://nailknowledge.org/glossary/matrix" TargetMode="External"/><Relationship Id="rId7" Type="http://schemas.openxmlformats.org/officeDocument/2006/relationships/hyperlink" Target="https://nailknowledge.org/glossary/nail-bed-2" TargetMode="External"/><Relationship Id="rId12" Type="http://schemas.openxmlformats.org/officeDocument/2006/relationships/hyperlink" Target="https://nailknowledge.org/glossary/nail-polish" TargetMode="External"/><Relationship Id="rId2" Type="http://schemas.openxmlformats.org/officeDocument/2006/relationships/hyperlink" Target="https://nailknowledge.org/glossary/nail-plate" TargetMode="External"/><Relationship Id="rId1" Type="http://schemas.openxmlformats.org/officeDocument/2006/relationships/slideLayout" Target="../slideLayouts/slideLayout2.xml"/><Relationship Id="rId6" Type="http://schemas.openxmlformats.org/officeDocument/2006/relationships/hyperlink" Target="https://nailknowledge.org/glossary/free-edge" TargetMode="External"/><Relationship Id="rId11" Type="http://schemas.openxmlformats.org/officeDocument/2006/relationships/hyperlink" Target="https://nailknowledge.org/glossary/buffing-2" TargetMode="External"/><Relationship Id="rId5" Type="http://schemas.openxmlformats.org/officeDocument/2006/relationships/hyperlink" Target="https://nailknowledge.org/glossary/nail-unit" TargetMode="External"/><Relationship Id="rId10" Type="http://schemas.openxmlformats.org/officeDocument/2006/relationships/hyperlink" Target="https://nailknowledge.org/glossary/lateral-nail-folds" TargetMode="External"/><Relationship Id="rId4" Type="http://schemas.openxmlformats.org/officeDocument/2006/relationships/hyperlink" Target="https://nailknowledge.org/glossary/keratinised" TargetMode="External"/><Relationship Id="rId9" Type="http://schemas.openxmlformats.org/officeDocument/2006/relationships/hyperlink" Target="https://nailknowledge.org/glossary/nail-bed-epithelium" TargetMode="External"/><Relationship Id="rId14" Type="http://schemas.openxmlformats.org/officeDocument/2006/relationships/hyperlink" Target="https://nailknowledge.org/glossary/bed-epithelium"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nailknowledge.org/glossary/bas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nailknowledge.org/glossary/pterygium" TargetMode="External"/><Relationship Id="rId3" Type="http://schemas.openxmlformats.org/officeDocument/2006/relationships/hyperlink" Target="https://nailknowledge.org/glossary/nail-plate" TargetMode="External"/><Relationship Id="rId7" Type="http://schemas.openxmlformats.org/officeDocument/2006/relationships/hyperlink" Target="https://nailknowledge.org/glossary/hyponychium" TargetMode="External"/><Relationship Id="rId2" Type="http://schemas.openxmlformats.org/officeDocument/2006/relationships/hyperlink" Target="https://nailknowledge.org/glossary/free-edge" TargetMode="External"/><Relationship Id="rId1" Type="http://schemas.openxmlformats.org/officeDocument/2006/relationships/slideLayout" Target="../slideLayouts/slideLayout2.xml"/><Relationship Id="rId6" Type="http://schemas.openxmlformats.org/officeDocument/2006/relationships/hyperlink" Target="https://nailknowledge.org/glossary/nail-unit" TargetMode="External"/><Relationship Id="rId11" Type="http://schemas.openxmlformats.org/officeDocument/2006/relationships/hyperlink" Target="https://nailknowledge.org/glossary/cuticle" TargetMode="External"/><Relationship Id="rId5" Type="http://schemas.openxmlformats.org/officeDocument/2006/relationships/hyperlink" Target="https://nailknowledge.org/glossary/pathogen" TargetMode="External"/><Relationship Id="rId10" Type="http://schemas.openxmlformats.org/officeDocument/2006/relationships/hyperlink" Target="https://nailknowledge.org/glossary/proximal-nail-fold" TargetMode="External"/><Relationship Id="rId4" Type="http://schemas.openxmlformats.org/officeDocument/2006/relationships/hyperlink" Target="https://nailknowledge.org/glossary/bacteria" TargetMode="External"/><Relationship Id="rId9" Type="http://schemas.openxmlformats.org/officeDocument/2006/relationships/hyperlink" Target="https://nailknowledge.org/glossary/eponychium"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nailknowledge.org/glossary/matrix" TargetMode="External"/><Relationship Id="rId2" Type="http://schemas.openxmlformats.org/officeDocument/2006/relationships/hyperlink" Target="https://nailknowledge.org/glossary/lunula" TargetMode="External"/><Relationship Id="rId1" Type="http://schemas.openxmlformats.org/officeDocument/2006/relationships/slideLayout" Target="../slideLayouts/slideLayout2.xml"/><Relationship Id="rId5" Type="http://schemas.openxmlformats.org/officeDocument/2006/relationships/hyperlink" Target="https://nailknowledge.org/glossary/keratinised" TargetMode="External"/><Relationship Id="rId4" Type="http://schemas.openxmlformats.org/officeDocument/2006/relationships/hyperlink" Target="https://nailknowledge.org/glossary/nail-plate"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nailknowledge.org/glossary/nail-plate" TargetMode="External"/><Relationship Id="rId2" Type="http://schemas.openxmlformats.org/officeDocument/2006/relationships/hyperlink" Target="https://nailknowledge.org/glossary/lateral-nail-folds" TargetMode="External"/><Relationship Id="rId1" Type="http://schemas.openxmlformats.org/officeDocument/2006/relationships/slideLayout" Target="../slideLayouts/slideLayout2.xml"/><Relationship Id="rId5" Type="http://schemas.openxmlformats.org/officeDocument/2006/relationships/hyperlink" Target="https://nailknowledge.org/glossary/inflammation" TargetMode="External"/><Relationship Id="rId4" Type="http://schemas.openxmlformats.org/officeDocument/2006/relationships/hyperlink" Target="https://nailknowledge.org/glossary/hangnails"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nailknowledge.org/glossary/antiseptic" TargetMode="External"/><Relationship Id="rId2" Type="http://schemas.openxmlformats.org/officeDocument/2006/relationships/hyperlink" Target="https://nailknowledge.org/glossary/hangnails" TargetMode="External"/><Relationship Id="rId1" Type="http://schemas.openxmlformats.org/officeDocument/2006/relationships/slideLayout" Target="../slideLayouts/slideLayout2.xml"/><Relationship Id="rId4" Type="http://schemas.openxmlformats.org/officeDocument/2006/relationships/hyperlink" Target="https://nailknowledge.org/glossary/nippers"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ZCpqI_qdAAs&amp;ab_channel=TheNailHub" TargetMode="Externa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Anatomy of the Nail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B280EAA-9DA9-2D6D-67A7-2BA895701FEA}"/>
              </a:ext>
            </a:extLst>
          </p:cNvPr>
          <p:cNvSpPr txBox="1"/>
          <p:nvPr/>
        </p:nvSpPr>
        <p:spPr>
          <a:xfrm>
            <a:off x="1061884" y="2320533"/>
            <a:ext cx="10010506" cy="923330"/>
          </a:xfrm>
          <a:prstGeom prst="rect">
            <a:avLst/>
          </a:prstGeom>
          <a:noFill/>
        </p:spPr>
        <p:txBody>
          <a:bodyPr wrap="square">
            <a:spAutoFit/>
          </a:bodyPr>
          <a:lstStyle/>
          <a:p>
            <a:r>
              <a:rPr lang="en-US" b="0" i="0" dirty="0">
                <a:effectLst/>
              </a:rPr>
              <a:t>Na</a:t>
            </a:r>
            <a:r>
              <a:rPr lang="en-US" dirty="0"/>
              <a:t>il Technicians and Estheticians</a:t>
            </a:r>
            <a:r>
              <a:rPr lang="en-US" b="0" i="0" dirty="0">
                <a:effectLst/>
              </a:rPr>
              <a:t> carry out physical and chemical procedures to beautify, extend and enhance the nail plate’s appearance; and as professionals we have a responsibility to maintain and enhance the nail plate’s health.</a:t>
            </a:r>
            <a:endParaRPr lang="en-US" dirty="0"/>
          </a:p>
        </p:txBody>
      </p:sp>
      <p:sp>
        <p:nvSpPr>
          <p:cNvPr id="7" name="TextBox 6">
            <a:extLst>
              <a:ext uri="{FF2B5EF4-FFF2-40B4-BE49-F238E27FC236}">
                <a16:creationId xmlns:a16="http://schemas.microsoft.com/office/drawing/2014/main" id="{E2168268-6B4F-DC0D-9B90-EAE74279E1A2}"/>
              </a:ext>
            </a:extLst>
          </p:cNvPr>
          <p:cNvSpPr txBox="1"/>
          <p:nvPr/>
        </p:nvSpPr>
        <p:spPr>
          <a:xfrm>
            <a:off x="963965" y="3094884"/>
            <a:ext cx="2330193" cy="461665"/>
          </a:xfrm>
          <a:prstGeom prst="rect">
            <a:avLst/>
          </a:prstGeom>
          <a:noFill/>
        </p:spPr>
        <p:txBody>
          <a:bodyPr wrap="square">
            <a:spAutoFit/>
          </a:bodyPr>
          <a:lstStyle/>
          <a:p>
            <a:r>
              <a:rPr lang="en-US" sz="2400" dirty="0">
                <a:solidFill>
                  <a:schemeClr val="bg1"/>
                </a:solidFill>
                <a:latin typeface="Arial Black" panose="020B0604020202020204" pitchFamily="34" charset="0"/>
                <a:ea typeface="Arial Regular" pitchFamily="34" charset="-122"/>
                <a:cs typeface="Arial Black" panose="020B0604020202020204" pitchFamily="34" charset="0"/>
              </a:rPr>
              <a:t>Overview</a:t>
            </a:r>
            <a:endParaRPr lang="en-US" sz="2400" dirty="0">
              <a:solidFill>
                <a:schemeClr val="bg1"/>
              </a:solidFill>
            </a:endParaRP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876F4B9-0235-1B9B-EC34-705669594BCA}"/>
              </a:ext>
            </a:extLst>
          </p:cNvPr>
          <p:cNvSpPr txBox="1"/>
          <p:nvPr/>
        </p:nvSpPr>
        <p:spPr>
          <a:xfrm>
            <a:off x="306805" y="3049528"/>
            <a:ext cx="3379978" cy="1754326"/>
          </a:xfrm>
          <a:prstGeom prst="rect">
            <a:avLst/>
          </a:prstGeom>
          <a:noFill/>
        </p:spPr>
        <p:txBody>
          <a:bodyPr wrap="square">
            <a:spAutoFit/>
          </a:bodyPr>
          <a:lstStyle/>
          <a:p>
            <a:r>
              <a:rPr lang="en-US" sz="3600" dirty="0">
                <a:solidFill>
                  <a:schemeClr val="bg1"/>
                </a:solidFill>
              </a:rPr>
              <a:t>History of manicures and Pedicures</a:t>
            </a:r>
          </a:p>
        </p:txBody>
      </p:sp>
      <p:sp>
        <p:nvSpPr>
          <p:cNvPr id="13" name="TextBox 12">
            <a:extLst>
              <a:ext uri="{FF2B5EF4-FFF2-40B4-BE49-F238E27FC236}">
                <a16:creationId xmlns:a16="http://schemas.microsoft.com/office/drawing/2014/main" id="{1172121D-42A3-4776-C087-ED7497D160CC}"/>
              </a:ext>
            </a:extLst>
          </p:cNvPr>
          <p:cNvSpPr txBox="1"/>
          <p:nvPr/>
        </p:nvSpPr>
        <p:spPr>
          <a:xfrm>
            <a:off x="1354237" y="1738311"/>
            <a:ext cx="8831982" cy="2585323"/>
          </a:xfrm>
          <a:prstGeom prst="rect">
            <a:avLst/>
          </a:prstGeom>
          <a:noFill/>
        </p:spPr>
        <p:txBody>
          <a:bodyPr wrap="square">
            <a:spAutoFit/>
          </a:bodyPr>
          <a:lstStyle/>
          <a:p>
            <a:pPr marL="285750" indent="-285750">
              <a:buFont typeface="Arial" panose="020B0604020202020204" pitchFamily="34" charset="0"/>
              <a:buChar char="•"/>
            </a:pPr>
            <a:r>
              <a:rPr lang="en-US" sz="1800" dirty="0"/>
              <a:t>The purpose of manicures is to improve the appearance of the hands and nails</a:t>
            </a:r>
          </a:p>
          <a:p>
            <a:pPr marL="285750" indent="-285750">
              <a:buFont typeface="Arial" panose="020B0604020202020204" pitchFamily="34" charset="0"/>
              <a:buChar char="•"/>
            </a:pPr>
            <a:r>
              <a:rPr lang="en-US" sz="1800" dirty="0"/>
              <a:t>Pedicure is the cosmetic treatment of the toenails and feet. The care is often provided up to the knee, including exfoliation and massage,</a:t>
            </a:r>
          </a:p>
          <a:p>
            <a:pPr marL="285750" indent="-285750">
              <a:buFont typeface="Arial" panose="020B0604020202020204" pitchFamily="34" charset="0"/>
              <a:buChar char="•"/>
            </a:pPr>
            <a:r>
              <a:rPr lang="en-US" sz="1800" dirty="0"/>
              <a:t>The word manicure is derived from the Latin word </a:t>
            </a:r>
            <a:r>
              <a:rPr lang="en-US" sz="1800" b="1" i="1" dirty="0"/>
              <a:t>Manus</a:t>
            </a:r>
            <a:r>
              <a:rPr lang="en-US" sz="1800" dirty="0"/>
              <a:t> meaning hands and </a:t>
            </a:r>
            <a:r>
              <a:rPr lang="en-US" sz="1800" b="1" i="1" dirty="0" err="1"/>
              <a:t>cura</a:t>
            </a:r>
            <a:r>
              <a:rPr lang="en-US" sz="1800" dirty="0"/>
              <a:t> meaning care</a:t>
            </a:r>
          </a:p>
          <a:p>
            <a:pPr marL="285750" indent="-285750">
              <a:buFont typeface="Arial" panose="020B0604020202020204" pitchFamily="34" charset="0"/>
              <a:buChar char="•"/>
            </a:pPr>
            <a:r>
              <a:rPr lang="en-US" sz="1800" dirty="0"/>
              <a:t>The word pedicure is derived form the </a:t>
            </a:r>
            <a:r>
              <a:rPr lang="en-US" sz="1800" dirty="0" err="1"/>
              <a:t>latin</a:t>
            </a:r>
            <a:r>
              <a:rPr lang="en-US" sz="1800" dirty="0"/>
              <a:t> word</a:t>
            </a:r>
            <a:r>
              <a:rPr lang="en-US" sz="1800" b="1" i="1" dirty="0"/>
              <a:t> Pedis</a:t>
            </a:r>
            <a:r>
              <a:rPr lang="en-US" sz="1800" dirty="0"/>
              <a:t>, which means “of the foot” and</a:t>
            </a:r>
            <a:r>
              <a:rPr lang="en-US" sz="1800" b="1" i="1" dirty="0"/>
              <a:t> </a:t>
            </a:r>
            <a:r>
              <a:rPr lang="en-US" sz="1800" b="1" i="1" dirty="0" err="1"/>
              <a:t>cura</a:t>
            </a:r>
            <a:r>
              <a:rPr lang="en-US" sz="1800" b="1" i="1" dirty="0"/>
              <a:t> </a:t>
            </a:r>
            <a:r>
              <a:rPr lang="en-US" sz="1800" dirty="0"/>
              <a:t>which means care.</a:t>
            </a:r>
          </a:p>
          <a:p>
            <a:pPr marL="285750" indent="-285750">
              <a:buFont typeface="Arial" panose="020B0604020202020204" pitchFamily="34" charset="0"/>
              <a:buChar char="•"/>
            </a:pPr>
            <a:r>
              <a:rPr lang="en-US" sz="1800" dirty="0"/>
              <a:t>Fingernails grow about 1mm per week.</a:t>
            </a:r>
          </a:p>
          <a:p>
            <a:pPr marL="285750" indent="-285750">
              <a:buFont typeface="Arial" panose="020B0604020202020204" pitchFamily="34" charset="0"/>
              <a:buChar char="•"/>
            </a:pPr>
            <a:r>
              <a:rPr lang="en-US" sz="1800" dirty="0"/>
              <a:t>Toenails grow slower than fingernails</a:t>
            </a:r>
          </a:p>
        </p:txBody>
      </p:sp>
    </p:spTree>
    <p:extLst>
      <p:ext uri="{BB962C8B-B14F-4D97-AF65-F5344CB8AC3E}">
        <p14:creationId xmlns:p14="http://schemas.microsoft.com/office/powerpoint/2010/main" val="339921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8FC076-22A2-1DEF-0F6C-38468B38D01E}"/>
              </a:ext>
            </a:extLst>
          </p:cNvPr>
          <p:cNvSpPr txBox="1"/>
          <p:nvPr/>
        </p:nvSpPr>
        <p:spPr>
          <a:xfrm>
            <a:off x="1198933" y="690929"/>
            <a:ext cx="8299027" cy="707886"/>
          </a:xfrm>
          <a:prstGeom prst="rect">
            <a:avLst/>
          </a:prstGeom>
          <a:noFill/>
        </p:spPr>
        <p:txBody>
          <a:bodyPr wrap="square">
            <a:spAutoFit/>
          </a:bodyPr>
          <a:lstStyle/>
          <a:p>
            <a:r>
              <a:rPr lang="en-US" sz="4000" b="1" dirty="0">
                <a:latin typeface="+mj-lt"/>
              </a:rPr>
              <a:t>Some Variations of Manicure</a:t>
            </a:r>
          </a:p>
        </p:txBody>
      </p:sp>
      <p:sp>
        <p:nvSpPr>
          <p:cNvPr id="6" name="TextBox 5">
            <a:extLst>
              <a:ext uri="{FF2B5EF4-FFF2-40B4-BE49-F238E27FC236}">
                <a16:creationId xmlns:a16="http://schemas.microsoft.com/office/drawing/2014/main" id="{83128B62-B690-7D38-B954-50585B0D8C98}"/>
              </a:ext>
            </a:extLst>
          </p:cNvPr>
          <p:cNvSpPr txBox="1"/>
          <p:nvPr/>
        </p:nvSpPr>
        <p:spPr>
          <a:xfrm>
            <a:off x="1198934" y="2151727"/>
            <a:ext cx="6094378" cy="2554545"/>
          </a:xfrm>
          <a:prstGeom prst="rect">
            <a:avLst/>
          </a:prstGeom>
          <a:noFill/>
        </p:spPr>
        <p:txBody>
          <a:bodyPr wrap="square">
            <a:spAutoFit/>
          </a:bodyPr>
          <a:lstStyle/>
          <a:p>
            <a:pPr marL="285750" indent="-285750">
              <a:buFont typeface="Arial" panose="020B0604020202020204" pitchFamily="34" charset="0"/>
              <a:buChar char="•"/>
            </a:pPr>
            <a:r>
              <a:rPr lang="en-US" sz="3200" dirty="0"/>
              <a:t>Basic Manicure</a:t>
            </a:r>
          </a:p>
          <a:p>
            <a:pPr marL="285750" indent="-285750">
              <a:buFont typeface="Arial" panose="020B0604020202020204" pitchFamily="34" charset="0"/>
              <a:buChar char="•"/>
            </a:pPr>
            <a:r>
              <a:rPr lang="en-US" sz="3200" dirty="0"/>
              <a:t>French Manicure</a:t>
            </a:r>
          </a:p>
          <a:p>
            <a:pPr marL="285750" indent="-285750">
              <a:buFont typeface="Arial" panose="020B0604020202020204" pitchFamily="34" charset="0"/>
              <a:buChar char="•"/>
            </a:pPr>
            <a:r>
              <a:rPr lang="en-US" sz="3200" dirty="0"/>
              <a:t>Russian Manicure</a:t>
            </a:r>
          </a:p>
          <a:p>
            <a:pPr marL="285750" indent="-285750">
              <a:buFont typeface="Arial" panose="020B0604020202020204" pitchFamily="34" charset="0"/>
              <a:buChar char="•"/>
            </a:pPr>
            <a:r>
              <a:rPr lang="en-US" sz="3200" dirty="0"/>
              <a:t>Paraffin Wax Manicure</a:t>
            </a:r>
          </a:p>
          <a:p>
            <a:pPr marL="285750" indent="-285750">
              <a:buFont typeface="Arial" panose="020B0604020202020204" pitchFamily="34" charset="0"/>
              <a:buChar char="•"/>
            </a:pPr>
            <a:r>
              <a:rPr lang="en-US" sz="3200" dirty="0"/>
              <a:t>Hot Oil Manicure</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p:txBody>
          <a:bodyPr/>
          <a:lstStyle/>
          <a:p>
            <a:r>
              <a:rPr lang="en-US" dirty="0"/>
              <a:t>History of manicures and Pedicures</a:t>
            </a:r>
          </a:p>
        </p:txBody>
      </p:sp>
      <p:sp>
        <p:nvSpPr>
          <p:cNvPr id="6" name="Content Placeholder 5">
            <a:extLst>
              <a:ext uri="{FF2B5EF4-FFF2-40B4-BE49-F238E27FC236}">
                <a16:creationId xmlns:a16="http://schemas.microsoft.com/office/drawing/2014/main" id="{EF98356F-EC2F-B001-7AB4-5FF3918B075D}"/>
              </a:ext>
            </a:extLst>
          </p:cNvPr>
          <p:cNvSpPr>
            <a:spLocks noGrp="1"/>
          </p:cNvSpPr>
          <p:nvPr>
            <p:ph idx="1"/>
          </p:nvPr>
        </p:nvSpPr>
        <p:spPr/>
        <p:txBody>
          <a:bodyPr/>
          <a:lstStyle/>
          <a:p>
            <a:r>
              <a:rPr lang="en-US" dirty="0"/>
              <a:t>Manicures and pedicures became particularly popular in France in the 1920/30. During this time it was fashionable to paint the nail tips whit and leave the rest of the fingernails in a natural rose –French manicure,</a:t>
            </a:r>
          </a:p>
          <a:p>
            <a:r>
              <a:rPr lang="en-US" dirty="0"/>
              <a:t>In 1932 the first covering nail varnish was developed by the Lachman brothers. </a:t>
            </a:r>
          </a:p>
          <a:p>
            <a:r>
              <a:rPr lang="en-US" dirty="0"/>
              <a:t>Around 1970, the first nail studios were opened and in the early 1980s the light curing technology was developed. </a:t>
            </a:r>
          </a:p>
          <a:p>
            <a:endParaRPr lang="en-US" dirty="0"/>
          </a:p>
        </p:txBody>
      </p:sp>
    </p:spTree>
    <p:extLst>
      <p:ext uri="{BB962C8B-B14F-4D97-AF65-F5344CB8AC3E}">
        <p14:creationId xmlns:p14="http://schemas.microsoft.com/office/powerpoint/2010/main" val="2817253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030A461-E2B4-CC72-10BA-5AA17EDC74F8}"/>
              </a:ext>
            </a:extLst>
          </p:cNvPr>
          <p:cNvSpPr txBox="1"/>
          <p:nvPr/>
        </p:nvSpPr>
        <p:spPr>
          <a:xfrm>
            <a:off x="858464" y="788100"/>
            <a:ext cx="8059393" cy="707886"/>
          </a:xfrm>
          <a:prstGeom prst="rect">
            <a:avLst/>
          </a:prstGeom>
          <a:noFill/>
        </p:spPr>
        <p:txBody>
          <a:bodyPr wrap="square">
            <a:spAutoFit/>
          </a:bodyPr>
          <a:lstStyle/>
          <a:p>
            <a:r>
              <a:rPr lang="en-US" sz="4000" b="1" dirty="0">
                <a:latin typeface="+mj-lt"/>
              </a:rPr>
              <a:t>Types of pedicures and variations </a:t>
            </a:r>
          </a:p>
        </p:txBody>
      </p:sp>
      <p:sp>
        <p:nvSpPr>
          <p:cNvPr id="8" name="TextBox 7">
            <a:extLst>
              <a:ext uri="{FF2B5EF4-FFF2-40B4-BE49-F238E27FC236}">
                <a16:creationId xmlns:a16="http://schemas.microsoft.com/office/drawing/2014/main" id="{B67F8FD5-65E8-497A-562D-521DC50B2D1D}"/>
              </a:ext>
            </a:extLst>
          </p:cNvPr>
          <p:cNvSpPr txBox="1"/>
          <p:nvPr/>
        </p:nvSpPr>
        <p:spPr>
          <a:xfrm>
            <a:off x="858464" y="1923143"/>
            <a:ext cx="9457874" cy="3477875"/>
          </a:xfrm>
          <a:prstGeom prst="rect">
            <a:avLst/>
          </a:prstGeom>
          <a:noFill/>
        </p:spPr>
        <p:txBody>
          <a:bodyPr wrap="square">
            <a:spAutoFit/>
          </a:bodyPr>
          <a:lstStyle/>
          <a:p>
            <a:pPr marL="285750" indent="-285750">
              <a:buFont typeface="Arial" panose="020B0604020202020204" pitchFamily="34" charset="0"/>
              <a:buChar char="•"/>
            </a:pPr>
            <a:r>
              <a:rPr lang="en-US" sz="2000" dirty="0"/>
              <a:t>Regular Pedicure: A simple treatment that includes foot soaking, foot scrubbing with a </a:t>
            </a:r>
            <a:r>
              <a:rPr lang="en-US" sz="2000" dirty="0" err="1"/>
              <a:t>a</a:t>
            </a:r>
            <a:r>
              <a:rPr lang="en-US" sz="2000" dirty="0"/>
              <a:t> pumice or stone or foot file, nail clipping, nail shaping, foot and calf massage, moisturizer and polishing.</a:t>
            </a:r>
          </a:p>
          <a:p>
            <a:pPr marL="285750" indent="-285750">
              <a:buFont typeface="Arial" panose="020B0604020202020204" pitchFamily="34" charset="0"/>
              <a:buChar char="•"/>
            </a:pPr>
            <a:r>
              <a:rPr lang="en-US" sz="2000" dirty="0"/>
              <a:t>Shanghai Pedicure: Involves soaking feet in hot water and using a scalpel (blade).</a:t>
            </a:r>
          </a:p>
          <a:p>
            <a:pPr marL="285750" indent="-285750">
              <a:buFont typeface="Arial" panose="020B0604020202020204" pitchFamily="34" charset="0"/>
              <a:buChar char="•"/>
            </a:pPr>
            <a:r>
              <a:rPr lang="en-US" sz="2000" dirty="0"/>
              <a:t>Spa Pedicure: Includes the regular pedicure and generally adds one of the following, paraffin dip, mud or seaweed treatment.</a:t>
            </a:r>
          </a:p>
          <a:p>
            <a:pPr marL="285750" indent="-285750">
              <a:buFont typeface="Arial" panose="020B0604020202020204" pitchFamily="34" charset="0"/>
              <a:buChar char="•"/>
            </a:pPr>
            <a:r>
              <a:rPr lang="en-US" sz="2000" dirty="0"/>
              <a:t>Dry or Waterless Pedicure: A regular pedicure often including callus smoothing, nail shaping and cuticle cleaning all performed with and electric file. </a:t>
            </a:r>
          </a:p>
          <a:p>
            <a:pPr marL="285750" indent="-285750">
              <a:buFont typeface="Arial" panose="020B0604020202020204" pitchFamily="34" charset="0"/>
              <a:buChar char="•"/>
            </a:pPr>
            <a:r>
              <a:rPr lang="en-US" sz="2000" dirty="0"/>
              <a:t>Athletic Pedicure: Similar to a regular pedicure for all genders. It includes either a clear polish or toenail buffing. Usually, the aromatics used will be more cooling such as peppermint, cucumber or eucalyptus.</a:t>
            </a:r>
          </a:p>
        </p:txBody>
      </p:sp>
    </p:spTree>
    <p:extLst>
      <p:ext uri="{BB962C8B-B14F-4D97-AF65-F5344CB8AC3E}">
        <p14:creationId xmlns:p14="http://schemas.microsoft.com/office/powerpoint/2010/main" val="2895079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25542-D540-B766-0FA1-10DE2ED0495C}"/>
              </a:ext>
            </a:extLst>
          </p:cNvPr>
          <p:cNvSpPr>
            <a:spLocks noGrp="1"/>
          </p:cNvSpPr>
          <p:nvPr>
            <p:ph type="title"/>
          </p:nvPr>
        </p:nvSpPr>
        <p:spPr/>
        <p:txBody>
          <a:bodyPr/>
          <a:lstStyle/>
          <a:p>
            <a:r>
              <a:rPr lang="en-US" dirty="0"/>
              <a:t>Structure of the Nail</a:t>
            </a:r>
          </a:p>
        </p:txBody>
      </p:sp>
      <p:sp>
        <p:nvSpPr>
          <p:cNvPr id="7" name="Slide Number Placeholder 6">
            <a:extLst>
              <a:ext uri="{FF2B5EF4-FFF2-40B4-BE49-F238E27FC236}">
                <a16:creationId xmlns:a16="http://schemas.microsoft.com/office/drawing/2014/main" id="{712D1D31-1A67-703B-DF69-CA8142BF6A2D}"/>
              </a:ext>
            </a:extLst>
          </p:cNvPr>
          <p:cNvSpPr>
            <a:spLocks noGrp="1"/>
          </p:cNvSpPr>
          <p:nvPr>
            <p:ph type="sldNum" sz="quarter" idx="12"/>
          </p:nvPr>
        </p:nvSpPr>
        <p:spPr/>
        <p:txBody>
          <a:bodyPr/>
          <a:lstStyle/>
          <a:p>
            <a:fld id="{48F63A3B-78C7-47BE-AE5E-E10140E04643}" type="slidenum">
              <a:rPr lang="en-US" smtClean="0"/>
              <a:pPr/>
              <a:t>7</a:t>
            </a:fld>
            <a:endParaRPr lang="en-US" dirty="0"/>
          </a:p>
        </p:txBody>
      </p:sp>
      <p:pic>
        <p:nvPicPr>
          <p:cNvPr id="1028" name="Picture 4">
            <a:extLst>
              <a:ext uri="{FF2B5EF4-FFF2-40B4-BE49-F238E27FC236}">
                <a16:creationId xmlns:a16="http://schemas.microsoft.com/office/drawing/2014/main" id="{F40E4FB8-C595-E883-D950-BE2372B83D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3067" y="1581150"/>
            <a:ext cx="5486400" cy="415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897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8">
            <a:extLst>
              <a:ext uri="{FF2B5EF4-FFF2-40B4-BE49-F238E27FC236}">
                <a16:creationId xmlns:a16="http://schemas.microsoft.com/office/drawing/2014/main" id="{7D476CD4-327F-43FC-A277-CAD3C030E4CE}"/>
              </a:ext>
            </a:extLst>
          </p:cNvPr>
          <p:cNvPicPr>
            <a:picLocks noGrp="1" noChangeAspect="1"/>
          </p:cNvPicPr>
          <p:nvPr>
            <p:ph sz="half" idx="1"/>
          </p:nvPr>
        </p:nvPicPr>
        <p:blipFill rotWithShape="1">
          <a:blip r:embed="rId2"/>
          <a:srcRect b="7931"/>
          <a:stretch/>
        </p:blipFill>
        <p:spPr>
          <a:xfrm>
            <a:off x="2564936" y="1158241"/>
            <a:ext cx="6797716" cy="4693920"/>
          </a:xfrm>
        </p:spPr>
      </p:pic>
    </p:spTree>
    <p:extLst>
      <p:ext uri="{BB962C8B-B14F-4D97-AF65-F5344CB8AC3E}">
        <p14:creationId xmlns:p14="http://schemas.microsoft.com/office/powerpoint/2010/main" val="2126837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US" altLang="zh-CN" dirty="0"/>
              <a:t>Structure of the Nail</a:t>
            </a:r>
            <a:endParaRPr lang="en-US" dirty="0"/>
          </a:p>
        </p:txBody>
      </p:sp>
      <p:sp>
        <p:nvSpPr>
          <p:cNvPr id="4" name="Content Placeholder 3">
            <a:extLst>
              <a:ext uri="{FF2B5EF4-FFF2-40B4-BE49-F238E27FC236}">
                <a16:creationId xmlns:a16="http://schemas.microsoft.com/office/drawing/2014/main" id="{768DCA9F-94C9-E014-37F5-ACE5661C4627}"/>
              </a:ext>
            </a:extLst>
          </p:cNvPr>
          <p:cNvSpPr>
            <a:spLocks noGrp="1"/>
          </p:cNvSpPr>
          <p:nvPr>
            <p:ph idx="1"/>
          </p:nvPr>
        </p:nvSpPr>
        <p:spPr/>
        <p:txBody>
          <a:bodyPr>
            <a:normAutofit fontScale="92500" lnSpcReduction="10000"/>
          </a:bodyPr>
          <a:lstStyle/>
          <a:p>
            <a:r>
              <a:rPr lang="en-US" dirty="0"/>
              <a:t>Nail Matrix- the most important structure within the nail unit. </a:t>
            </a:r>
          </a:p>
          <a:p>
            <a:r>
              <a:rPr lang="en-US" dirty="0"/>
              <a:t>This is where new nail plate cells are created and as these new cells are created, older cells are pushed forward, and the nail plate grows.</a:t>
            </a:r>
          </a:p>
          <a:p>
            <a:r>
              <a:rPr lang="en-US" dirty="0"/>
              <a:t>The shape and size of the matrix determines the thickness and width of the nail. The longer the matrix, the thicker the nail, and vice versa. Damage to the matrix can cause a range of different nail imperfections, such as white spots or ridges, and weaken the nail plate as a whole.</a:t>
            </a:r>
          </a:p>
          <a:p>
            <a:r>
              <a:rPr lang="en-US" dirty="0"/>
              <a:t>The proximal nail fold- is a wedge of thickened skin at the base of the nail. The skin folds over the nail matrix and the base of the nail.</a:t>
            </a:r>
          </a:p>
          <a:p>
            <a:r>
              <a:rPr lang="en-US" dirty="0"/>
              <a:t>The proximal nail fold is a living skin, and it is often mistaken for the cuticle (dead skin cells). </a:t>
            </a:r>
          </a:p>
          <a:p>
            <a:endParaRPr lang="en-US" dirty="0"/>
          </a:p>
          <a:p>
            <a:endParaRPr lang="en-US" dirty="0"/>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a:pPr/>
              <a:t>9</a:t>
            </a:fld>
            <a:endParaRPr lang="en-US"/>
          </a:p>
        </p:txBody>
      </p:sp>
    </p:spTree>
    <p:extLst>
      <p:ext uri="{BB962C8B-B14F-4D97-AF65-F5344CB8AC3E}">
        <p14:creationId xmlns:p14="http://schemas.microsoft.com/office/powerpoint/2010/main" val="2886474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AC2A219-3E9B-5825-B4D9-411762D2BBCC}"/>
              </a:ext>
            </a:extLst>
          </p:cNvPr>
          <p:cNvSpPr txBox="1"/>
          <p:nvPr/>
        </p:nvSpPr>
        <p:spPr>
          <a:xfrm>
            <a:off x="1179871" y="1740310"/>
            <a:ext cx="7718322" cy="2308324"/>
          </a:xfrm>
          <a:prstGeom prst="rect">
            <a:avLst/>
          </a:prstGeom>
          <a:noFill/>
        </p:spPr>
        <p:txBody>
          <a:bodyPr wrap="square">
            <a:spAutoFit/>
          </a:bodyPr>
          <a:lstStyle/>
          <a:p>
            <a:pPr algn="l" fontAlgn="base"/>
            <a:r>
              <a:rPr lang="en-US" b="1" i="0" dirty="0">
                <a:effectLst/>
              </a:rPr>
              <a:t>What is the difference between the cuticle and the eponychium?</a:t>
            </a:r>
          </a:p>
          <a:p>
            <a:pPr algn="l" fontAlgn="base"/>
            <a:r>
              <a:rPr lang="en-US" b="0" i="0" dirty="0">
                <a:effectLst/>
              </a:rPr>
              <a:t>The eponychium is an area under the proximal nail fold where the dead skin cells of the proximal nail fold are shed and where they are bonded together with a sticky substance that also sticks them strongly to the nail plate. The strong seal between the nail plate, the cuticle and the PNF is what forms an important seal of the nail unit protecting the delicate matrix and the </a:t>
            </a:r>
            <a:r>
              <a:rPr lang="en-US" dirty="0"/>
              <a:t>nail bed</a:t>
            </a:r>
            <a:endParaRPr lang="en-US" b="0" i="0" dirty="0">
              <a:effectLst/>
            </a:endParaRPr>
          </a:p>
          <a:p>
            <a:pPr algn="l" fontAlgn="base"/>
            <a:r>
              <a:rPr lang="en-US" b="1" i="0" dirty="0">
                <a:effectLst/>
              </a:rPr>
              <a:t>Should you cut the eponychium?</a:t>
            </a:r>
          </a:p>
          <a:p>
            <a:pPr algn="l" fontAlgn="base"/>
            <a:r>
              <a:rPr lang="en-US" b="0" i="0" dirty="0">
                <a:effectLst/>
              </a:rPr>
              <a:t>The eponychium is not visible, it is underneath the proximal nail fold.</a:t>
            </a:r>
          </a:p>
        </p:txBody>
      </p:sp>
    </p:spTree>
    <p:extLst>
      <p:ext uri="{BB962C8B-B14F-4D97-AF65-F5344CB8AC3E}">
        <p14:creationId xmlns:p14="http://schemas.microsoft.com/office/powerpoint/2010/main" val="2336366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US" altLang="zh-CN"/>
              <a:t>Structure of the Nail</a:t>
            </a:r>
            <a:endParaRPr lang="en-US"/>
          </a:p>
        </p:txBody>
      </p:sp>
      <p:sp>
        <p:nvSpPr>
          <p:cNvPr id="4" name="Content Placeholder 3">
            <a:extLst>
              <a:ext uri="{FF2B5EF4-FFF2-40B4-BE49-F238E27FC236}">
                <a16:creationId xmlns:a16="http://schemas.microsoft.com/office/drawing/2014/main" id="{768DCA9F-94C9-E014-37F5-ACE5661C4627}"/>
              </a:ext>
            </a:extLst>
          </p:cNvPr>
          <p:cNvSpPr>
            <a:spLocks noGrp="1"/>
          </p:cNvSpPr>
          <p:nvPr>
            <p:ph idx="1"/>
          </p:nvPr>
        </p:nvSpPr>
        <p:spPr/>
        <p:txBody>
          <a:bodyPr>
            <a:normAutofit fontScale="92500" lnSpcReduction="10000"/>
          </a:bodyPr>
          <a:lstStyle/>
          <a:p>
            <a:r>
              <a:rPr lang="en-US" dirty="0"/>
              <a:t>. The </a:t>
            </a:r>
            <a:r>
              <a:rPr lang="en-US" dirty="0">
                <a:hlinkClick r:id="rId2"/>
              </a:rPr>
              <a:t>cuticle</a:t>
            </a:r>
            <a:r>
              <a:rPr lang="en-US" dirty="0"/>
              <a:t> is created by the </a:t>
            </a:r>
            <a:r>
              <a:rPr lang="en-US" dirty="0">
                <a:hlinkClick r:id="rId3"/>
              </a:rPr>
              <a:t>eponychium</a:t>
            </a:r>
            <a:r>
              <a:rPr lang="en-US" dirty="0"/>
              <a:t> on the ventral (on underside) surface of the </a:t>
            </a:r>
            <a:r>
              <a:rPr lang="en-US" dirty="0">
                <a:hlinkClick r:id="rId4"/>
              </a:rPr>
              <a:t>proximal nail fold</a:t>
            </a:r>
            <a:r>
              <a:rPr lang="en-US" dirty="0"/>
              <a:t>.  The cuticle is formed of sticky dead skin cells that are shed by the living skin of the PNF just like the skin cells are from any surface of </a:t>
            </a:r>
            <a:r>
              <a:rPr lang="en-US" dirty="0">
                <a:hlinkClick r:id="rId5"/>
              </a:rPr>
              <a:t>epidermis</a:t>
            </a:r>
            <a:r>
              <a:rPr lang="en-US" dirty="0"/>
              <a:t> but instead of falling off in flakes, they are bound together with a very sticky substance, that sticks them firmly to the emerging </a:t>
            </a:r>
            <a:r>
              <a:rPr lang="en-US" dirty="0">
                <a:hlinkClick r:id="rId6"/>
              </a:rPr>
              <a:t>nail plate</a:t>
            </a:r>
            <a:r>
              <a:rPr lang="en-US" dirty="0"/>
              <a:t> beneath them and the frame of </a:t>
            </a:r>
            <a:r>
              <a:rPr lang="en-US" dirty="0">
                <a:hlinkClick r:id="rId7"/>
              </a:rPr>
              <a:t>keratinized</a:t>
            </a:r>
            <a:r>
              <a:rPr lang="en-US" dirty="0"/>
              <a:t> epidermis above them. This important part of the nail seal (or guardian) at the </a:t>
            </a:r>
            <a:r>
              <a:rPr lang="en-US" dirty="0">
                <a:hlinkClick r:id="rId8"/>
              </a:rPr>
              <a:t>base</a:t>
            </a:r>
            <a:r>
              <a:rPr lang="en-US" dirty="0"/>
              <a:t> of the nail is curated by the eponychium which ‘sticks’ the dead skin cells together.</a:t>
            </a:r>
          </a:p>
          <a:p>
            <a:r>
              <a:rPr lang="en-US" dirty="0"/>
              <a:t>This thin layer of dead skin, sticks fast to the nail plate and the proximal nail fold, forming an important seal that protects the important </a:t>
            </a:r>
            <a:r>
              <a:rPr lang="en-US" dirty="0">
                <a:hlinkClick r:id="rId9"/>
              </a:rPr>
              <a:t>matrix</a:t>
            </a:r>
            <a:r>
              <a:rPr lang="en-US" dirty="0"/>
              <a:t> that is behind and below the PNF. This is non-living skin, though, and is safely removed prior to manicures and </a:t>
            </a:r>
            <a:r>
              <a:rPr lang="en-US" dirty="0">
                <a:hlinkClick r:id="rId10"/>
              </a:rPr>
              <a:t>pedicures</a:t>
            </a:r>
            <a:r>
              <a:rPr lang="en-US" dirty="0"/>
              <a:t>, to avoid any lifting of artificial nails or nail polish for example. </a:t>
            </a:r>
          </a:p>
          <a:p>
            <a:endParaRPr lang="en-US" dirty="0"/>
          </a:p>
          <a:p>
            <a:endParaRPr lang="en-US" dirty="0"/>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a:pPr/>
              <a:t>11</a:t>
            </a:fld>
            <a:endParaRPr lang="en-US"/>
          </a:p>
        </p:txBody>
      </p:sp>
    </p:spTree>
    <p:extLst>
      <p:ext uri="{BB962C8B-B14F-4D97-AF65-F5344CB8AC3E}">
        <p14:creationId xmlns:p14="http://schemas.microsoft.com/office/powerpoint/2010/main" val="1825671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US" altLang="zh-CN" dirty="0"/>
              <a:t>Structure of the Nail</a:t>
            </a:r>
            <a:endParaRPr lang="en-US" dirty="0"/>
          </a:p>
        </p:txBody>
      </p:sp>
      <p:sp>
        <p:nvSpPr>
          <p:cNvPr id="4" name="Content Placeholder 3">
            <a:extLst>
              <a:ext uri="{FF2B5EF4-FFF2-40B4-BE49-F238E27FC236}">
                <a16:creationId xmlns:a16="http://schemas.microsoft.com/office/drawing/2014/main" id="{768DCA9F-94C9-E014-37F5-ACE5661C4627}"/>
              </a:ext>
            </a:extLst>
          </p:cNvPr>
          <p:cNvSpPr>
            <a:spLocks noGrp="1"/>
          </p:cNvSpPr>
          <p:nvPr>
            <p:ph idx="1"/>
          </p:nvPr>
        </p:nvSpPr>
        <p:spPr/>
        <p:txBody>
          <a:bodyPr>
            <a:normAutofit fontScale="85000" lnSpcReduction="20000"/>
          </a:bodyPr>
          <a:lstStyle/>
          <a:p>
            <a:r>
              <a:rPr lang="en-US" dirty="0"/>
              <a:t>Should you push back your cuticles?</a:t>
            </a:r>
          </a:p>
          <a:p>
            <a:r>
              <a:rPr lang="en-US" dirty="0"/>
              <a:t>The answer to this is NO! The cuticle that is exposed and on the nail plate can be safely removed as it is non-living tissue, however, to prevent infection of the finger, stop when you </a:t>
            </a:r>
            <a:r>
              <a:rPr lang="en-US" dirty="0">
                <a:hlinkClick r:id="rId2"/>
              </a:rPr>
              <a:t>reach</a:t>
            </a:r>
            <a:r>
              <a:rPr lang="en-US" dirty="0"/>
              <a:t> the frame of keratinized epidermis at the edge of the proximal nail fold. If you go further, and push deep under the proximal nail fold, you open the area up to infection.</a:t>
            </a:r>
            <a:br>
              <a:rPr lang="en-US" dirty="0"/>
            </a:br>
            <a:r>
              <a:rPr lang="en-US" dirty="0"/>
              <a:t>In reality, the cuticle needs to be lifted from the nail plate when it is softened and then removed.</a:t>
            </a:r>
          </a:p>
          <a:p>
            <a:r>
              <a:rPr lang="en-US" dirty="0"/>
              <a:t>What is the role of the cuticle?</a:t>
            </a:r>
          </a:p>
          <a:p>
            <a:r>
              <a:rPr lang="en-US" dirty="0"/>
              <a:t>With the proximal nail fold and the nail plate sealed together with the sticky cuticle in the middle, there is a very efficient first line of defense against all types of invaders from </a:t>
            </a:r>
            <a:r>
              <a:rPr lang="en-US" dirty="0">
                <a:hlinkClick r:id="rId3"/>
              </a:rPr>
              <a:t>pathogens</a:t>
            </a:r>
            <a:r>
              <a:rPr lang="en-US" dirty="0"/>
              <a:t> to </a:t>
            </a:r>
            <a:r>
              <a:rPr lang="en-US" dirty="0">
                <a:hlinkClick r:id="rId4"/>
              </a:rPr>
              <a:t>chemicals</a:t>
            </a:r>
            <a:r>
              <a:rPr lang="en-US" dirty="0"/>
              <a:t> to </a:t>
            </a:r>
            <a:r>
              <a:rPr lang="en-US" dirty="0">
                <a:hlinkClick r:id="rId5"/>
              </a:rPr>
              <a:t>fungus</a:t>
            </a:r>
            <a:r>
              <a:rPr lang="en-US" dirty="0"/>
              <a:t> spores. Any of these that reach the delicate matrix can very easily interrupt the growth of the nail plate and even stop growth altogether. </a:t>
            </a:r>
          </a:p>
          <a:p>
            <a:endParaRPr lang="en-US" dirty="0"/>
          </a:p>
          <a:p>
            <a:endParaRPr lang="en-US" dirty="0"/>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a:pPr/>
              <a:t>12</a:t>
            </a:fld>
            <a:endParaRPr lang="en-US"/>
          </a:p>
        </p:txBody>
      </p:sp>
    </p:spTree>
    <p:extLst>
      <p:ext uri="{BB962C8B-B14F-4D97-AF65-F5344CB8AC3E}">
        <p14:creationId xmlns:p14="http://schemas.microsoft.com/office/powerpoint/2010/main" val="143909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US" altLang="zh-CN"/>
              <a:t>Structure of the Nail</a:t>
            </a:r>
            <a:endParaRPr lang="en-US"/>
          </a:p>
        </p:txBody>
      </p:sp>
      <p:sp>
        <p:nvSpPr>
          <p:cNvPr id="4" name="Content Placeholder 3">
            <a:extLst>
              <a:ext uri="{FF2B5EF4-FFF2-40B4-BE49-F238E27FC236}">
                <a16:creationId xmlns:a16="http://schemas.microsoft.com/office/drawing/2014/main" id="{768DCA9F-94C9-E014-37F5-ACE5661C4627}"/>
              </a:ext>
            </a:extLst>
          </p:cNvPr>
          <p:cNvSpPr>
            <a:spLocks noGrp="1"/>
          </p:cNvSpPr>
          <p:nvPr>
            <p:ph idx="1"/>
          </p:nvPr>
        </p:nvSpPr>
        <p:spPr/>
        <p:txBody>
          <a:bodyPr>
            <a:normAutofit fontScale="85000" lnSpcReduction="20000"/>
          </a:bodyPr>
          <a:lstStyle/>
          <a:p>
            <a:r>
              <a:rPr lang="en-US" dirty="0"/>
              <a:t>How do you remove the cuticle?</a:t>
            </a:r>
          </a:p>
          <a:p>
            <a:r>
              <a:rPr lang="en-US" dirty="0"/>
              <a:t>Ideally, before you do anything to the cuticle on the nail plate, it needs to be softened. Historically, this has been achieved by soaking the nails in softened water. This WILL soften the cuticle very effectively BUT it will also create an unwanted effect to the nail plate.</a:t>
            </a:r>
          </a:p>
          <a:p>
            <a:r>
              <a:rPr lang="en-US" dirty="0"/>
              <a:t>The nail plate is hydrophilic, meaning it loves water and is very porous due to the tiny air spaces within it. If it is soaked in water for 1 minute or more, it will allow water to penetrate the </a:t>
            </a:r>
            <a:r>
              <a:rPr lang="en-US" dirty="0">
                <a:hlinkClick r:id="rId2"/>
              </a:rPr>
              <a:t>structure</a:t>
            </a:r>
            <a:r>
              <a:rPr lang="en-US" dirty="0"/>
              <a:t>, change the shape, temporarily, and make it very soft until the excess water has evaporated. Then it will return to its original shape and regain its hardness. </a:t>
            </a:r>
          </a:p>
          <a:p>
            <a:r>
              <a:rPr lang="en-US" dirty="0"/>
              <a:t>If an </a:t>
            </a:r>
            <a:r>
              <a:rPr lang="en-US" dirty="0">
                <a:hlinkClick r:id="rId3"/>
              </a:rPr>
              <a:t>overlay</a:t>
            </a:r>
            <a:r>
              <a:rPr lang="en-US" dirty="0"/>
              <a:t> of any kind is applied to a ‘waterlogged’ nail plate there is a good chance of lifting when the nail returns to its original shape. </a:t>
            </a:r>
          </a:p>
          <a:p>
            <a:r>
              <a:rPr lang="en-US" dirty="0"/>
              <a:t>Modern products and techniques have come away from a water soak and use much more efficient cuticle softening products.</a:t>
            </a:r>
          </a:p>
          <a:p>
            <a:endParaRPr lang="en-US" dirty="0"/>
          </a:p>
          <a:p>
            <a:endParaRPr lang="en-US" dirty="0"/>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a:pPr/>
              <a:t>13</a:t>
            </a:fld>
            <a:endParaRPr lang="en-US"/>
          </a:p>
        </p:txBody>
      </p:sp>
    </p:spTree>
    <p:extLst>
      <p:ext uri="{BB962C8B-B14F-4D97-AF65-F5344CB8AC3E}">
        <p14:creationId xmlns:p14="http://schemas.microsoft.com/office/powerpoint/2010/main" val="13698174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US" altLang="zh-CN"/>
              <a:t>Structure of the Nail</a:t>
            </a:r>
            <a:endParaRPr lang="en-US"/>
          </a:p>
        </p:txBody>
      </p:sp>
      <p:sp>
        <p:nvSpPr>
          <p:cNvPr id="4" name="Content Placeholder 3">
            <a:extLst>
              <a:ext uri="{FF2B5EF4-FFF2-40B4-BE49-F238E27FC236}">
                <a16:creationId xmlns:a16="http://schemas.microsoft.com/office/drawing/2014/main" id="{768DCA9F-94C9-E014-37F5-ACE5661C4627}"/>
              </a:ext>
            </a:extLst>
          </p:cNvPr>
          <p:cNvSpPr>
            <a:spLocks noGrp="1"/>
          </p:cNvSpPr>
          <p:nvPr>
            <p:ph idx="1"/>
          </p:nvPr>
        </p:nvSpPr>
        <p:spPr/>
        <p:txBody>
          <a:bodyPr/>
          <a:lstStyle/>
          <a:p>
            <a:r>
              <a:rPr lang="en-US"/>
              <a:t>The </a:t>
            </a:r>
            <a:r>
              <a:rPr lang="en-US">
                <a:hlinkClick r:id="rId2"/>
              </a:rPr>
              <a:t>nail bed</a:t>
            </a:r>
            <a:r>
              <a:rPr lang="en-US"/>
              <a:t>- the area directly under the </a:t>
            </a:r>
            <a:r>
              <a:rPr lang="en-US">
                <a:hlinkClick r:id="rId3"/>
              </a:rPr>
              <a:t>nail plate</a:t>
            </a:r>
            <a:r>
              <a:rPr lang="en-US"/>
              <a:t> and consists of two structures: the </a:t>
            </a:r>
            <a:r>
              <a:rPr lang="en-US">
                <a:hlinkClick r:id="rId4"/>
              </a:rPr>
              <a:t>nail bed epithelium</a:t>
            </a:r>
            <a:r>
              <a:rPr lang="en-US"/>
              <a:t> and the underlying </a:t>
            </a:r>
            <a:r>
              <a:rPr lang="en-US">
                <a:hlinkClick r:id="rId5"/>
              </a:rPr>
              <a:t>dermis</a:t>
            </a:r>
            <a:r>
              <a:rPr lang="en-US"/>
              <a:t>. The nail </a:t>
            </a:r>
            <a:r>
              <a:rPr lang="en-US">
                <a:hlinkClick r:id="rId6"/>
              </a:rPr>
              <a:t>bed epithelium</a:t>
            </a:r>
            <a:r>
              <a:rPr lang="en-US"/>
              <a:t> is epithelial tissue and is extremely sticky, gluing itself onto the underside of the nail plate, and holding it in place. The dermis beneath it holds onto the nail bed epithelium by having a series of interlocking ridges and grooves which allow the nail plate to smoothly grow while ensuring it is firmly held in place. The dermis of the nail bed has a rich supply of blood, sebaceous glands and lymph vessels to keep the nail plate healthy and moisturized.</a:t>
            </a:r>
          </a:p>
          <a:p>
            <a:endParaRPr lang="en-US"/>
          </a:p>
          <a:p>
            <a:endParaRPr lang="en-US"/>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a:pPr/>
              <a:t>14</a:t>
            </a:fld>
            <a:endParaRPr lang="en-US"/>
          </a:p>
        </p:txBody>
      </p:sp>
    </p:spTree>
    <p:extLst>
      <p:ext uri="{BB962C8B-B14F-4D97-AF65-F5344CB8AC3E}">
        <p14:creationId xmlns:p14="http://schemas.microsoft.com/office/powerpoint/2010/main" val="1497709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44B2221-E9EB-C1C9-8F5C-285015FC9351}"/>
              </a:ext>
            </a:extLst>
          </p:cNvPr>
          <p:cNvSpPr txBox="1"/>
          <p:nvPr/>
        </p:nvSpPr>
        <p:spPr>
          <a:xfrm>
            <a:off x="1079770" y="1577636"/>
            <a:ext cx="9416375" cy="3693319"/>
          </a:xfrm>
          <a:prstGeom prst="rect">
            <a:avLst/>
          </a:prstGeom>
          <a:noFill/>
        </p:spPr>
        <p:txBody>
          <a:bodyPr wrap="square">
            <a:spAutoFit/>
          </a:bodyPr>
          <a:lstStyle/>
          <a:p>
            <a:pPr algn="l" fontAlgn="base"/>
            <a:r>
              <a:rPr lang="en-US" b="0" i="0" dirty="0">
                <a:solidFill>
                  <a:srgbClr val="2D2D49"/>
                </a:solidFill>
                <a:effectLst/>
              </a:rPr>
              <a:t>The </a:t>
            </a:r>
            <a:r>
              <a:rPr lang="en-US" b="0" i="0" u="none" strike="noStrike" dirty="0">
                <a:solidFill>
                  <a:srgbClr val="FF6602"/>
                </a:solidFill>
                <a:effectLst/>
                <a:hlinkClick r:id="rId2"/>
              </a:rPr>
              <a:t>nail plate</a:t>
            </a:r>
            <a:r>
              <a:rPr lang="en-US" b="0" i="0" dirty="0">
                <a:solidFill>
                  <a:srgbClr val="2D2D49"/>
                </a:solidFill>
                <a:effectLst/>
              </a:rPr>
              <a:t> is created in the nail </a:t>
            </a:r>
            <a:r>
              <a:rPr lang="en-US" b="0" i="0" u="none" strike="noStrike" dirty="0">
                <a:solidFill>
                  <a:srgbClr val="FF6602"/>
                </a:solidFill>
                <a:effectLst/>
                <a:hlinkClick r:id="rId3"/>
              </a:rPr>
              <a:t>matrix</a:t>
            </a:r>
            <a:r>
              <a:rPr lang="en-US" b="0" i="0" dirty="0">
                <a:solidFill>
                  <a:srgbClr val="2D2D49"/>
                </a:solidFill>
                <a:effectLst/>
              </a:rPr>
              <a:t>, where skin cells are modified and </a:t>
            </a:r>
            <a:r>
              <a:rPr lang="en-US" b="0" i="0" u="none" strike="noStrike" dirty="0" err="1">
                <a:solidFill>
                  <a:srgbClr val="FF6602"/>
                </a:solidFill>
                <a:effectLst/>
                <a:hlinkClick r:id="rId4"/>
              </a:rPr>
              <a:t>keratinised</a:t>
            </a:r>
            <a:r>
              <a:rPr lang="en-US" b="0" i="0" dirty="0">
                <a:solidFill>
                  <a:srgbClr val="2D2D49"/>
                </a:solidFill>
                <a:effectLst/>
              </a:rPr>
              <a:t> to become the hard, flat cells of the nail plate. It is the most visible part of the whole </a:t>
            </a:r>
            <a:r>
              <a:rPr lang="en-US" b="0" i="0" u="none" strike="noStrike" dirty="0">
                <a:solidFill>
                  <a:srgbClr val="FF6602"/>
                </a:solidFill>
                <a:effectLst/>
                <a:hlinkClick r:id="rId5"/>
              </a:rPr>
              <a:t>nail unit</a:t>
            </a:r>
            <a:r>
              <a:rPr lang="en-US" b="0" i="0" dirty="0">
                <a:solidFill>
                  <a:srgbClr val="2D2D49"/>
                </a:solidFill>
                <a:effectLst/>
              </a:rPr>
              <a:t>, covering the area from the nail matrix to the </a:t>
            </a:r>
            <a:r>
              <a:rPr lang="en-US" b="0" i="0" u="none" strike="noStrike" dirty="0">
                <a:solidFill>
                  <a:srgbClr val="FF6602"/>
                </a:solidFill>
                <a:effectLst/>
                <a:hlinkClick r:id="rId6"/>
              </a:rPr>
              <a:t>free edge</a:t>
            </a:r>
            <a:r>
              <a:rPr lang="en-US" b="0" i="0" dirty="0">
                <a:solidFill>
                  <a:srgbClr val="2D2D49"/>
                </a:solidFill>
                <a:effectLst/>
              </a:rPr>
              <a:t> and beyond. While it may appear to be one piece, it is constructed from multiple layers of nail cells. As it grows it moves across the </a:t>
            </a:r>
            <a:r>
              <a:rPr lang="en-US" b="0" i="0" u="none" strike="noStrike" dirty="0">
                <a:solidFill>
                  <a:srgbClr val="FF6602"/>
                </a:solidFill>
                <a:effectLst/>
                <a:hlinkClick r:id="rId7"/>
              </a:rPr>
              <a:t>nail bed</a:t>
            </a:r>
            <a:r>
              <a:rPr lang="en-US" b="0" i="0" dirty="0">
                <a:solidFill>
                  <a:srgbClr val="2D2D49"/>
                </a:solidFill>
                <a:effectLst/>
              </a:rPr>
              <a:t>, held in place to the </a:t>
            </a:r>
            <a:r>
              <a:rPr lang="en-US" b="0" i="0" u="none" strike="noStrike" dirty="0">
                <a:solidFill>
                  <a:srgbClr val="FF6602"/>
                </a:solidFill>
                <a:effectLst/>
                <a:hlinkClick r:id="rId8"/>
              </a:rPr>
              <a:t>dermis</a:t>
            </a:r>
            <a:r>
              <a:rPr lang="en-US" b="0" i="0" dirty="0">
                <a:solidFill>
                  <a:srgbClr val="2D2D49"/>
                </a:solidFill>
                <a:effectLst/>
              </a:rPr>
              <a:t> beneath by </a:t>
            </a:r>
            <a:r>
              <a:rPr lang="en-US" b="0" i="0" u="none" strike="noStrike" dirty="0">
                <a:solidFill>
                  <a:srgbClr val="FF6602"/>
                </a:solidFill>
                <a:effectLst/>
                <a:hlinkClick r:id="rId9"/>
              </a:rPr>
              <a:t>nail bed epithelium</a:t>
            </a:r>
            <a:r>
              <a:rPr lang="en-US" b="0" i="0" dirty="0">
                <a:solidFill>
                  <a:srgbClr val="2D2D49"/>
                </a:solidFill>
                <a:effectLst/>
              </a:rPr>
              <a:t>, and kept within the </a:t>
            </a:r>
            <a:r>
              <a:rPr lang="en-US" b="0" i="0" u="none" strike="noStrike" dirty="0">
                <a:solidFill>
                  <a:srgbClr val="FF6602"/>
                </a:solidFill>
                <a:effectLst/>
                <a:hlinkClick r:id="rId10"/>
              </a:rPr>
              <a:t>lateral nail folds</a:t>
            </a:r>
            <a:r>
              <a:rPr lang="en-US" b="0" i="0" dirty="0">
                <a:solidFill>
                  <a:srgbClr val="2D2D49"/>
                </a:solidFill>
                <a:effectLst/>
              </a:rPr>
              <a:t> by the nail grooves along each of the sidewalls.</a:t>
            </a:r>
          </a:p>
          <a:p>
            <a:pPr algn="l" fontAlgn="base"/>
            <a:r>
              <a:rPr lang="en-US" b="0" i="0" dirty="0">
                <a:solidFill>
                  <a:srgbClr val="2D2D49"/>
                </a:solidFill>
                <a:effectLst/>
              </a:rPr>
              <a:t>The tough upper layers are slightly thicker than the lower layers and form a protective barrier. These upper layers should NEVER be </a:t>
            </a:r>
            <a:r>
              <a:rPr lang="en-US" b="0" i="0" u="none" strike="noStrike" dirty="0">
                <a:solidFill>
                  <a:srgbClr val="FF6602"/>
                </a:solidFill>
                <a:effectLst/>
                <a:hlinkClick r:id="rId11"/>
              </a:rPr>
              <a:t>buffed</a:t>
            </a:r>
            <a:r>
              <a:rPr lang="en-US" b="0" i="0" dirty="0">
                <a:solidFill>
                  <a:srgbClr val="2D2D49"/>
                </a:solidFill>
                <a:effectLst/>
              </a:rPr>
              <a:t> off during any nail service. </a:t>
            </a:r>
            <a:r>
              <a:rPr lang="en-US" b="0" i="0" u="none" strike="noStrike" dirty="0">
                <a:solidFill>
                  <a:srgbClr val="FF6602"/>
                </a:solidFill>
                <a:effectLst/>
                <a:hlinkClick r:id="rId11"/>
              </a:rPr>
              <a:t>Buffing</a:t>
            </a:r>
            <a:r>
              <a:rPr lang="en-US" b="0" i="0" dirty="0">
                <a:solidFill>
                  <a:srgbClr val="2D2D49"/>
                </a:solidFill>
                <a:effectLst/>
              </a:rPr>
              <a:t> the top layers off exposes softer layers below.</a:t>
            </a:r>
          </a:p>
          <a:p>
            <a:pPr algn="l" fontAlgn="base"/>
            <a:r>
              <a:rPr lang="en-US" b="0" i="0" dirty="0">
                <a:solidFill>
                  <a:srgbClr val="2D2D49"/>
                </a:solidFill>
                <a:effectLst/>
              </a:rPr>
              <a:t>This can affect the adhesion of any artificial products, such as regular </a:t>
            </a:r>
            <a:r>
              <a:rPr lang="en-US" b="0" i="0" u="none" strike="noStrike" dirty="0">
                <a:solidFill>
                  <a:srgbClr val="FF6602"/>
                </a:solidFill>
                <a:effectLst/>
                <a:hlinkClick r:id="rId12"/>
              </a:rPr>
              <a:t>nail varnish</a:t>
            </a:r>
            <a:r>
              <a:rPr lang="en-US" b="0" i="0" dirty="0">
                <a:solidFill>
                  <a:srgbClr val="2D2D49"/>
                </a:solidFill>
                <a:effectLst/>
              </a:rPr>
              <a:t>, </a:t>
            </a:r>
            <a:r>
              <a:rPr lang="en-US" b="0" i="0" u="none" strike="noStrike" dirty="0">
                <a:solidFill>
                  <a:srgbClr val="FF6602"/>
                </a:solidFill>
                <a:effectLst/>
                <a:hlinkClick r:id="rId13"/>
              </a:rPr>
              <a:t>UV gels</a:t>
            </a:r>
            <a:r>
              <a:rPr lang="en-US" b="0" i="0" dirty="0">
                <a:solidFill>
                  <a:srgbClr val="2D2D49"/>
                </a:solidFill>
                <a:effectLst/>
              </a:rPr>
              <a:t> or powder polymer or liquid monomer. It also weakens the nail and opens it up to penetration by unwanted substances. The lower and younger layers are attached firmly to the nail </a:t>
            </a:r>
            <a:r>
              <a:rPr lang="en-US" b="0" i="0" u="none" strike="noStrike" dirty="0">
                <a:solidFill>
                  <a:srgbClr val="FF6602"/>
                </a:solidFill>
                <a:effectLst/>
                <a:hlinkClick r:id="rId14"/>
              </a:rPr>
              <a:t>bed epithelium</a:t>
            </a:r>
            <a:r>
              <a:rPr lang="en-US" b="0" i="0" dirty="0">
                <a:solidFill>
                  <a:srgbClr val="2D2D49"/>
                </a:solidFill>
                <a:effectLst/>
              </a:rPr>
              <a:t> which, in turn is attached to the nail bed by a series of grooves</a:t>
            </a:r>
            <a:r>
              <a:rPr lang="en-US" b="0" i="0" dirty="0">
                <a:solidFill>
                  <a:srgbClr val="2D2D49"/>
                </a:solidFill>
                <a:effectLst/>
                <a:latin typeface="Ubuntu" panose="020B0504030602030204" pitchFamily="34" charset="0"/>
              </a:rPr>
              <a:t>.</a:t>
            </a:r>
          </a:p>
        </p:txBody>
      </p:sp>
    </p:spTree>
    <p:extLst>
      <p:ext uri="{BB962C8B-B14F-4D97-AF65-F5344CB8AC3E}">
        <p14:creationId xmlns:p14="http://schemas.microsoft.com/office/powerpoint/2010/main" val="3489933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US" altLang="zh-CN"/>
              <a:t>Structure of the Nail</a:t>
            </a:r>
            <a:endParaRPr lang="en-US"/>
          </a:p>
        </p:txBody>
      </p:sp>
      <p:sp>
        <p:nvSpPr>
          <p:cNvPr id="4" name="Content Placeholder 3">
            <a:extLst>
              <a:ext uri="{FF2B5EF4-FFF2-40B4-BE49-F238E27FC236}">
                <a16:creationId xmlns:a16="http://schemas.microsoft.com/office/drawing/2014/main" id="{768DCA9F-94C9-E014-37F5-ACE5661C4627}"/>
              </a:ext>
            </a:extLst>
          </p:cNvPr>
          <p:cNvSpPr>
            <a:spLocks noGrp="1"/>
          </p:cNvSpPr>
          <p:nvPr>
            <p:ph idx="1"/>
          </p:nvPr>
        </p:nvSpPr>
        <p:spPr/>
        <p:txBody>
          <a:bodyPr>
            <a:normAutofit fontScale="70000" lnSpcReduction="20000"/>
          </a:bodyPr>
          <a:lstStyle/>
          <a:p>
            <a:endParaRPr lang="en-US"/>
          </a:p>
          <a:p>
            <a:r>
              <a:rPr lang="en-US"/>
              <a:t>What is the function of the nail plate?</a:t>
            </a:r>
          </a:p>
          <a:p>
            <a:r>
              <a:rPr lang="en-US"/>
              <a:t>The function of the nail plate is to create a rigidity for the end of the finger allowing the fingers to function efficiently in all their dexterity requirements e.g. picking up small objects. It is also a protection for the last bone of the fingers and toes which would otherwise get easily damaged</a:t>
            </a:r>
          </a:p>
          <a:p>
            <a:r>
              <a:rPr lang="en-US"/>
              <a:t>Will the nail plate continue to grow?</a:t>
            </a:r>
          </a:p>
          <a:p>
            <a:r>
              <a:rPr lang="en-US"/>
              <a:t>The nail plate is continuously formed from the matrix of the nail unit. Modified skin cells keratinize in the matrix and push older cells forward.  The journey from the matrix (which is a delicate area under and behind the </a:t>
            </a:r>
            <a:r>
              <a:rPr lang="en-US">
                <a:hlinkClick r:id="rId2"/>
              </a:rPr>
              <a:t>base</a:t>
            </a:r>
            <a:r>
              <a:rPr lang="en-US"/>
              <a:t> of the nail) to the free edge takes approximately 5 months.</a:t>
            </a:r>
          </a:p>
          <a:p>
            <a:r>
              <a:rPr lang="en-US"/>
              <a:t>Do nails grow from the nail bed?</a:t>
            </a:r>
          </a:p>
          <a:p>
            <a:r>
              <a:rPr lang="en-US"/>
              <a:t>Nails do not grow from the nail bed. The nail bed is an area under the nail where it is attached to the end of the finger and provide the nail with essential oils and moisture to keep it healthy and flexible. Nails grow from an area under the skin at the base of the nail called the matrix</a:t>
            </a:r>
          </a:p>
          <a:p>
            <a:endParaRPr lang="en-US"/>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a:pPr/>
              <a:t>16</a:t>
            </a:fld>
            <a:endParaRPr lang="en-US"/>
          </a:p>
        </p:txBody>
      </p:sp>
    </p:spTree>
    <p:extLst>
      <p:ext uri="{BB962C8B-B14F-4D97-AF65-F5344CB8AC3E}">
        <p14:creationId xmlns:p14="http://schemas.microsoft.com/office/powerpoint/2010/main" val="1199764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78FF44F-2A53-C7E9-6C57-8DCC3E736CDB}"/>
              </a:ext>
            </a:extLst>
          </p:cNvPr>
          <p:cNvSpPr>
            <a:spLocks noGrp="1"/>
          </p:cNvSpPr>
          <p:nvPr>
            <p:ph idx="1"/>
          </p:nvPr>
        </p:nvSpPr>
        <p:spPr/>
        <p:txBody>
          <a:bodyPr>
            <a:normAutofit fontScale="70000" lnSpcReduction="20000"/>
          </a:bodyPr>
          <a:lstStyle/>
          <a:p>
            <a:r>
              <a:rPr lang="en-US" dirty="0"/>
              <a:t>Hyponychium- This is the nail seal under the </a:t>
            </a:r>
            <a:r>
              <a:rPr lang="en-US" dirty="0">
                <a:hlinkClick r:id="rId2">
                  <a:extLst>
                    <a:ext uri="{A12FA001-AC4F-418D-AE19-62706E023703}">
                      <ahyp:hlinkClr xmlns:ahyp="http://schemas.microsoft.com/office/drawing/2018/hyperlinkcolor" val="tx"/>
                    </a:ext>
                  </a:extLst>
                </a:hlinkClick>
              </a:rPr>
              <a:t>free edge</a:t>
            </a:r>
            <a:r>
              <a:rPr lang="en-US" dirty="0"/>
              <a:t> of the </a:t>
            </a:r>
            <a:r>
              <a:rPr lang="en-US" dirty="0">
                <a:hlinkClick r:id="rId3">
                  <a:extLst>
                    <a:ext uri="{A12FA001-AC4F-418D-AE19-62706E023703}">
                      <ahyp:hlinkClr xmlns:ahyp="http://schemas.microsoft.com/office/drawing/2018/hyperlinkcolor" val="tx"/>
                    </a:ext>
                  </a:extLst>
                </a:hlinkClick>
              </a:rPr>
              <a:t>nail plate</a:t>
            </a:r>
            <a:r>
              <a:rPr lang="en-US" dirty="0"/>
              <a:t> at the distal edge of the finger. It forms a very tight seal that prevents </a:t>
            </a:r>
            <a:r>
              <a:rPr lang="en-US" dirty="0">
                <a:hlinkClick r:id="rId4">
                  <a:extLst>
                    <a:ext uri="{A12FA001-AC4F-418D-AE19-62706E023703}">
                      <ahyp:hlinkClr xmlns:ahyp="http://schemas.microsoft.com/office/drawing/2018/hyperlinkcolor" val="tx"/>
                    </a:ext>
                  </a:extLst>
                </a:hlinkClick>
              </a:rPr>
              <a:t>bacteria</a:t>
            </a:r>
            <a:r>
              <a:rPr lang="en-US" dirty="0"/>
              <a:t> and </a:t>
            </a:r>
            <a:r>
              <a:rPr lang="en-US" dirty="0">
                <a:hlinkClick r:id="rId5">
                  <a:extLst>
                    <a:ext uri="{A12FA001-AC4F-418D-AE19-62706E023703}">
                      <ahyp:hlinkClr xmlns:ahyp="http://schemas.microsoft.com/office/drawing/2018/hyperlinkcolor" val="tx"/>
                    </a:ext>
                  </a:extLst>
                </a:hlinkClick>
              </a:rPr>
              <a:t>pathogens</a:t>
            </a:r>
            <a:r>
              <a:rPr lang="en-US" dirty="0"/>
              <a:t> from entering the delicate and sensitive areas of the </a:t>
            </a:r>
            <a:r>
              <a:rPr lang="en-US" dirty="0">
                <a:hlinkClick r:id="rId6">
                  <a:extLst>
                    <a:ext uri="{A12FA001-AC4F-418D-AE19-62706E023703}">
                      <ahyp:hlinkClr xmlns:ahyp="http://schemas.microsoft.com/office/drawing/2018/hyperlinkcolor" val="tx"/>
                    </a:ext>
                  </a:extLst>
                </a:hlinkClick>
              </a:rPr>
              <a:t>nail unit</a:t>
            </a:r>
            <a:r>
              <a:rPr lang="en-US" dirty="0"/>
              <a:t>. There are many nerve endings within the </a:t>
            </a:r>
            <a:r>
              <a:rPr lang="en-US" dirty="0">
                <a:hlinkClick r:id="rId7">
                  <a:extLst>
                    <a:ext uri="{A12FA001-AC4F-418D-AE19-62706E023703}">
                      <ahyp:hlinkClr xmlns:ahyp="http://schemas.microsoft.com/office/drawing/2018/hyperlinkcolor" val="tx"/>
                    </a:ext>
                  </a:extLst>
                </a:hlinkClick>
              </a:rPr>
              <a:t>hyponychium</a:t>
            </a:r>
            <a:r>
              <a:rPr lang="en-US" dirty="0"/>
              <a:t> to act as a warning if this seal is broken.</a:t>
            </a:r>
          </a:p>
          <a:p>
            <a:r>
              <a:rPr lang="en-US" dirty="0"/>
              <a:t>How is hyponychium overgrowth treated?</a:t>
            </a:r>
          </a:p>
          <a:p>
            <a:r>
              <a:rPr lang="en-US" dirty="0"/>
              <a:t>This is called inverse </a:t>
            </a:r>
            <a:r>
              <a:rPr lang="en-US" dirty="0">
                <a:hlinkClick r:id="rId8">
                  <a:extLst>
                    <a:ext uri="{A12FA001-AC4F-418D-AE19-62706E023703}">
                      <ahyp:hlinkClr xmlns:ahyp="http://schemas.microsoft.com/office/drawing/2018/hyperlinkcolor" val="tx"/>
                    </a:ext>
                  </a:extLst>
                </a:hlinkClick>
              </a:rPr>
              <a:t>pterygium</a:t>
            </a:r>
            <a:r>
              <a:rPr lang="en-US" dirty="0"/>
              <a:t>. It will usually have blood and nerve endings and needs to be left alone. Regular applications of a good nail oil will help keep it supple and not become dry.</a:t>
            </a:r>
          </a:p>
          <a:p>
            <a:r>
              <a:rPr lang="en-US" dirty="0"/>
              <a:t>How do you push back the hyponychium?</a:t>
            </a:r>
          </a:p>
          <a:p>
            <a:r>
              <a:rPr lang="en-US" dirty="0"/>
              <a:t>You don’t push back the hyponychium. It is a important seal of the nail unit and should be left alone.</a:t>
            </a:r>
          </a:p>
          <a:p>
            <a:r>
              <a:rPr lang="en-US" dirty="0"/>
              <a:t>What is the difference between hyponychium and eponychium?</a:t>
            </a:r>
          </a:p>
          <a:p>
            <a:r>
              <a:rPr lang="en-US" dirty="0"/>
              <a:t>The hyponychium is a strong seal at the end of the finger and under the free edge. The </a:t>
            </a:r>
            <a:r>
              <a:rPr lang="en-US" dirty="0">
                <a:hlinkClick r:id="rId9">
                  <a:extLst>
                    <a:ext uri="{A12FA001-AC4F-418D-AE19-62706E023703}">
                      <ahyp:hlinkClr xmlns:ahyp="http://schemas.microsoft.com/office/drawing/2018/hyperlinkcolor" val="tx"/>
                    </a:ext>
                  </a:extLst>
                </a:hlinkClick>
              </a:rPr>
              <a:t>eponychium</a:t>
            </a:r>
            <a:r>
              <a:rPr lang="en-US" dirty="0"/>
              <a:t> is an area under the </a:t>
            </a:r>
            <a:r>
              <a:rPr lang="en-US" dirty="0">
                <a:hlinkClick r:id="rId10">
                  <a:extLst>
                    <a:ext uri="{A12FA001-AC4F-418D-AE19-62706E023703}">
                      <ahyp:hlinkClr xmlns:ahyp="http://schemas.microsoft.com/office/drawing/2018/hyperlinkcolor" val="tx"/>
                    </a:ext>
                  </a:extLst>
                </a:hlinkClick>
              </a:rPr>
              <a:t>proximal nail fold</a:t>
            </a:r>
            <a:r>
              <a:rPr lang="en-US" dirty="0"/>
              <a:t> that sheds the dead skin cells of the proximal nail fold called the </a:t>
            </a:r>
            <a:r>
              <a:rPr lang="en-US" dirty="0">
                <a:hlinkClick r:id="rId11">
                  <a:extLst>
                    <a:ext uri="{A12FA001-AC4F-418D-AE19-62706E023703}">
                      <ahyp:hlinkClr xmlns:ahyp="http://schemas.microsoft.com/office/drawing/2018/hyperlinkcolor" val="tx"/>
                    </a:ext>
                  </a:extLst>
                </a:hlinkClick>
              </a:rPr>
              <a:t>cuticle</a:t>
            </a:r>
            <a:r>
              <a:rPr lang="en-US" dirty="0"/>
              <a:t>. The cuticle and proximal nail fold form another strong and important seal of the nail unit.</a:t>
            </a:r>
          </a:p>
          <a:p>
            <a:endParaRPr lang="en-CA" dirty="0"/>
          </a:p>
        </p:txBody>
      </p:sp>
    </p:spTree>
    <p:extLst>
      <p:ext uri="{BB962C8B-B14F-4D97-AF65-F5344CB8AC3E}">
        <p14:creationId xmlns:p14="http://schemas.microsoft.com/office/powerpoint/2010/main" val="2413388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64B589B-6876-1A43-8F50-F729371829D7}"/>
              </a:ext>
            </a:extLst>
          </p:cNvPr>
          <p:cNvSpPr>
            <a:spLocks noGrp="1"/>
          </p:cNvSpPr>
          <p:nvPr>
            <p:ph idx="1"/>
          </p:nvPr>
        </p:nvSpPr>
        <p:spPr/>
        <p:txBody>
          <a:bodyPr>
            <a:normAutofit fontScale="85000" lnSpcReduction="20000"/>
          </a:bodyPr>
          <a:lstStyle/>
          <a:p>
            <a:r>
              <a:rPr lang="en-US" dirty="0"/>
              <a:t>The </a:t>
            </a:r>
            <a:r>
              <a:rPr lang="en-US" dirty="0">
                <a:hlinkClick r:id="rId2">
                  <a:extLst>
                    <a:ext uri="{A12FA001-AC4F-418D-AE19-62706E023703}">
                      <ahyp:hlinkClr xmlns:ahyp="http://schemas.microsoft.com/office/drawing/2018/hyperlinkcolor" val="tx"/>
                    </a:ext>
                  </a:extLst>
                </a:hlinkClick>
              </a:rPr>
              <a:t>lunula</a:t>
            </a:r>
            <a:r>
              <a:rPr lang="en-US" dirty="0"/>
              <a:t> is the distal edge of the nail </a:t>
            </a:r>
            <a:r>
              <a:rPr lang="en-US" dirty="0">
                <a:hlinkClick r:id="rId3">
                  <a:extLst>
                    <a:ext uri="{A12FA001-AC4F-418D-AE19-62706E023703}">
                      <ahyp:hlinkClr xmlns:ahyp="http://schemas.microsoft.com/office/drawing/2018/hyperlinkcolor" val="tx"/>
                    </a:ext>
                  </a:extLst>
                </a:hlinkClick>
              </a:rPr>
              <a:t>matrix</a:t>
            </a:r>
            <a:r>
              <a:rPr lang="en-US" dirty="0"/>
              <a:t> and is the half-moon shape by or under the proximal nail edge, occasionally, visible through the </a:t>
            </a:r>
            <a:r>
              <a:rPr lang="en-US" dirty="0">
                <a:hlinkClick r:id="rId4">
                  <a:extLst>
                    <a:ext uri="{A12FA001-AC4F-418D-AE19-62706E023703}">
                      <ahyp:hlinkClr xmlns:ahyp="http://schemas.microsoft.com/office/drawing/2018/hyperlinkcolor" val="tx"/>
                    </a:ext>
                  </a:extLst>
                </a:hlinkClick>
              </a:rPr>
              <a:t>nail plate</a:t>
            </a:r>
            <a:r>
              <a:rPr lang="en-US" dirty="0"/>
              <a:t>. Most prominent on the thumbs, this is an area vulnerable to damage as it is full of slightly soft nail cells which are not fully  </a:t>
            </a:r>
            <a:r>
              <a:rPr lang="en-US" dirty="0">
                <a:hlinkClick r:id="rId5">
                  <a:extLst>
                    <a:ext uri="{A12FA001-AC4F-418D-AE19-62706E023703}">
                      <ahyp:hlinkClr xmlns:ahyp="http://schemas.microsoft.com/office/drawing/2018/hyperlinkcolor" val="tx"/>
                    </a:ext>
                  </a:extLst>
                </a:hlinkClick>
              </a:rPr>
              <a:t>keratinized</a:t>
            </a:r>
            <a:r>
              <a:rPr lang="en-US" dirty="0"/>
              <a:t>.</a:t>
            </a:r>
          </a:p>
          <a:p>
            <a:r>
              <a:rPr lang="en-US" dirty="0"/>
              <a:t>Why do I not have half-moons on my fingers?</a:t>
            </a:r>
          </a:p>
          <a:p>
            <a:r>
              <a:rPr lang="en-US" dirty="0"/>
              <a:t>If the half moons (lunula) cannot be seen it is because they are under the skin called the proximal nail fed. There are still there. They are a delicate area of the nail and easily damaged so are better hiding under this skin. They are more common on thumbs as thumbs only have 2 bones where fingers have 3.</a:t>
            </a:r>
          </a:p>
          <a:p>
            <a:r>
              <a:rPr lang="en-US" dirty="0"/>
              <a:t>Why is the lunula white?</a:t>
            </a:r>
          </a:p>
          <a:p>
            <a:r>
              <a:rPr lang="en-US" dirty="0"/>
              <a:t>They are lighter in color as the modified skin cells that create the nail are still under the transformation called keratinization. This is where living cells loose their cellular contents to become nonliving keratinized nail cells. The lunula is the edge of the matrix where this process is not quite complete.</a:t>
            </a:r>
          </a:p>
          <a:p>
            <a:endParaRPr lang="en-CA" dirty="0"/>
          </a:p>
        </p:txBody>
      </p:sp>
    </p:spTree>
    <p:extLst>
      <p:ext uri="{BB962C8B-B14F-4D97-AF65-F5344CB8AC3E}">
        <p14:creationId xmlns:p14="http://schemas.microsoft.com/office/powerpoint/2010/main" val="3384346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US" altLang="zh-CN"/>
              <a:t>Structure of the Nail</a:t>
            </a:r>
            <a:endParaRPr lang="en-US"/>
          </a:p>
        </p:txBody>
      </p:sp>
      <p:sp>
        <p:nvSpPr>
          <p:cNvPr id="4" name="Content Placeholder 3">
            <a:extLst>
              <a:ext uri="{FF2B5EF4-FFF2-40B4-BE49-F238E27FC236}">
                <a16:creationId xmlns:a16="http://schemas.microsoft.com/office/drawing/2014/main" id="{768DCA9F-94C9-E014-37F5-ACE5661C4627}"/>
              </a:ext>
            </a:extLst>
          </p:cNvPr>
          <p:cNvSpPr>
            <a:spLocks noGrp="1"/>
          </p:cNvSpPr>
          <p:nvPr>
            <p:ph idx="1"/>
          </p:nvPr>
        </p:nvSpPr>
        <p:spPr/>
        <p:txBody>
          <a:bodyPr/>
          <a:lstStyle/>
          <a:p>
            <a:r>
              <a:rPr lang="en-US"/>
              <a:t>What is the purpose of the lunula?</a:t>
            </a:r>
          </a:p>
          <a:p>
            <a:r>
              <a:rPr lang="en-US"/>
              <a:t>It is the distal edge of the matrix where nail cells are created. Modified skin cells keratinise and become non living nail cells</a:t>
            </a:r>
          </a:p>
          <a:p>
            <a:r>
              <a:rPr lang="en-US"/>
              <a:t>Does the lunula mean my fingers are healthy?</a:t>
            </a:r>
          </a:p>
          <a:p>
            <a:r>
              <a:rPr lang="en-US"/>
              <a:t>No. The health of the nail is not dependent on the visible lunula. It will always be there just hidden under the skin on some fingers</a:t>
            </a:r>
          </a:p>
          <a:p>
            <a:endParaRPr lang="en-US"/>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a:pPr/>
              <a:t>19</a:t>
            </a:fld>
            <a:endParaRPr lang="en-US"/>
          </a:p>
        </p:txBody>
      </p:sp>
    </p:spTree>
    <p:extLst>
      <p:ext uri="{BB962C8B-B14F-4D97-AF65-F5344CB8AC3E}">
        <p14:creationId xmlns:p14="http://schemas.microsoft.com/office/powerpoint/2010/main" val="2150712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D6EFED8-6E2E-380E-7019-0B86DE673DD0}"/>
              </a:ext>
            </a:extLst>
          </p:cNvPr>
          <p:cNvSpPr>
            <a:spLocks noGrp="1"/>
          </p:cNvSpPr>
          <p:nvPr>
            <p:ph idx="1"/>
          </p:nvPr>
        </p:nvSpPr>
        <p:spPr/>
        <p:txBody>
          <a:bodyPr>
            <a:normAutofit fontScale="92500" lnSpcReduction="20000"/>
          </a:bodyPr>
          <a:lstStyle/>
          <a:p>
            <a:r>
              <a:rPr lang="en-US" dirty="0"/>
              <a:t>The </a:t>
            </a:r>
            <a:r>
              <a:rPr lang="en-US" dirty="0">
                <a:hlinkClick r:id="rId2">
                  <a:extLst>
                    <a:ext uri="{A12FA001-AC4F-418D-AE19-62706E023703}">
                      <ahyp:hlinkClr xmlns:ahyp="http://schemas.microsoft.com/office/drawing/2018/hyperlinkcolor" val="tx"/>
                    </a:ext>
                  </a:extLst>
                </a:hlinkClick>
              </a:rPr>
              <a:t>lateral nail folds</a:t>
            </a:r>
            <a:r>
              <a:rPr lang="en-US" dirty="0"/>
              <a:t> or side walls, are the where the skin of the finger folds down along the side of the </a:t>
            </a:r>
            <a:r>
              <a:rPr lang="en-US" dirty="0">
                <a:hlinkClick r:id="rId3">
                  <a:extLst>
                    <a:ext uri="{A12FA001-AC4F-418D-AE19-62706E023703}">
                      <ahyp:hlinkClr xmlns:ahyp="http://schemas.microsoft.com/office/drawing/2018/hyperlinkcolor" val="tx"/>
                    </a:ext>
                  </a:extLst>
                </a:hlinkClick>
              </a:rPr>
              <a:t>nail plate</a:t>
            </a:r>
            <a:r>
              <a:rPr lang="en-US" dirty="0"/>
              <a:t>, providing protection as well as a groove to guide the growth of the nail. This seal along the edge of the nail stops invasion of unwanted substances or micro-organisms.</a:t>
            </a:r>
          </a:p>
          <a:p>
            <a:r>
              <a:rPr lang="en-US" dirty="0"/>
              <a:t>What are the common lateral nail fold problems?</a:t>
            </a:r>
          </a:p>
          <a:p>
            <a:r>
              <a:rPr lang="en-US" dirty="0">
                <a:hlinkClick r:id="rId4">
                  <a:extLst>
                    <a:ext uri="{A12FA001-AC4F-418D-AE19-62706E023703}">
                      <ahyp:hlinkClr xmlns:ahyp="http://schemas.microsoft.com/office/drawing/2018/hyperlinkcolor" val="tx"/>
                    </a:ext>
                  </a:extLst>
                </a:hlinkClick>
              </a:rPr>
              <a:t>Hangnails</a:t>
            </a:r>
            <a:r>
              <a:rPr lang="en-US" dirty="0"/>
              <a:t>! Where little spikes of skin or the nail appear and catch on everything. These can be safely nipped off. DO NOT pull them as it damages the skin and this often leads to </a:t>
            </a:r>
            <a:r>
              <a:rPr lang="en-US" dirty="0">
                <a:hlinkClick r:id="rId5">
                  <a:extLst>
                    <a:ext uri="{A12FA001-AC4F-418D-AE19-62706E023703}">
                      <ahyp:hlinkClr xmlns:ahyp="http://schemas.microsoft.com/office/drawing/2018/hyperlinkcolor" val="tx"/>
                    </a:ext>
                  </a:extLst>
                </a:hlinkClick>
              </a:rPr>
              <a:t>inflammation</a:t>
            </a:r>
            <a:r>
              <a:rPr lang="en-US" dirty="0"/>
              <a:t> and infection.</a:t>
            </a:r>
          </a:p>
          <a:p>
            <a:r>
              <a:rPr lang="en-US" dirty="0"/>
              <a:t>What causes hard skin around the lateral nail fold?</a:t>
            </a:r>
          </a:p>
          <a:p>
            <a:r>
              <a:rPr lang="en-US" dirty="0"/>
              <a:t>It can be caused by general dryness, picking the skin or constantly using an implement like a pen. It is easily rectified by massaging in a good nail oil or hand cream to counteract the dryness and keep the skin moisturized and supple.</a:t>
            </a:r>
          </a:p>
          <a:p>
            <a:endParaRPr lang="en-CA" dirty="0"/>
          </a:p>
        </p:txBody>
      </p:sp>
    </p:spTree>
    <p:extLst>
      <p:ext uri="{BB962C8B-B14F-4D97-AF65-F5344CB8AC3E}">
        <p14:creationId xmlns:p14="http://schemas.microsoft.com/office/powerpoint/2010/main" val="635729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744FF17-2E11-2FA7-7588-19EEBC8D9D7F}"/>
              </a:ext>
            </a:extLst>
          </p:cNvPr>
          <p:cNvSpPr>
            <a:spLocks noGrp="1"/>
          </p:cNvSpPr>
          <p:nvPr>
            <p:ph idx="1"/>
          </p:nvPr>
        </p:nvSpPr>
        <p:spPr/>
        <p:txBody>
          <a:bodyPr/>
          <a:lstStyle/>
          <a:p>
            <a:r>
              <a:rPr lang="en-US" dirty="0"/>
              <a:t>What's the pain I'm feeling around the lateral nail fold?</a:t>
            </a:r>
          </a:p>
          <a:p>
            <a:r>
              <a:rPr lang="en-US" dirty="0"/>
              <a:t>This is usually due to an infection and inflammation, maybe from catching or pulling a </a:t>
            </a:r>
            <a:r>
              <a:rPr lang="en-US" dirty="0">
                <a:hlinkClick r:id="rId2">
                  <a:extLst>
                    <a:ext uri="{A12FA001-AC4F-418D-AE19-62706E023703}">
                      <ahyp:hlinkClr xmlns:ahyp="http://schemas.microsoft.com/office/drawing/2018/hyperlinkcolor" val="tx"/>
                    </a:ext>
                  </a:extLst>
                </a:hlinkClick>
              </a:rPr>
              <a:t>hangnail</a:t>
            </a:r>
            <a:r>
              <a:rPr lang="en-US" dirty="0"/>
              <a:t> or localized skin damage. Keep it clean and dry and apply </a:t>
            </a:r>
            <a:r>
              <a:rPr lang="en-US" dirty="0">
                <a:hlinkClick r:id="rId3">
                  <a:extLst>
                    <a:ext uri="{A12FA001-AC4F-418D-AE19-62706E023703}">
                      <ahyp:hlinkClr xmlns:ahyp="http://schemas.microsoft.com/office/drawing/2018/hyperlinkcolor" val="tx"/>
                    </a:ext>
                  </a:extLst>
                </a:hlinkClick>
              </a:rPr>
              <a:t>antiseptic</a:t>
            </a:r>
            <a:r>
              <a:rPr lang="en-US" dirty="0"/>
              <a:t> cream if necessary.</a:t>
            </a:r>
          </a:p>
          <a:p>
            <a:r>
              <a:rPr lang="en-US" dirty="0"/>
              <a:t>Can I remove hangnails?</a:t>
            </a:r>
          </a:p>
          <a:p>
            <a:r>
              <a:rPr lang="en-US" dirty="0"/>
              <a:t>Yes, you can, but it must be done carefully. Use a clean pair of </a:t>
            </a:r>
            <a:r>
              <a:rPr lang="en-US" dirty="0">
                <a:hlinkClick r:id="rId4">
                  <a:extLst>
                    <a:ext uri="{A12FA001-AC4F-418D-AE19-62706E023703}">
                      <ahyp:hlinkClr xmlns:ahyp="http://schemas.microsoft.com/office/drawing/2018/hyperlinkcolor" val="tx"/>
                    </a:ext>
                  </a:extLst>
                </a:hlinkClick>
              </a:rPr>
              <a:t>nippers</a:t>
            </a:r>
            <a:r>
              <a:rPr lang="en-US" dirty="0"/>
              <a:t>. Place the blades around the hangnail, squeeze and release. Never pull the hangnail as this can damage the skin.</a:t>
            </a:r>
          </a:p>
          <a:p>
            <a:endParaRPr lang="en-CA" dirty="0"/>
          </a:p>
        </p:txBody>
      </p:sp>
    </p:spTree>
    <p:extLst>
      <p:ext uri="{BB962C8B-B14F-4D97-AF65-F5344CB8AC3E}">
        <p14:creationId xmlns:p14="http://schemas.microsoft.com/office/powerpoint/2010/main" val="39345796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3d Glasses with solid fill">
            <a:hlinkClick r:id="rId2"/>
            <a:extLst>
              <a:ext uri="{FF2B5EF4-FFF2-40B4-BE49-F238E27FC236}">
                <a16:creationId xmlns:a16="http://schemas.microsoft.com/office/drawing/2014/main" id="{340CC0CB-EB3F-BE18-231B-30F29E60FAA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73558" y="2440022"/>
            <a:ext cx="2204936" cy="2204936"/>
          </a:xfrm>
          <a:prstGeom prst="rect">
            <a:avLst/>
          </a:prstGeom>
        </p:spPr>
      </p:pic>
      <p:sp>
        <p:nvSpPr>
          <p:cNvPr id="8" name="TextBox 7">
            <a:extLst>
              <a:ext uri="{FF2B5EF4-FFF2-40B4-BE49-F238E27FC236}">
                <a16:creationId xmlns:a16="http://schemas.microsoft.com/office/drawing/2014/main" id="{94C12951-48B3-2512-85FE-C6FFC40E9510}"/>
              </a:ext>
            </a:extLst>
          </p:cNvPr>
          <p:cNvSpPr txBox="1"/>
          <p:nvPr/>
        </p:nvSpPr>
        <p:spPr>
          <a:xfrm>
            <a:off x="1266825" y="590550"/>
            <a:ext cx="6848475" cy="369332"/>
          </a:xfrm>
          <a:prstGeom prst="rect">
            <a:avLst/>
          </a:prstGeom>
          <a:noFill/>
        </p:spPr>
        <p:txBody>
          <a:bodyPr wrap="square" rtlCol="0">
            <a:spAutoFit/>
          </a:bodyPr>
          <a:lstStyle/>
          <a:p>
            <a:r>
              <a:rPr lang="en-US" dirty="0"/>
              <a:t>Lets Watch </a:t>
            </a:r>
          </a:p>
        </p:txBody>
      </p:sp>
    </p:spTree>
    <p:extLst>
      <p:ext uri="{BB962C8B-B14F-4D97-AF65-F5344CB8AC3E}">
        <p14:creationId xmlns:p14="http://schemas.microsoft.com/office/powerpoint/2010/main" val="17734446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8190</TotalTime>
  <Words>2494</Words>
  <Application>Microsoft Office PowerPoint</Application>
  <PresentationFormat>Widescreen</PresentationFormat>
  <Paragraphs>100</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Arial Black</vt:lpstr>
      <vt:lpstr>Calibri</vt:lpstr>
      <vt:lpstr>Futura PT Book</vt:lpstr>
      <vt:lpstr>Futura PT Demi</vt:lpstr>
      <vt:lpstr>Ubuntu</vt:lpstr>
      <vt:lpstr>Office Theme</vt:lpstr>
      <vt:lpstr>PowerPoint Presentation</vt:lpstr>
      <vt:lpstr>PowerPoint Presentation</vt:lpstr>
      <vt:lpstr>PowerPoint Presentation</vt:lpstr>
      <vt:lpstr>PowerPoint Presentation</vt:lpstr>
      <vt:lpstr>History of manicures and Pedicures</vt:lpstr>
      <vt:lpstr>PowerPoint Presentation</vt:lpstr>
      <vt:lpstr>Structure of the Nail</vt:lpstr>
      <vt:lpstr>PowerPoint Presentation</vt:lpstr>
      <vt:lpstr>Structure of the Nail</vt:lpstr>
      <vt:lpstr>PowerPoint Presentation</vt:lpstr>
      <vt:lpstr>Structure of the Nail</vt:lpstr>
      <vt:lpstr>Structure of the Nail</vt:lpstr>
      <vt:lpstr>Structure of the Nail</vt:lpstr>
      <vt:lpstr>Structure of the Nail</vt:lpstr>
      <vt:lpstr>PowerPoint Presentation</vt:lpstr>
      <vt:lpstr>Structure of the Nail</vt:lpstr>
      <vt:lpstr>PowerPoint Presentation</vt:lpstr>
      <vt:lpstr>PowerPoint Presentation</vt:lpstr>
      <vt:lpstr>Structure of the Nail</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2023-04-06T16:52:18Z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