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2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976793-503C-4729-8621-F221FDC4113B}" type="datetimeFigureOut">
              <a:rPr lang="en-CA" smtClean="0"/>
              <a:t>2025-02-07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5EE717-C1D3-4FE0-9329-51AC4DDCD6F6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9861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CBD72-061E-E6FD-37FF-AEA1BD1109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24E05D-2CC0-3E02-2C16-12CC06B2CA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536E02-776C-14A0-4122-4673E6A7F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F28A-066B-4132-9F04-1B6F8FDD5439}" type="datetime1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6EFAB-1364-9F40-0C23-F958AE7AB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3598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08E97-AE80-C97D-2C84-B8E87B8F4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8C298-650B-BEE9-ECB9-F2621B9354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22DB92-D7E1-050B-BA9A-644AD94E3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7B4C2-1BC0-4A2A-8E4C-26FCDF064D83}" type="datetime1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2221B-882F-0389-062F-FF4603DCF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52738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C4986-4315-E221-C286-4EBB9D623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30FEC7-B03A-4EF0-20B3-C6190351E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26528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7A8B6-BD70-9AD1-7CB4-04A70A96F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C9528-3661-81C9-662A-797949832B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0F55E5-E4E1-C90C-A74B-23F51541CB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2352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C4B74-8525-03E7-E850-1F638428D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C26E65-E9F2-8771-01D9-A28BA4A9D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7C1E43-E76F-57EF-9585-0D9F362E2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0FF4FC-17DF-B3AC-0E56-A6442D610C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97EA1B2-C7FB-A52B-2220-03778259C3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4737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B4A75-0CB9-6EC0-CE76-E7B0E801E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59891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9150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7C57D-537D-D361-75B9-828565C6D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7463B-454B-67F7-1901-A15B475ED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479059-5CF0-5D26-64C8-9FE83A5884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9903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04590-42A0-0ADE-48B8-26E96426B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A97FB4-CE4A-AAB7-7004-15F7F04AEE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CF4B3A-F23B-ADF2-B6E8-C99A218A5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6783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49F54-1A55-8314-9E3F-67142EC3A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225B8F-83ED-F547-F5FF-477E8A5D4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3240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2542DC-6AEA-7258-FA28-4B205E5846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280787-D8E5-6FB6-5817-09AE15B720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175417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17891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D0B7F0-BA81-BC3D-99BB-608C819A8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37316C-4C83-4ADC-2E5C-A5F39C26A5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99467C-216C-D28F-5567-F73DC81608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CC8BAB-7392-4960-8E6A-EA85EB77B107}" type="datetime1">
              <a:rPr lang="en-US" smtClean="0"/>
              <a:t>2/7/2025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B3A0C-D99C-0DB4-A442-516B4E0CB8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9701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interest.co.uk/pin/" TargetMode="Externa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" TargetMode="External"/><Relationship Id="rId2" Type="http://schemas.openxmlformats.org/officeDocument/2006/relationships/hyperlink" Target="https://sketchfab.com/3d-models/bones-of-the-hand-d4f204eefe6f4b07b8c94c8b6aeddda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756150" y="2620772"/>
            <a:ext cx="286385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chemeClr val="tx1"/>
                </a:solidFill>
                <a:latin typeface="+mj-lt"/>
              </a:rPr>
              <a:t>MRAD</a:t>
            </a:r>
            <a:r>
              <a:rPr spc="-15" dirty="0">
                <a:solidFill>
                  <a:schemeClr val="tx1"/>
                </a:solidFill>
                <a:latin typeface="+mj-lt"/>
              </a:rPr>
              <a:t> </a:t>
            </a:r>
            <a:r>
              <a:rPr spc="-20" dirty="0">
                <a:solidFill>
                  <a:schemeClr val="tx1"/>
                </a:solidFill>
                <a:latin typeface="+mj-lt"/>
              </a:rPr>
              <a:t>204: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10429" y="3183963"/>
            <a:ext cx="6728459" cy="2749471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58419">
              <a:lnSpc>
                <a:spcPct val="100000"/>
              </a:lnSpc>
              <a:spcBef>
                <a:spcPts val="680"/>
              </a:spcBef>
            </a:pPr>
            <a:r>
              <a:rPr sz="3000" dirty="0">
                <a:solidFill>
                  <a:schemeClr val="tx1"/>
                </a:solidFill>
                <a:latin typeface="+mn-lt"/>
                <a:cs typeface="Calibri"/>
              </a:rPr>
              <a:t>Radiographic</a:t>
            </a:r>
            <a:r>
              <a:rPr sz="3000" spc="-10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3000" spc="-25" dirty="0">
                <a:solidFill>
                  <a:schemeClr val="tx1"/>
                </a:solidFill>
                <a:latin typeface="+mn-lt"/>
                <a:cs typeface="Calibri"/>
              </a:rPr>
              <a:t>Technique</a:t>
            </a:r>
            <a:r>
              <a:rPr sz="3000" spc="-9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3000" spc="-50" dirty="0">
                <a:solidFill>
                  <a:schemeClr val="tx1"/>
                </a:solidFill>
                <a:latin typeface="+mn-lt"/>
                <a:cs typeface="Calibri"/>
              </a:rPr>
              <a:t>1</a:t>
            </a:r>
            <a:endParaRPr sz="30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58419">
              <a:lnSpc>
                <a:spcPct val="100000"/>
              </a:lnSpc>
              <a:spcBef>
                <a:spcPts val="470"/>
              </a:spcBef>
            </a:pPr>
            <a:r>
              <a:rPr sz="2400" u="sng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Outcome</a:t>
            </a:r>
            <a:r>
              <a:rPr sz="2400" u="sng" spc="-8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 </a:t>
            </a:r>
            <a:r>
              <a:rPr sz="2400" u="sng" spc="-1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1-</a:t>
            </a:r>
            <a:r>
              <a:rPr sz="2400" u="sng" spc="-2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5:</a:t>
            </a:r>
            <a:endParaRPr sz="24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58419">
              <a:lnSpc>
                <a:spcPct val="100000"/>
              </a:lnSpc>
              <a:spcBef>
                <a:spcPts val="720"/>
              </a:spcBef>
            </a:pPr>
            <a:r>
              <a:rPr sz="2400" dirty="0">
                <a:solidFill>
                  <a:schemeClr val="tx1"/>
                </a:solidFill>
                <a:latin typeface="+mn-lt"/>
                <a:cs typeface="Calibri"/>
              </a:rPr>
              <a:t>Anatomy</a:t>
            </a:r>
            <a:r>
              <a:rPr sz="2400" spc="-4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  <a:cs typeface="Calibri"/>
              </a:rPr>
              <a:t>of</a:t>
            </a:r>
            <a:r>
              <a:rPr sz="2400" spc="-3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  <a:cs typeface="Calibri"/>
              </a:rPr>
              <a:t>the</a:t>
            </a:r>
            <a:r>
              <a:rPr sz="2400" spc="-2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  <a:cs typeface="Calibri"/>
              </a:rPr>
              <a:t>Hand</a:t>
            </a:r>
            <a:r>
              <a:rPr sz="2400" spc="-2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  <a:cs typeface="Calibri"/>
              </a:rPr>
              <a:t>and</a:t>
            </a:r>
            <a:r>
              <a:rPr sz="2400" spc="-2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2400" spc="-10" dirty="0">
                <a:solidFill>
                  <a:schemeClr val="tx1"/>
                </a:solidFill>
                <a:latin typeface="+mn-lt"/>
                <a:cs typeface="Calibri"/>
              </a:rPr>
              <a:t>Wrist</a:t>
            </a:r>
            <a:endParaRPr sz="2400" dirty="0">
              <a:solidFill>
                <a:schemeClr val="tx1"/>
              </a:solidFill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100" dirty="0">
              <a:latin typeface="+mn-lt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+mn-lt"/>
                <a:cs typeface="Calibri"/>
              </a:rPr>
              <a:t>MR</a:t>
            </a:r>
            <a:r>
              <a:rPr sz="3200" b="1" spc="-20" dirty="0">
                <a:solidFill>
                  <a:srgbClr val="FFFFFF"/>
                </a:solidFill>
                <a:latin typeface="+mn-lt"/>
                <a:cs typeface="Calibri"/>
              </a:rPr>
              <a:t>T</a:t>
            </a:r>
            <a:r>
              <a:rPr sz="3200" b="1" spc="-65" dirty="0">
                <a:solidFill>
                  <a:srgbClr val="FFFFFF"/>
                </a:solidFill>
                <a:latin typeface="+mn-lt"/>
                <a:cs typeface="Calibri"/>
              </a:rPr>
              <a:t> </a:t>
            </a:r>
            <a:r>
              <a:rPr sz="3200" b="1" spc="-10" dirty="0">
                <a:solidFill>
                  <a:srgbClr val="FFFFFF"/>
                </a:solidFill>
                <a:latin typeface="+mn-lt"/>
                <a:cs typeface="Calibri"/>
              </a:rPr>
              <a:t>Program </a:t>
            </a:r>
            <a:endParaRPr lang="en-US" sz="3200" b="1" spc="-10" dirty="0">
              <a:solidFill>
                <a:srgbClr val="FFFFFF"/>
              </a:solidFill>
              <a:latin typeface="+mn-lt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+mn-lt"/>
                <a:cs typeface="Calibri"/>
              </a:rPr>
              <a:t>Anderson</a:t>
            </a:r>
            <a:r>
              <a:rPr sz="3200" b="1" spc="-80" dirty="0">
                <a:solidFill>
                  <a:srgbClr val="FFFFFF"/>
                </a:solidFill>
                <a:latin typeface="+mn-lt"/>
                <a:cs typeface="Calibri"/>
              </a:rPr>
              <a:t> </a:t>
            </a:r>
            <a:r>
              <a:rPr sz="3200" b="1" spc="-10" dirty="0">
                <a:solidFill>
                  <a:srgbClr val="FFFFFF"/>
                </a:solidFill>
                <a:latin typeface="+mn-lt"/>
                <a:cs typeface="Calibri"/>
              </a:rPr>
              <a:t>College</a:t>
            </a:r>
            <a:endParaRPr sz="32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Affiliated</a:t>
            </a:r>
            <a:r>
              <a:rPr spc="-180" dirty="0">
                <a:latin typeface="+mn-lt"/>
              </a:rPr>
              <a:t> </a:t>
            </a:r>
            <a:r>
              <a:rPr spc="-10" dirty="0">
                <a:latin typeface="+mn-lt"/>
              </a:rPr>
              <a:t>Readings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84019"/>
            <a:ext cx="2373630" cy="32194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+mn-lt"/>
                <a:cs typeface="Calibri"/>
              </a:rPr>
              <a:t>Module</a:t>
            </a:r>
            <a:r>
              <a:rPr sz="3200" b="1" spc="-20" dirty="0">
                <a:latin typeface="+mn-lt"/>
                <a:cs typeface="Calibri"/>
              </a:rPr>
              <a:t> </a:t>
            </a:r>
            <a:r>
              <a:rPr sz="3200" b="1" spc="-60" dirty="0">
                <a:latin typeface="+mn-lt"/>
                <a:cs typeface="Calibri"/>
              </a:rPr>
              <a:t>1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95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i="1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Bontrager</a:t>
            </a:r>
            <a:endParaRPr sz="3200" dirty="0">
              <a:latin typeface="+mn-lt"/>
              <a:cs typeface="Calibri"/>
            </a:endParaRPr>
          </a:p>
          <a:p>
            <a:pPr marL="292100" indent="-280035">
              <a:lnSpc>
                <a:spcPct val="100000"/>
              </a:lnSpc>
              <a:spcBef>
                <a:spcPts val="1764"/>
              </a:spcBef>
              <a:buSzPct val="96428"/>
              <a:buFont typeface="Wingdings"/>
              <a:buChar char=""/>
              <a:tabLst>
                <a:tab pos="292735" algn="l"/>
              </a:tabLst>
            </a:pPr>
            <a:r>
              <a:rPr sz="2800" dirty="0">
                <a:latin typeface="+mn-lt"/>
                <a:cs typeface="Calibri"/>
              </a:rPr>
              <a:t>Pgs: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8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→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spc="-50" dirty="0">
                <a:latin typeface="+mn-lt"/>
                <a:cs typeface="Calibri"/>
              </a:rPr>
              <a:t>9</a:t>
            </a:r>
            <a:endParaRPr sz="2800" dirty="0">
              <a:latin typeface="+mn-lt"/>
              <a:cs typeface="Calibri"/>
            </a:endParaRPr>
          </a:p>
          <a:p>
            <a:pPr marL="292100" indent="-280035">
              <a:lnSpc>
                <a:spcPct val="100000"/>
              </a:lnSpc>
              <a:spcBef>
                <a:spcPts val="665"/>
              </a:spcBef>
              <a:buSzPct val="96428"/>
              <a:buFont typeface="Wingdings"/>
              <a:buChar char=""/>
              <a:tabLst>
                <a:tab pos="292735" algn="l"/>
              </a:tabLst>
            </a:pPr>
            <a:r>
              <a:rPr sz="2800" dirty="0">
                <a:latin typeface="+mn-lt"/>
                <a:cs typeface="Calibri"/>
              </a:rPr>
              <a:t>Pgs: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126→129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063623"/>
            <a:ext cx="4862195" cy="37833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latin typeface="+mn-lt"/>
                <a:cs typeface="Calibri"/>
              </a:rPr>
              <a:t>Bony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groups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of</a:t>
            </a:r>
            <a:r>
              <a:rPr sz="2600" spc="-2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the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hand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and</a:t>
            </a:r>
            <a:r>
              <a:rPr sz="2600" spc="-2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wrist</a:t>
            </a:r>
            <a:endParaRPr sz="26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850" dirty="0">
              <a:latin typeface="+mn-lt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latin typeface="+mn-lt"/>
                <a:cs typeface="Calibri"/>
              </a:rPr>
              <a:t>Bony</a:t>
            </a:r>
            <a:r>
              <a:rPr sz="2600" spc="-4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anatomy</a:t>
            </a:r>
            <a:r>
              <a:rPr sz="2600" spc="-4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of</a:t>
            </a:r>
            <a:r>
              <a:rPr sz="2600" spc="-4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the</a:t>
            </a:r>
            <a:r>
              <a:rPr sz="2600" spc="-40" dirty="0">
                <a:latin typeface="+mn-lt"/>
                <a:cs typeface="Calibri"/>
              </a:rPr>
              <a:t> </a:t>
            </a:r>
            <a:r>
              <a:rPr sz="2600" spc="-20" dirty="0">
                <a:latin typeface="+mn-lt"/>
                <a:cs typeface="Calibri"/>
              </a:rPr>
              <a:t>hand</a:t>
            </a:r>
            <a:endParaRPr sz="26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Arial MT"/>
              <a:buChar char="•"/>
            </a:pPr>
            <a:endParaRPr sz="2850" dirty="0">
              <a:latin typeface="+mn-lt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latin typeface="+mn-lt"/>
                <a:cs typeface="Calibri"/>
              </a:rPr>
              <a:t>Hand</a:t>
            </a:r>
            <a:r>
              <a:rPr sz="2600" spc="-20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joints</a:t>
            </a:r>
            <a:endParaRPr sz="26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850" dirty="0">
              <a:latin typeface="+mn-lt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latin typeface="+mn-lt"/>
                <a:cs typeface="Calibri"/>
              </a:rPr>
              <a:t>Carpal</a:t>
            </a:r>
            <a:r>
              <a:rPr sz="2600" spc="-10" dirty="0">
                <a:latin typeface="+mn-lt"/>
                <a:cs typeface="Calibri"/>
              </a:rPr>
              <a:t> bones</a:t>
            </a:r>
            <a:endParaRPr sz="26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850" dirty="0">
              <a:latin typeface="+mn-lt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spc="-10" dirty="0">
                <a:latin typeface="+mn-lt"/>
                <a:cs typeface="Calibri"/>
              </a:rPr>
              <a:t>Labelling</a:t>
            </a:r>
            <a:endParaRPr sz="26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61032" y="2356104"/>
            <a:ext cx="2160725" cy="368777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59495" y="2439923"/>
            <a:ext cx="1891283" cy="350038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69991" y="2342388"/>
            <a:ext cx="1991867" cy="3598360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57809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Bony</a:t>
            </a:r>
            <a:r>
              <a:rPr spc="-55" dirty="0">
                <a:latin typeface="+mn-lt"/>
              </a:rPr>
              <a:t> </a:t>
            </a:r>
            <a:r>
              <a:rPr dirty="0">
                <a:latin typeface="+mn-lt"/>
              </a:rPr>
              <a:t>Groups</a:t>
            </a:r>
            <a:r>
              <a:rPr spc="-30" dirty="0">
                <a:latin typeface="+mn-lt"/>
              </a:rPr>
              <a:t> </a:t>
            </a:r>
            <a:r>
              <a:rPr dirty="0">
                <a:latin typeface="+mn-lt"/>
              </a:rPr>
              <a:t>of</a:t>
            </a:r>
            <a:r>
              <a:rPr spc="-35" dirty="0">
                <a:latin typeface="+mn-lt"/>
              </a:rPr>
              <a:t> </a:t>
            </a:r>
            <a:r>
              <a:rPr dirty="0">
                <a:latin typeface="+mn-lt"/>
              </a:rPr>
              <a:t>the</a:t>
            </a:r>
            <a:r>
              <a:rPr spc="-45" dirty="0">
                <a:latin typeface="+mn-lt"/>
              </a:rPr>
              <a:t> </a:t>
            </a:r>
            <a:r>
              <a:rPr dirty="0">
                <a:latin typeface="+mn-lt"/>
              </a:rPr>
              <a:t>Hand</a:t>
            </a:r>
            <a:r>
              <a:rPr spc="-35" dirty="0">
                <a:latin typeface="+mn-lt"/>
              </a:rPr>
              <a:t> </a:t>
            </a:r>
            <a:r>
              <a:rPr dirty="0">
                <a:latin typeface="+mn-lt"/>
              </a:rPr>
              <a:t>&amp;</a:t>
            </a:r>
            <a:r>
              <a:rPr spc="-30" dirty="0">
                <a:latin typeface="+mn-lt"/>
              </a:rPr>
              <a:t> </a:t>
            </a:r>
            <a:r>
              <a:rPr spc="-10" dirty="0">
                <a:latin typeface="+mn-lt"/>
              </a:rPr>
              <a:t>Wrist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16939" y="1348486"/>
            <a:ext cx="90436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+mn-lt"/>
                <a:cs typeface="Calibri"/>
              </a:rPr>
              <a:t>The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bones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hand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and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wrist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are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divided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into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three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groups:</a:t>
            </a:r>
            <a:endParaRPr sz="2800" dirty="0">
              <a:latin typeface="+mn-lt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02994" y="1837436"/>
            <a:ext cx="283400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006FC0"/>
                </a:solidFill>
                <a:latin typeface="Calibri"/>
                <a:cs typeface="Calibri"/>
              </a:rPr>
              <a:t>1.</a:t>
            </a:r>
            <a:r>
              <a:rPr sz="2000" spc="-3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6FC0"/>
                </a:solidFill>
                <a:latin typeface="Calibri"/>
                <a:cs typeface="Calibri"/>
              </a:rPr>
              <a:t>Phalanges</a:t>
            </a:r>
            <a:r>
              <a:rPr sz="2000" spc="-4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(fingers</a:t>
            </a:r>
            <a:r>
              <a:rPr sz="1600" i="1" spc="-10" dirty="0">
                <a:latin typeface="Calibri"/>
                <a:cs typeface="Calibri"/>
              </a:rPr>
              <a:t> </a:t>
            </a:r>
            <a:r>
              <a:rPr sz="1600" i="1" dirty="0">
                <a:latin typeface="Calibri"/>
                <a:cs typeface="Calibri"/>
              </a:rPr>
              <a:t>&amp;</a:t>
            </a:r>
            <a:r>
              <a:rPr sz="1600" i="1" spc="-35" dirty="0">
                <a:latin typeface="Calibri"/>
                <a:cs typeface="Calibri"/>
              </a:rPr>
              <a:t> </a:t>
            </a:r>
            <a:r>
              <a:rPr sz="1600" i="1" spc="-10" dirty="0">
                <a:latin typeface="Calibri"/>
                <a:cs typeface="Calibri"/>
              </a:rPr>
              <a:t>thumb)</a:t>
            </a:r>
            <a:endParaRPr sz="1600" dirty="0">
              <a:latin typeface="Calibri"/>
              <a:cs typeface="Calibri"/>
            </a:endParaRPr>
          </a:p>
          <a:p>
            <a:pPr marL="1443355">
              <a:lnSpc>
                <a:spcPct val="100000"/>
              </a:lnSpc>
            </a:pPr>
            <a:r>
              <a:rPr sz="2000" b="1" spc="-25" dirty="0">
                <a:solidFill>
                  <a:srgbClr val="006FC0"/>
                </a:solidFill>
                <a:latin typeface="Calibri"/>
                <a:cs typeface="Calibri"/>
              </a:rPr>
              <a:t>14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34483" y="1857501"/>
            <a:ext cx="214947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00AF50"/>
                </a:solidFill>
                <a:latin typeface="Calibri"/>
                <a:cs typeface="Calibri"/>
              </a:rPr>
              <a:t>2.</a:t>
            </a:r>
            <a:r>
              <a:rPr sz="2000" spc="-30" dirty="0">
                <a:solidFill>
                  <a:srgbClr val="00AF5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00AF50"/>
                </a:solidFill>
                <a:latin typeface="Calibri"/>
                <a:cs typeface="Calibri"/>
              </a:rPr>
              <a:t>Metacarpals</a:t>
            </a:r>
            <a:r>
              <a:rPr sz="2000" spc="-20" dirty="0">
                <a:solidFill>
                  <a:srgbClr val="00AF50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latin typeface="Calibri"/>
                <a:cs typeface="Calibri"/>
              </a:rPr>
              <a:t>(palm)</a:t>
            </a:r>
            <a:endParaRPr sz="1600">
              <a:latin typeface="Calibri"/>
              <a:cs typeface="Calibri"/>
            </a:endParaRPr>
          </a:p>
          <a:p>
            <a:pPr marL="1114425">
              <a:lnSpc>
                <a:spcPct val="100000"/>
              </a:lnSpc>
            </a:pPr>
            <a:r>
              <a:rPr sz="2000" b="1" dirty="0">
                <a:solidFill>
                  <a:srgbClr val="00AF50"/>
                </a:solidFill>
                <a:latin typeface="Calibri"/>
                <a:cs typeface="Calibri"/>
              </a:rPr>
              <a:t>5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48066" y="1853564"/>
            <a:ext cx="1623060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6F2F9F"/>
                </a:solidFill>
                <a:latin typeface="Calibri"/>
                <a:cs typeface="Calibri"/>
              </a:rPr>
              <a:t>3.</a:t>
            </a:r>
            <a:r>
              <a:rPr sz="2000" spc="-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6F2F9F"/>
                </a:solidFill>
                <a:latin typeface="Calibri"/>
                <a:cs typeface="Calibri"/>
              </a:rPr>
              <a:t>Carpals</a:t>
            </a:r>
            <a:r>
              <a:rPr sz="2000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1600" i="1" spc="-10" dirty="0">
                <a:latin typeface="Calibri"/>
                <a:cs typeface="Calibri"/>
              </a:rPr>
              <a:t>(wrist)</a:t>
            </a:r>
            <a:endParaRPr sz="1600">
              <a:latin typeface="Calibri"/>
              <a:cs typeface="Calibri"/>
            </a:endParaRPr>
          </a:p>
          <a:p>
            <a:pPr marL="847725">
              <a:lnSpc>
                <a:spcPct val="100000"/>
              </a:lnSpc>
            </a:pPr>
            <a:r>
              <a:rPr sz="2000" b="1" dirty="0">
                <a:solidFill>
                  <a:srgbClr val="6F2F9F"/>
                </a:solidFill>
                <a:latin typeface="Calibri"/>
                <a:cs typeface="Calibri"/>
              </a:rPr>
              <a:t>8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06492" y="6014110"/>
            <a:ext cx="224345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5" dirty="0">
                <a:latin typeface="Calibri"/>
                <a:cs typeface="Calibri"/>
              </a:rPr>
              <a:t>TOTAL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=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27</a:t>
            </a:r>
            <a:r>
              <a:rPr sz="2400" b="1" spc="-10" dirty="0">
                <a:latin typeface="Calibri"/>
                <a:cs typeface="Calibri"/>
              </a:rPr>
              <a:t> bones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1213103"/>
            <a:ext cx="4949952" cy="473659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Phalanges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38264" y="1966722"/>
            <a:ext cx="3216275" cy="2994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800" spc="-10" dirty="0">
                <a:latin typeface="+mn-lt"/>
                <a:cs typeface="Calibri"/>
              </a:rPr>
              <a:t>Fingers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are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also</a:t>
            </a:r>
            <a:endParaRPr sz="2800" dirty="0">
              <a:latin typeface="+mn-lt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800" dirty="0">
                <a:latin typeface="+mn-lt"/>
                <a:cs typeface="Calibri"/>
              </a:rPr>
              <a:t>known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as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“digits”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750" dirty="0">
              <a:latin typeface="+mn-lt"/>
              <a:cs typeface="Calibri"/>
            </a:endParaRPr>
          </a:p>
          <a:p>
            <a:pPr marL="355600" marR="5080" indent="-343535">
              <a:lnSpc>
                <a:spcPct val="986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800" dirty="0">
                <a:latin typeface="+mn-lt"/>
                <a:cs typeface="Calibri"/>
              </a:rPr>
              <a:t>Digits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(</a:t>
            </a:r>
            <a:r>
              <a:rPr sz="1800" i="1" dirty="0">
                <a:latin typeface="+mn-lt"/>
                <a:cs typeface="Calibri"/>
              </a:rPr>
              <a:t>and</a:t>
            </a:r>
            <a:r>
              <a:rPr sz="1800" i="1" spc="-25" dirty="0">
                <a:latin typeface="+mn-lt"/>
                <a:cs typeface="Calibri"/>
              </a:rPr>
              <a:t> </a:t>
            </a:r>
            <a:r>
              <a:rPr sz="1800" i="1" spc="-10" dirty="0">
                <a:latin typeface="+mn-lt"/>
                <a:cs typeface="Calibri"/>
              </a:rPr>
              <a:t>metacarpals</a:t>
            </a:r>
            <a:r>
              <a:rPr sz="1800" spc="-10" dirty="0">
                <a:latin typeface="+mn-lt"/>
                <a:cs typeface="Calibri"/>
              </a:rPr>
              <a:t>) </a:t>
            </a:r>
            <a:r>
              <a:rPr sz="2800" dirty="0">
                <a:latin typeface="+mn-lt"/>
                <a:cs typeface="Calibri"/>
              </a:rPr>
              <a:t>are</a:t>
            </a:r>
            <a:r>
              <a:rPr sz="2800" spc="-1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numbered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1</a:t>
            </a:r>
            <a:r>
              <a:rPr sz="2800" spc="-25" dirty="0">
                <a:latin typeface="+mn-lt"/>
                <a:cs typeface="Arial MT"/>
              </a:rPr>
              <a:t>→</a:t>
            </a:r>
            <a:r>
              <a:rPr sz="2800" spc="-25" dirty="0">
                <a:latin typeface="+mn-lt"/>
                <a:cs typeface="Calibri"/>
              </a:rPr>
              <a:t>5 </a:t>
            </a:r>
            <a:r>
              <a:rPr sz="2800" dirty="0">
                <a:latin typeface="+mn-lt"/>
                <a:cs typeface="Ink Free"/>
              </a:rPr>
              <a:t>starting</a:t>
            </a:r>
            <a:r>
              <a:rPr sz="2800" spc="-80" dirty="0">
                <a:latin typeface="+mn-lt"/>
                <a:cs typeface="Ink Free"/>
              </a:rPr>
              <a:t> </a:t>
            </a:r>
            <a:r>
              <a:rPr sz="2800" dirty="0">
                <a:latin typeface="+mn-lt"/>
                <a:cs typeface="Ink Free"/>
              </a:rPr>
              <a:t>with</a:t>
            </a:r>
            <a:r>
              <a:rPr sz="2800" spc="-90" dirty="0">
                <a:latin typeface="+mn-lt"/>
                <a:cs typeface="Ink Free"/>
              </a:rPr>
              <a:t> </a:t>
            </a:r>
            <a:r>
              <a:rPr sz="2800" spc="-25" dirty="0">
                <a:latin typeface="+mn-lt"/>
                <a:cs typeface="Ink Free"/>
              </a:rPr>
              <a:t>the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Ink Free"/>
              </a:rPr>
              <a:t>thumb</a:t>
            </a:r>
            <a:r>
              <a:rPr sz="2800" spc="-90" dirty="0">
                <a:latin typeface="+mn-lt"/>
                <a:cs typeface="Ink Free"/>
              </a:rPr>
              <a:t> </a:t>
            </a:r>
            <a:r>
              <a:rPr sz="1200" dirty="0">
                <a:latin typeface="+mn-lt"/>
                <a:cs typeface="Calibri"/>
              </a:rPr>
              <a:t>(aka.</a:t>
            </a:r>
            <a:r>
              <a:rPr sz="1200" spc="-25" dirty="0">
                <a:latin typeface="+mn-lt"/>
                <a:cs typeface="Calibri"/>
              </a:rPr>
              <a:t> </a:t>
            </a:r>
            <a:r>
              <a:rPr sz="1200" dirty="0">
                <a:latin typeface="+mn-lt"/>
                <a:cs typeface="Calibri"/>
              </a:rPr>
              <a:t>lateral</a:t>
            </a:r>
            <a:r>
              <a:rPr sz="1200" spc="-50" dirty="0">
                <a:latin typeface="+mn-lt"/>
                <a:cs typeface="Calibri"/>
              </a:rPr>
              <a:t> </a:t>
            </a:r>
            <a:r>
              <a:rPr sz="1200" spc="-10" dirty="0">
                <a:latin typeface="+mn-lt"/>
                <a:cs typeface="Calibri"/>
              </a:rPr>
              <a:t>side)</a:t>
            </a:r>
            <a:endParaRPr sz="1200" dirty="0">
              <a:latin typeface="+mn-lt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398264" y="5772911"/>
            <a:ext cx="2319655" cy="260985"/>
          </a:xfrm>
          <a:custGeom>
            <a:avLst/>
            <a:gdLst/>
            <a:ahLst/>
            <a:cxnLst/>
            <a:rect l="l" t="t" r="r" b="b"/>
            <a:pathLst>
              <a:path w="2319654" h="260985">
                <a:moveTo>
                  <a:pt x="2319528" y="0"/>
                </a:moveTo>
                <a:lnTo>
                  <a:pt x="0" y="0"/>
                </a:lnTo>
                <a:lnTo>
                  <a:pt x="0" y="260603"/>
                </a:lnTo>
                <a:lnTo>
                  <a:pt x="2319528" y="260603"/>
                </a:lnTo>
                <a:lnTo>
                  <a:pt x="23195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284723" y="5803798"/>
            <a:ext cx="1353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126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4.2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582542" y="1021080"/>
            <a:ext cx="4232275" cy="5230495"/>
            <a:chOff x="3582542" y="1021080"/>
            <a:chExt cx="4232275" cy="52304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51475" y="1021080"/>
              <a:ext cx="2299716" cy="523036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26579" y="2043049"/>
              <a:ext cx="887730" cy="435609"/>
            </a:xfrm>
            <a:custGeom>
              <a:avLst/>
              <a:gdLst/>
              <a:ahLst/>
              <a:cxnLst/>
              <a:rect l="l" t="t" r="r" b="b"/>
              <a:pathLst>
                <a:path w="887729" h="435610">
                  <a:moveTo>
                    <a:pt x="224234" y="69606"/>
                  </a:moveTo>
                  <a:lnTo>
                    <a:pt x="193210" y="139189"/>
                  </a:lnTo>
                  <a:lnTo>
                    <a:pt x="856615" y="435228"/>
                  </a:lnTo>
                  <a:lnTo>
                    <a:pt x="887729" y="365633"/>
                  </a:lnTo>
                  <a:lnTo>
                    <a:pt x="224234" y="69606"/>
                  </a:lnTo>
                  <a:close/>
                </a:path>
                <a:path w="887729" h="435610">
                  <a:moveTo>
                    <a:pt x="255270" y="0"/>
                  </a:moveTo>
                  <a:lnTo>
                    <a:pt x="0" y="11302"/>
                  </a:lnTo>
                  <a:lnTo>
                    <a:pt x="162178" y="208787"/>
                  </a:lnTo>
                  <a:lnTo>
                    <a:pt x="193210" y="139189"/>
                  </a:lnTo>
                  <a:lnTo>
                    <a:pt x="158496" y="123698"/>
                  </a:lnTo>
                  <a:lnTo>
                    <a:pt x="189484" y="54101"/>
                  </a:lnTo>
                  <a:lnTo>
                    <a:pt x="231147" y="54101"/>
                  </a:lnTo>
                  <a:lnTo>
                    <a:pt x="255270" y="0"/>
                  </a:lnTo>
                  <a:close/>
                </a:path>
                <a:path w="887729" h="435610">
                  <a:moveTo>
                    <a:pt x="189484" y="54101"/>
                  </a:moveTo>
                  <a:lnTo>
                    <a:pt x="158496" y="123698"/>
                  </a:lnTo>
                  <a:lnTo>
                    <a:pt x="193210" y="139189"/>
                  </a:lnTo>
                  <a:lnTo>
                    <a:pt x="224234" y="69606"/>
                  </a:lnTo>
                  <a:lnTo>
                    <a:pt x="189484" y="54101"/>
                  </a:lnTo>
                  <a:close/>
                </a:path>
                <a:path w="887729" h="435610">
                  <a:moveTo>
                    <a:pt x="231147" y="54101"/>
                  </a:moveTo>
                  <a:lnTo>
                    <a:pt x="189484" y="54101"/>
                  </a:lnTo>
                  <a:lnTo>
                    <a:pt x="224234" y="69606"/>
                  </a:lnTo>
                  <a:lnTo>
                    <a:pt x="231147" y="54101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582542" y="3420999"/>
              <a:ext cx="1366520" cy="490855"/>
            </a:xfrm>
            <a:custGeom>
              <a:avLst/>
              <a:gdLst/>
              <a:ahLst/>
              <a:cxnLst/>
              <a:rect l="l" t="t" r="r" b="b"/>
              <a:pathLst>
                <a:path w="1366520" h="490854">
                  <a:moveTo>
                    <a:pt x="1136680" y="72900"/>
                  </a:moveTo>
                  <a:lnTo>
                    <a:pt x="0" y="417830"/>
                  </a:lnTo>
                  <a:lnTo>
                    <a:pt x="22098" y="490727"/>
                  </a:lnTo>
                  <a:lnTo>
                    <a:pt x="1158849" y="145937"/>
                  </a:lnTo>
                  <a:lnTo>
                    <a:pt x="1136680" y="72900"/>
                  </a:lnTo>
                  <a:close/>
                </a:path>
                <a:path w="1366520" h="490854">
                  <a:moveTo>
                    <a:pt x="1346678" y="61849"/>
                  </a:moveTo>
                  <a:lnTo>
                    <a:pt x="1173099" y="61849"/>
                  </a:lnTo>
                  <a:lnTo>
                    <a:pt x="1195324" y="134874"/>
                  </a:lnTo>
                  <a:lnTo>
                    <a:pt x="1158849" y="145937"/>
                  </a:lnTo>
                  <a:lnTo>
                    <a:pt x="1180973" y="218820"/>
                  </a:lnTo>
                  <a:lnTo>
                    <a:pt x="1346678" y="61849"/>
                  </a:lnTo>
                  <a:close/>
                </a:path>
                <a:path w="1366520" h="490854">
                  <a:moveTo>
                    <a:pt x="1173099" y="61849"/>
                  </a:moveTo>
                  <a:lnTo>
                    <a:pt x="1136680" y="72900"/>
                  </a:lnTo>
                  <a:lnTo>
                    <a:pt x="1158849" y="145937"/>
                  </a:lnTo>
                  <a:lnTo>
                    <a:pt x="1195324" y="134874"/>
                  </a:lnTo>
                  <a:lnTo>
                    <a:pt x="1173099" y="61849"/>
                  </a:lnTo>
                  <a:close/>
                </a:path>
                <a:path w="1366520" h="490854">
                  <a:moveTo>
                    <a:pt x="1114552" y="0"/>
                  </a:moveTo>
                  <a:lnTo>
                    <a:pt x="1136680" y="72900"/>
                  </a:lnTo>
                  <a:lnTo>
                    <a:pt x="1173099" y="61849"/>
                  </a:lnTo>
                  <a:lnTo>
                    <a:pt x="1346678" y="61849"/>
                  </a:lnTo>
                  <a:lnTo>
                    <a:pt x="1366520" y="43052"/>
                  </a:lnTo>
                  <a:lnTo>
                    <a:pt x="1114552" y="0"/>
                  </a:lnTo>
                  <a:close/>
                </a:path>
              </a:pathLst>
            </a:custGeom>
            <a:solidFill>
              <a:srgbClr val="09F4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171060" y="4157472"/>
              <a:ext cx="1027430" cy="788670"/>
            </a:xfrm>
            <a:custGeom>
              <a:avLst/>
              <a:gdLst/>
              <a:ahLst/>
              <a:cxnLst/>
              <a:rect l="l" t="t" r="r" b="b"/>
              <a:pathLst>
                <a:path w="1027429" h="788670">
                  <a:moveTo>
                    <a:pt x="821626" y="107286"/>
                  </a:moveTo>
                  <a:lnTo>
                    <a:pt x="0" y="727455"/>
                  </a:lnTo>
                  <a:lnTo>
                    <a:pt x="45974" y="788288"/>
                  </a:lnTo>
                  <a:lnTo>
                    <a:pt x="867573" y="168140"/>
                  </a:lnTo>
                  <a:lnTo>
                    <a:pt x="821626" y="107286"/>
                  </a:lnTo>
                  <a:close/>
                </a:path>
                <a:path w="1027429" h="788670">
                  <a:moveTo>
                    <a:pt x="985235" y="84327"/>
                  </a:moveTo>
                  <a:lnTo>
                    <a:pt x="852042" y="84327"/>
                  </a:lnTo>
                  <a:lnTo>
                    <a:pt x="898016" y="145160"/>
                  </a:lnTo>
                  <a:lnTo>
                    <a:pt x="867573" y="168140"/>
                  </a:lnTo>
                  <a:lnTo>
                    <a:pt x="913511" y="228980"/>
                  </a:lnTo>
                  <a:lnTo>
                    <a:pt x="985235" y="84327"/>
                  </a:lnTo>
                  <a:close/>
                </a:path>
                <a:path w="1027429" h="788670">
                  <a:moveTo>
                    <a:pt x="852042" y="84327"/>
                  </a:moveTo>
                  <a:lnTo>
                    <a:pt x="821626" y="107286"/>
                  </a:lnTo>
                  <a:lnTo>
                    <a:pt x="867573" y="168140"/>
                  </a:lnTo>
                  <a:lnTo>
                    <a:pt x="898016" y="145160"/>
                  </a:lnTo>
                  <a:lnTo>
                    <a:pt x="852042" y="84327"/>
                  </a:lnTo>
                  <a:close/>
                </a:path>
                <a:path w="1027429" h="788670">
                  <a:moveTo>
                    <a:pt x="1027049" y="0"/>
                  </a:moveTo>
                  <a:lnTo>
                    <a:pt x="775715" y="46481"/>
                  </a:lnTo>
                  <a:lnTo>
                    <a:pt x="821626" y="107286"/>
                  </a:lnTo>
                  <a:lnTo>
                    <a:pt x="852042" y="84327"/>
                  </a:lnTo>
                  <a:lnTo>
                    <a:pt x="985235" y="84327"/>
                  </a:lnTo>
                  <a:lnTo>
                    <a:pt x="1027049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916939" y="305765"/>
            <a:ext cx="576961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Phalanges</a:t>
            </a:r>
            <a:r>
              <a:rPr spc="-25" dirty="0">
                <a:latin typeface="+mn-lt"/>
              </a:rPr>
              <a:t> </a:t>
            </a:r>
            <a:r>
              <a:rPr dirty="0">
                <a:latin typeface="+mn-lt"/>
              </a:rPr>
              <a:t>&amp;</a:t>
            </a:r>
            <a:r>
              <a:rPr spc="-10" dirty="0">
                <a:latin typeface="+mn-lt"/>
              </a:rPr>
              <a:t> Metacarpals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719452" y="2435857"/>
            <a:ext cx="3105150" cy="798195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695"/>
              </a:spcBef>
            </a:pPr>
            <a:r>
              <a:rPr sz="2400" dirty="0">
                <a:latin typeface="+mn-lt"/>
                <a:cs typeface="Arial MT"/>
              </a:rPr>
              <a:t>THUMB</a:t>
            </a:r>
            <a:r>
              <a:rPr sz="2400" spc="-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(aka.</a:t>
            </a:r>
            <a:r>
              <a:rPr sz="2400" spc="-1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1</a:t>
            </a:r>
            <a:r>
              <a:rPr sz="2400" baseline="24305" dirty="0">
                <a:latin typeface="+mn-lt"/>
                <a:cs typeface="Arial MT"/>
              </a:rPr>
              <a:t>st</a:t>
            </a:r>
            <a:r>
              <a:rPr sz="2400" spc="315" baseline="2430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digit)</a:t>
            </a:r>
            <a:endParaRPr sz="2400" dirty="0">
              <a:latin typeface="+mn-lt"/>
              <a:cs typeface="Arial MT"/>
            </a:endParaRPr>
          </a:p>
          <a:p>
            <a:pPr marL="337185" indent="-287020">
              <a:lnSpc>
                <a:spcPct val="100000"/>
              </a:lnSpc>
              <a:spcBef>
                <a:spcPts val="445"/>
              </a:spcBef>
              <a:buChar char="•"/>
              <a:tabLst>
                <a:tab pos="337185" algn="l"/>
                <a:tab pos="337820" algn="l"/>
              </a:tabLst>
            </a:pPr>
            <a:r>
              <a:rPr sz="1800" dirty="0">
                <a:latin typeface="+mn-lt"/>
                <a:cs typeface="Arial MT"/>
              </a:rPr>
              <a:t>Only has</a:t>
            </a:r>
            <a:r>
              <a:rPr sz="1800" spc="10" dirty="0">
                <a:latin typeface="+mn-lt"/>
                <a:cs typeface="Arial MT"/>
              </a:rPr>
              <a:t> </a:t>
            </a:r>
            <a:r>
              <a:rPr sz="1800" b="1" u="sng" dirty="0">
                <a:uFill>
                  <a:solidFill>
                    <a:srgbClr val="000000"/>
                  </a:solidFill>
                </a:uFill>
                <a:latin typeface="+mn-lt"/>
                <a:cs typeface="Arial"/>
              </a:rPr>
              <a:t>two</a:t>
            </a:r>
            <a:r>
              <a:rPr sz="1800" b="1" spc="-30" dirty="0">
                <a:latin typeface="+mn-lt"/>
                <a:cs typeface="Arial"/>
              </a:rPr>
              <a:t> </a:t>
            </a:r>
            <a:r>
              <a:rPr sz="1800" spc="-10" dirty="0">
                <a:latin typeface="+mn-lt"/>
                <a:cs typeface="Arial MT"/>
              </a:rPr>
              <a:t>phalanges</a:t>
            </a:r>
            <a:endParaRPr sz="1800" dirty="0">
              <a:latin typeface="+mn-l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15133" y="3636340"/>
            <a:ext cx="133032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5"/>
              </a:spcBef>
              <a:buChar char="•"/>
              <a:tabLst>
                <a:tab pos="299720" algn="l"/>
              </a:tabLst>
            </a:pPr>
            <a:r>
              <a:rPr sz="3200" spc="-10" dirty="0">
                <a:latin typeface="+mn-lt"/>
                <a:cs typeface="Arial MT"/>
              </a:rPr>
              <a:t>Distal</a:t>
            </a:r>
            <a:endParaRPr sz="3200" dirty="0">
              <a:latin typeface="+mn-l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15133" y="4709921"/>
            <a:ext cx="189357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Char char="•"/>
              <a:tabLst>
                <a:tab pos="299720" algn="l"/>
              </a:tabLst>
            </a:pPr>
            <a:r>
              <a:rPr sz="3200" spc="-10" dirty="0">
                <a:latin typeface="+mn-lt"/>
                <a:cs typeface="Arial MT"/>
              </a:rPr>
              <a:t>Proximal</a:t>
            </a:r>
            <a:endParaRPr sz="3200" dirty="0">
              <a:latin typeface="+mn-l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68136" y="6282944"/>
            <a:ext cx="105537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SAIT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imaging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library</a:t>
            </a:r>
            <a:endParaRPr sz="900" dirty="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834382" y="2959861"/>
            <a:ext cx="1039494" cy="1487170"/>
            <a:chOff x="4834382" y="2959861"/>
            <a:chExt cx="1039494" cy="1487170"/>
          </a:xfrm>
        </p:grpSpPr>
        <p:sp>
          <p:nvSpPr>
            <p:cNvPr id="13" name="object 13"/>
            <p:cNvSpPr/>
            <p:nvPr/>
          </p:nvSpPr>
          <p:spPr>
            <a:xfrm>
              <a:off x="5016119" y="3519931"/>
              <a:ext cx="854075" cy="923925"/>
            </a:xfrm>
            <a:custGeom>
              <a:avLst/>
              <a:gdLst/>
              <a:ahLst/>
              <a:cxnLst/>
              <a:rect l="l" t="t" r="r" b="b"/>
              <a:pathLst>
                <a:path w="854075" h="923925">
                  <a:moveTo>
                    <a:pt x="854075" y="669543"/>
                  </a:moveTo>
                  <a:lnTo>
                    <a:pt x="789895" y="711694"/>
                  </a:lnTo>
                  <a:lnTo>
                    <a:pt x="728128" y="751157"/>
                  </a:lnTo>
                  <a:lnTo>
                    <a:pt x="669480" y="787545"/>
                  </a:lnTo>
                  <a:lnTo>
                    <a:pt x="614659" y="820467"/>
                  </a:lnTo>
                  <a:lnTo>
                    <a:pt x="564370" y="849536"/>
                  </a:lnTo>
                  <a:lnTo>
                    <a:pt x="519321" y="874363"/>
                  </a:lnTo>
                  <a:lnTo>
                    <a:pt x="480216" y="894559"/>
                  </a:lnTo>
                  <a:lnTo>
                    <a:pt x="422670" y="919502"/>
                  </a:lnTo>
                  <a:lnTo>
                    <a:pt x="405640" y="923473"/>
                  </a:lnTo>
                  <a:lnTo>
                    <a:pt x="397382" y="921257"/>
                  </a:lnTo>
                  <a:lnTo>
                    <a:pt x="0" y="323976"/>
                  </a:lnTo>
                  <a:lnTo>
                    <a:pt x="1157" y="315521"/>
                  </a:lnTo>
                  <a:lnTo>
                    <a:pt x="30130" y="282003"/>
                  </a:lnTo>
                  <a:lnTo>
                    <a:pt x="90430" y="229685"/>
                  </a:lnTo>
                  <a:lnTo>
                    <a:pt x="130746" y="197728"/>
                  </a:lnTo>
                  <a:lnTo>
                    <a:pt x="176997" y="162573"/>
                  </a:lnTo>
                  <a:lnTo>
                    <a:pt x="228548" y="124722"/>
                  </a:lnTo>
                  <a:lnTo>
                    <a:pt x="284769" y="84676"/>
                  </a:lnTo>
                  <a:lnTo>
                    <a:pt x="345025" y="42934"/>
                  </a:lnTo>
                  <a:lnTo>
                    <a:pt x="408685" y="0"/>
                  </a:lnTo>
                </a:path>
              </a:pathLst>
            </a:custGeom>
            <a:ln w="635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837557" y="2963036"/>
              <a:ext cx="725170" cy="732790"/>
            </a:xfrm>
            <a:custGeom>
              <a:avLst/>
              <a:gdLst/>
              <a:ahLst/>
              <a:cxnLst/>
              <a:rect l="l" t="t" r="r" b="b"/>
              <a:pathLst>
                <a:path w="725170" h="732789">
                  <a:moveTo>
                    <a:pt x="724915" y="480060"/>
                  </a:moveTo>
                  <a:lnTo>
                    <a:pt x="661213" y="521880"/>
                  </a:lnTo>
                  <a:lnTo>
                    <a:pt x="599907" y="561044"/>
                  </a:lnTo>
                  <a:lnTo>
                    <a:pt x="541699" y="597166"/>
                  </a:lnTo>
                  <a:lnTo>
                    <a:pt x="487290" y="629856"/>
                  </a:lnTo>
                  <a:lnTo>
                    <a:pt x="437383" y="658726"/>
                  </a:lnTo>
                  <a:lnTo>
                    <a:pt x="392679" y="683388"/>
                  </a:lnTo>
                  <a:lnTo>
                    <a:pt x="353881" y="703454"/>
                  </a:lnTo>
                  <a:lnTo>
                    <a:pt x="296808" y="728246"/>
                  </a:lnTo>
                  <a:lnTo>
                    <a:pt x="279937" y="732195"/>
                  </a:lnTo>
                  <a:lnTo>
                    <a:pt x="271779" y="729995"/>
                  </a:lnTo>
                  <a:lnTo>
                    <a:pt x="0" y="321437"/>
                  </a:lnTo>
                  <a:lnTo>
                    <a:pt x="1123" y="313071"/>
                  </a:lnTo>
                  <a:lnTo>
                    <a:pt x="29841" y="279851"/>
                  </a:lnTo>
                  <a:lnTo>
                    <a:pt x="89671" y="227959"/>
                  </a:lnTo>
                  <a:lnTo>
                    <a:pt x="129685" y="196253"/>
                  </a:lnTo>
                  <a:lnTo>
                    <a:pt x="175594" y="161369"/>
                  </a:lnTo>
                  <a:lnTo>
                    <a:pt x="226771" y="123805"/>
                  </a:lnTo>
                  <a:lnTo>
                    <a:pt x="282589" y="84057"/>
                  </a:lnTo>
                  <a:lnTo>
                    <a:pt x="342421" y="42623"/>
                  </a:lnTo>
                  <a:lnTo>
                    <a:pt x="405638" y="0"/>
                  </a:lnTo>
                </a:path>
              </a:pathLst>
            </a:custGeom>
            <a:ln w="6350">
              <a:solidFill>
                <a:srgbClr val="09F47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7339680" y="725740"/>
            <a:ext cx="306260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+mn-lt"/>
                <a:cs typeface="Arial MT"/>
              </a:rPr>
              <a:t>Fingers</a:t>
            </a:r>
            <a:r>
              <a:rPr sz="2400" spc="-3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(2</a:t>
            </a:r>
            <a:r>
              <a:rPr sz="2400" baseline="24305" dirty="0">
                <a:latin typeface="+mn-lt"/>
                <a:cs typeface="Arial MT"/>
              </a:rPr>
              <a:t>nd</a:t>
            </a:r>
            <a:r>
              <a:rPr sz="2400" dirty="0">
                <a:latin typeface="+mn-lt"/>
                <a:cs typeface="Arial MT"/>
              </a:rPr>
              <a:t>→5</a:t>
            </a:r>
            <a:r>
              <a:rPr sz="2400" baseline="24305" dirty="0">
                <a:latin typeface="+mn-lt"/>
                <a:cs typeface="Arial MT"/>
              </a:rPr>
              <a:t>th</a:t>
            </a:r>
            <a:r>
              <a:rPr sz="2400" spc="262" baseline="2430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digit)</a:t>
            </a:r>
            <a:endParaRPr sz="2400" dirty="0">
              <a:latin typeface="+mn-lt"/>
              <a:cs typeface="Arial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378064" y="1393551"/>
            <a:ext cx="30651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Char char="•"/>
              <a:tabLst>
                <a:tab pos="299085" algn="l"/>
                <a:tab pos="299720" algn="l"/>
              </a:tabLst>
            </a:pPr>
            <a:r>
              <a:rPr sz="1800" dirty="0">
                <a:latin typeface="+mn-lt"/>
                <a:cs typeface="Arial MT"/>
              </a:rPr>
              <a:t>Consist</a:t>
            </a:r>
            <a:r>
              <a:rPr sz="1800" spc="-5" dirty="0">
                <a:latin typeface="+mn-lt"/>
                <a:cs typeface="Arial MT"/>
              </a:rPr>
              <a:t> </a:t>
            </a:r>
            <a:r>
              <a:rPr sz="1800" dirty="0">
                <a:latin typeface="+mn-lt"/>
                <a:cs typeface="Arial MT"/>
              </a:rPr>
              <a:t>of</a:t>
            </a:r>
            <a:r>
              <a:rPr sz="1800" spc="-25" dirty="0">
                <a:latin typeface="+mn-lt"/>
                <a:cs typeface="Arial MT"/>
              </a:rPr>
              <a:t> </a:t>
            </a:r>
            <a:r>
              <a:rPr sz="1800" b="1" u="sng" dirty="0">
                <a:uFill>
                  <a:solidFill>
                    <a:srgbClr val="000000"/>
                  </a:solidFill>
                </a:uFill>
                <a:latin typeface="+mn-lt"/>
                <a:cs typeface="Arial"/>
              </a:rPr>
              <a:t>three</a:t>
            </a:r>
            <a:r>
              <a:rPr sz="1800" b="1" spc="-15" dirty="0">
                <a:latin typeface="+mn-lt"/>
                <a:cs typeface="Arial"/>
              </a:rPr>
              <a:t> </a:t>
            </a:r>
            <a:r>
              <a:rPr sz="1800" spc="-10" dirty="0">
                <a:latin typeface="+mn-lt"/>
                <a:cs typeface="Arial MT"/>
              </a:rPr>
              <a:t>phalanges</a:t>
            </a:r>
            <a:endParaRPr sz="1800" dirty="0">
              <a:latin typeface="+mn-l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774936" y="2033691"/>
            <a:ext cx="1301750" cy="84895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580"/>
              </a:spcBef>
              <a:buChar char="•"/>
              <a:tabLst>
                <a:tab pos="299085" algn="l"/>
                <a:tab pos="299720" algn="l"/>
              </a:tabLst>
            </a:pPr>
            <a:r>
              <a:rPr sz="1400" spc="-10" dirty="0">
                <a:latin typeface="+mn-lt"/>
                <a:cs typeface="Arial MT"/>
              </a:rPr>
              <a:t>Distal</a:t>
            </a:r>
            <a:endParaRPr sz="1400" dirty="0">
              <a:latin typeface="+mn-lt"/>
              <a:cs typeface="Arial MT"/>
            </a:endParaRPr>
          </a:p>
          <a:p>
            <a:pPr marL="299085" indent="-287020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400" b="1" spc="-10" dirty="0">
                <a:solidFill>
                  <a:srgbClr val="F1B800"/>
                </a:solidFill>
                <a:latin typeface="+mn-lt"/>
                <a:cs typeface="Arial"/>
              </a:rPr>
              <a:t>Middle</a:t>
            </a:r>
            <a:endParaRPr sz="1400" dirty="0">
              <a:latin typeface="+mn-lt"/>
              <a:cs typeface="Arial"/>
            </a:endParaRPr>
          </a:p>
          <a:p>
            <a:pPr marL="299085" indent="-287020">
              <a:lnSpc>
                <a:spcPct val="100000"/>
              </a:lnSpc>
              <a:spcBef>
                <a:spcPts val="480"/>
              </a:spcBef>
              <a:buChar char="•"/>
              <a:tabLst>
                <a:tab pos="299085" algn="l"/>
                <a:tab pos="299720" algn="l"/>
              </a:tabLst>
            </a:pPr>
            <a:r>
              <a:rPr sz="1400" spc="-10" dirty="0">
                <a:latin typeface="+mn-lt"/>
                <a:cs typeface="Arial MT"/>
              </a:rPr>
              <a:t>Proximal</a:t>
            </a:r>
            <a:endParaRPr sz="1400" dirty="0">
              <a:latin typeface="+mn-lt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358632" y="2953750"/>
            <a:ext cx="2646682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6385" marR="5080" indent="-287020" algn="r">
              <a:lnSpc>
                <a:spcPct val="100000"/>
              </a:lnSpc>
              <a:spcBef>
                <a:spcPts val="95"/>
              </a:spcBef>
              <a:buChar char="•"/>
              <a:tabLst>
                <a:tab pos="286385" algn="l"/>
                <a:tab pos="287020" algn="l"/>
              </a:tabLst>
            </a:pPr>
            <a:r>
              <a:rPr dirty="0">
                <a:latin typeface="+mn-lt"/>
                <a:cs typeface="Arial MT"/>
              </a:rPr>
              <a:t>Each</a:t>
            </a:r>
            <a:r>
              <a:rPr spc="-75" dirty="0">
                <a:latin typeface="+mn-lt"/>
                <a:cs typeface="Arial MT"/>
              </a:rPr>
              <a:t> </a:t>
            </a:r>
            <a:r>
              <a:rPr dirty="0">
                <a:latin typeface="+mn-lt"/>
                <a:cs typeface="Arial MT"/>
              </a:rPr>
              <a:t>phalanx</a:t>
            </a:r>
            <a:r>
              <a:rPr spc="-50" dirty="0">
                <a:latin typeface="+mn-lt"/>
                <a:cs typeface="Arial MT"/>
              </a:rPr>
              <a:t> </a:t>
            </a:r>
            <a:r>
              <a:rPr u="sng" spc="-25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and</a:t>
            </a:r>
            <a:endParaRPr dirty="0">
              <a:latin typeface="+mn-lt"/>
              <a:cs typeface="Arial MT"/>
            </a:endParaRPr>
          </a:p>
          <a:p>
            <a:pPr marR="22225" algn="r">
              <a:lnSpc>
                <a:spcPct val="100000"/>
              </a:lnSpc>
            </a:pPr>
            <a:r>
              <a:rPr dirty="0">
                <a:latin typeface="+mn-lt"/>
                <a:cs typeface="Arial MT"/>
              </a:rPr>
              <a:t>Metacarpal</a:t>
            </a:r>
            <a:r>
              <a:rPr spc="-85" dirty="0">
                <a:latin typeface="+mn-lt"/>
                <a:cs typeface="Arial MT"/>
              </a:rPr>
              <a:t> </a:t>
            </a:r>
            <a:r>
              <a:rPr dirty="0">
                <a:latin typeface="+mn-lt"/>
                <a:cs typeface="Arial MT"/>
              </a:rPr>
              <a:t>has</a:t>
            </a:r>
            <a:r>
              <a:rPr spc="-90" dirty="0">
                <a:latin typeface="+mn-lt"/>
                <a:cs typeface="Arial MT"/>
              </a:rPr>
              <a:t> </a:t>
            </a:r>
            <a:r>
              <a:rPr spc="-25" dirty="0">
                <a:latin typeface="+mn-lt"/>
                <a:cs typeface="Arial MT"/>
              </a:rPr>
              <a:t>a:</a:t>
            </a:r>
            <a:endParaRPr dirty="0">
              <a:latin typeface="+mn-lt"/>
              <a:cs typeface="Arial MT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731381" y="1691513"/>
            <a:ext cx="974090" cy="3367404"/>
            <a:chOff x="6731381" y="1691513"/>
            <a:chExt cx="974090" cy="3367404"/>
          </a:xfrm>
        </p:grpSpPr>
        <p:sp>
          <p:nvSpPr>
            <p:cNvPr id="20" name="object 20"/>
            <p:cNvSpPr/>
            <p:nvPr/>
          </p:nvSpPr>
          <p:spPr>
            <a:xfrm>
              <a:off x="6734556" y="1694688"/>
              <a:ext cx="192405" cy="556260"/>
            </a:xfrm>
            <a:custGeom>
              <a:avLst/>
              <a:gdLst/>
              <a:ahLst/>
              <a:cxnLst/>
              <a:rect l="l" t="t" r="r" b="b"/>
              <a:pathLst>
                <a:path w="192404" h="556260">
                  <a:moveTo>
                    <a:pt x="0" y="0"/>
                  </a:moveTo>
                  <a:lnTo>
                    <a:pt x="74741" y="1250"/>
                  </a:lnTo>
                  <a:lnTo>
                    <a:pt x="135778" y="4667"/>
                  </a:lnTo>
                  <a:lnTo>
                    <a:pt x="176932" y="9751"/>
                  </a:lnTo>
                  <a:lnTo>
                    <a:pt x="192024" y="16001"/>
                  </a:lnTo>
                  <a:lnTo>
                    <a:pt x="192024" y="540258"/>
                  </a:lnTo>
                  <a:lnTo>
                    <a:pt x="176932" y="546508"/>
                  </a:lnTo>
                  <a:lnTo>
                    <a:pt x="135778" y="551592"/>
                  </a:lnTo>
                  <a:lnTo>
                    <a:pt x="74741" y="555009"/>
                  </a:lnTo>
                  <a:lnTo>
                    <a:pt x="0" y="556260"/>
                  </a:lnTo>
                </a:path>
              </a:pathLst>
            </a:custGeom>
            <a:ln w="6350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953250" y="3499865"/>
              <a:ext cx="751840" cy="1558925"/>
            </a:xfrm>
            <a:custGeom>
              <a:avLst/>
              <a:gdLst/>
              <a:ahLst/>
              <a:cxnLst/>
              <a:rect l="l" t="t" r="r" b="b"/>
              <a:pathLst>
                <a:path w="751840" h="1558925">
                  <a:moveTo>
                    <a:pt x="747522" y="1539494"/>
                  </a:moveTo>
                  <a:lnTo>
                    <a:pt x="76758" y="1486903"/>
                  </a:lnTo>
                  <a:lnTo>
                    <a:pt x="76835" y="1485900"/>
                  </a:lnTo>
                  <a:lnTo>
                    <a:pt x="78994" y="1458468"/>
                  </a:lnTo>
                  <a:lnTo>
                    <a:pt x="0" y="1490472"/>
                  </a:lnTo>
                  <a:lnTo>
                    <a:pt x="73025" y="1534414"/>
                  </a:lnTo>
                  <a:lnTo>
                    <a:pt x="75260" y="1505953"/>
                  </a:lnTo>
                  <a:lnTo>
                    <a:pt x="745998" y="1558544"/>
                  </a:lnTo>
                  <a:lnTo>
                    <a:pt x="747522" y="1539494"/>
                  </a:lnTo>
                  <a:close/>
                </a:path>
                <a:path w="751840" h="1558925">
                  <a:moveTo>
                    <a:pt x="751205" y="989203"/>
                  </a:moveTo>
                  <a:lnTo>
                    <a:pt x="149745" y="675957"/>
                  </a:lnTo>
                  <a:lnTo>
                    <a:pt x="152819" y="670052"/>
                  </a:lnTo>
                  <a:lnTo>
                    <a:pt x="162941" y="650621"/>
                  </a:lnTo>
                  <a:lnTo>
                    <a:pt x="77724" y="649224"/>
                  </a:lnTo>
                  <a:lnTo>
                    <a:pt x="127762" y="718185"/>
                  </a:lnTo>
                  <a:lnTo>
                    <a:pt x="140957" y="692835"/>
                  </a:lnTo>
                  <a:lnTo>
                    <a:pt x="742442" y="1006094"/>
                  </a:lnTo>
                  <a:lnTo>
                    <a:pt x="751205" y="989203"/>
                  </a:lnTo>
                  <a:close/>
                </a:path>
                <a:path w="751840" h="1558925">
                  <a:moveTo>
                    <a:pt x="751840" y="547116"/>
                  </a:moveTo>
                  <a:lnTo>
                    <a:pt x="71297" y="38011"/>
                  </a:lnTo>
                  <a:lnTo>
                    <a:pt x="77012" y="30365"/>
                  </a:lnTo>
                  <a:lnTo>
                    <a:pt x="88392" y="15113"/>
                  </a:lnTo>
                  <a:lnTo>
                    <a:pt x="4572" y="0"/>
                  </a:lnTo>
                  <a:lnTo>
                    <a:pt x="42799" y="76200"/>
                  </a:lnTo>
                  <a:lnTo>
                    <a:pt x="59855" y="53352"/>
                  </a:lnTo>
                  <a:lnTo>
                    <a:pt x="740537" y="562356"/>
                  </a:lnTo>
                  <a:lnTo>
                    <a:pt x="751840" y="547116"/>
                  </a:lnTo>
                  <a:close/>
                </a:path>
              </a:pathLst>
            </a:custGeom>
            <a:solidFill>
              <a:srgbClr val="ED36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7787384" y="3798798"/>
            <a:ext cx="3185415" cy="2382704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13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000" dirty="0">
                <a:latin typeface="+mn-lt"/>
                <a:cs typeface="Calibri"/>
              </a:rPr>
              <a:t>distal</a:t>
            </a:r>
            <a:r>
              <a:rPr sz="2000" spc="-6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rounded</a:t>
            </a:r>
            <a:r>
              <a:rPr sz="2000" spc="-65" dirty="0">
                <a:latin typeface="+mn-lt"/>
                <a:cs typeface="Calibri"/>
              </a:rPr>
              <a:t> </a:t>
            </a:r>
            <a:r>
              <a:rPr sz="2000" b="1" spc="-20" dirty="0">
                <a:latin typeface="+mn-lt"/>
                <a:cs typeface="Calibri"/>
              </a:rPr>
              <a:t>head</a:t>
            </a:r>
            <a:endParaRPr sz="2000" dirty="0">
              <a:latin typeface="+mn-lt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12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000" b="1" dirty="0">
                <a:latin typeface="+mn-lt"/>
                <a:cs typeface="Calibri"/>
              </a:rPr>
              <a:t>body</a:t>
            </a:r>
            <a:r>
              <a:rPr sz="2000" b="1" spc="-1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(shaft)</a:t>
            </a:r>
            <a:endParaRPr sz="2000" dirty="0">
              <a:latin typeface="+mn-lt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12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lang="en-CA" sz="2000" b="1" spc="-20" dirty="0">
                <a:latin typeface="+mn-lt"/>
                <a:cs typeface="Calibri"/>
              </a:rPr>
              <a:t>B</a:t>
            </a:r>
            <a:r>
              <a:rPr sz="2000" b="1" spc="-20" dirty="0" err="1">
                <a:latin typeface="+mn-lt"/>
                <a:cs typeface="Calibri"/>
              </a:rPr>
              <a:t>ase</a:t>
            </a:r>
            <a:endParaRPr lang="en-US" sz="2000" b="1" spc="-20" dirty="0">
              <a:latin typeface="+mn-lt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1200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1800" dirty="0">
                <a:latin typeface="+mn-lt"/>
                <a:cs typeface="Arial MT"/>
              </a:rPr>
              <a:t>Considered</a:t>
            </a:r>
            <a:r>
              <a:rPr sz="1800" spc="-55" dirty="0">
                <a:latin typeface="+mn-lt"/>
                <a:cs typeface="Arial MT"/>
              </a:rPr>
              <a:t> </a:t>
            </a:r>
            <a:r>
              <a:rPr sz="1800" spc="-20" dirty="0">
                <a:latin typeface="+mn-lt"/>
                <a:cs typeface="Arial MT"/>
              </a:rPr>
              <a:t>long </a:t>
            </a:r>
            <a:r>
              <a:rPr sz="1800" dirty="0">
                <a:latin typeface="+mn-lt"/>
                <a:cs typeface="Arial MT"/>
              </a:rPr>
              <a:t>bones,</a:t>
            </a:r>
            <a:r>
              <a:rPr sz="1800" spc="-5" dirty="0">
                <a:latin typeface="+mn-lt"/>
                <a:cs typeface="Arial MT"/>
              </a:rPr>
              <a:t> </a:t>
            </a:r>
            <a:r>
              <a:rPr sz="1800" dirty="0">
                <a:latin typeface="+mn-lt"/>
                <a:cs typeface="Arial MT"/>
              </a:rPr>
              <a:t>having</a:t>
            </a:r>
            <a:r>
              <a:rPr sz="1800" spc="-15" dirty="0">
                <a:latin typeface="+mn-lt"/>
                <a:cs typeface="Arial MT"/>
              </a:rPr>
              <a:t> </a:t>
            </a:r>
            <a:r>
              <a:rPr sz="1800" dirty="0">
                <a:latin typeface="+mn-lt"/>
                <a:cs typeface="Arial MT"/>
              </a:rPr>
              <a:t>a</a:t>
            </a:r>
            <a:r>
              <a:rPr sz="1800" spc="-20" dirty="0">
                <a:latin typeface="+mn-lt"/>
                <a:cs typeface="Arial MT"/>
              </a:rPr>
              <a:t> base </a:t>
            </a:r>
            <a:r>
              <a:rPr sz="1800" dirty="0">
                <a:latin typeface="+mn-lt"/>
                <a:cs typeface="Arial MT"/>
              </a:rPr>
              <a:t>(proximal</a:t>
            </a:r>
            <a:r>
              <a:rPr sz="1800" spc="-20" dirty="0">
                <a:latin typeface="+mn-lt"/>
                <a:cs typeface="Arial MT"/>
              </a:rPr>
              <a:t> </a:t>
            </a:r>
            <a:r>
              <a:rPr sz="1800" dirty="0">
                <a:latin typeface="+mn-lt"/>
                <a:cs typeface="Arial MT"/>
              </a:rPr>
              <a:t>end),</a:t>
            </a:r>
            <a:r>
              <a:rPr sz="1800" spc="-20" dirty="0">
                <a:latin typeface="+mn-lt"/>
                <a:cs typeface="Arial MT"/>
              </a:rPr>
              <a:t> body, </a:t>
            </a:r>
            <a:r>
              <a:rPr sz="1800" dirty="0">
                <a:latin typeface="+mn-lt"/>
                <a:cs typeface="Arial MT"/>
              </a:rPr>
              <a:t>and</a:t>
            </a:r>
            <a:r>
              <a:rPr sz="1800" spc="-10" dirty="0">
                <a:latin typeface="+mn-lt"/>
                <a:cs typeface="Arial MT"/>
              </a:rPr>
              <a:t> </a:t>
            </a:r>
            <a:r>
              <a:rPr sz="1800" dirty="0">
                <a:latin typeface="+mn-lt"/>
                <a:cs typeface="Arial MT"/>
              </a:rPr>
              <a:t>head</a:t>
            </a:r>
            <a:r>
              <a:rPr sz="1800" spc="-15" dirty="0">
                <a:latin typeface="+mn-lt"/>
                <a:cs typeface="Arial MT"/>
              </a:rPr>
              <a:t> </a:t>
            </a:r>
            <a:r>
              <a:rPr sz="1800" dirty="0">
                <a:latin typeface="+mn-lt"/>
                <a:cs typeface="Arial MT"/>
              </a:rPr>
              <a:t>(distal</a:t>
            </a:r>
            <a:r>
              <a:rPr sz="1800" spc="-10" dirty="0">
                <a:latin typeface="+mn-lt"/>
                <a:cs typeface="Arial MT"/>
              </a:rPr>
              <a:t> </a:t>
            </a:r>
            <a:r>
              <a:rPr sz="1800" spc="-20" dirty="0">
                <a:latin typeface="+mn-lt"/>
                <a:cs typeface="Arial MT"/>
              </a:rPr>
              <a:t>end)</a:t>
            </a:r>
            <a:endParaRPr sz="1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50596"/>
            <a:ext cx="614553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Bony</a:t>
            </a:r>
            <a:r>
              <a:rPr spc="-80" dirty="0">
                <a:latin typeface="+mn-lt"/>
              </a:rPr>
              <a:t> </a:t>
            </a:r>
            <a:r>
              <a:rPr dirty="0">
                <a:latin typeface="+mn-lt"/>
              </a:rPr>
              <a:t>Anatomy</a:t>
            </a:r>
            <a:r>
              <a:rPr spc="-80" dirty="0">
                <a:latin typeface="+mn-lt"/>
              </a:rPr>
              <a:t> </a:t>
            </a:r>
            <a:r>
              <a:rPr dirty="0">
                <a:latin typeface="+mn-lt"/>
              </a:rPr>
              <a:t>of</a:t>
            </a:r>
            <a:r>
              <a:rPr spc="-70" dirty="0">
                <a:latin typeface="+mn-lt"/>
              </a:rPr>
              <a:t> </a:t>
            </a:r>
            <a:r>
              <a:rPr dirty="0">
                <a:latin typeface="+mn-lt"/>
              </a:rPr>
              <a:t>the</a:t>
            </a:r>
            <a:r>
              <a:rPr spc="-60" dirty="0">
                <a:latin typeface="+mn-lt"/>
              </a:rPr>
              <a:t> </a:t>
            </a:r>
            <a:r>
              <a:rPr spc="-20" dirty="0">
                <a:latin typeface="+mn-lt"/>
              </a:rPr>
              <a:t>Hand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51904" y="1513332"/>
            <a:ext cx="3614928" cy="4430268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623060" y="1382267"/>
            <a:ext cx="5135880" cy="4832985"/>
            <a:chOff x="1623060" y="1382267"/>
            <a:chExt cx="5135880" cy="483298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23060" y="1382267"/>
              <a:ext cx="4951448" cy="473805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026151" y="5931408"/>
              <a:ext cx="1732914" cy="283845"/>
            </a:xfrm>
            <a:custGeom>
              <a:avLst/>
              <a:gdLst/>
              <a:ahLst/>
              <a:cxnLst/>
              <a:rect l="l" t="t" r="r" b="b"/>
              <a:pathLst>
                <a:path w="1732915" h="283845">
                  <a:moveTo>
                    <a:pt x="1732788" y="0"/>
                  </a:moveTo>
                  <a:lnTo>
                    <a:pt x="0" y="0"/>
                  </a:lnTo>
                  <a:lnTo>
                    <a:pt x="0" y="283464"/>
                  </a:lnTo>
                  <a:lnTo>
                    <a:pt x="1732788" y="283464"/>
                  </a:lnTo>
                  <a:lnTo>
                    <a:pt x="17327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6930643" y="3374897"/>
            <a:ext cx="1162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17028" y="1746631"/>
            <a:ext cx="1162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44969" y="930097"/>
            <a:ext cx="3255645" cy="11592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+mn-lt"/>
                <a:cs typeface="Calibri"/>
              </a:rPr>
              <a:t>Radiographic</a:t>
            </a:r>
            <a:r>
              <a:rPr sz="2400" b="1" spc="-95" dirty="0">
                <a:latin typeface="+mn-lt"/>
                <a:cs typeface="Calibri"/>
              </a:rPr>
              <a:t> </a:t>
            </a:r>
            <a:r>
              <a:rPr sz="2400" b="1" spc="-10" dirty="0">
                <a:latin typeface="+mn-lt"/>
                <a:cs typeface="Calibri"/>
              </a:rPr>
              <a:t>Appearance</a:t>
            </a:r>
            <a:endParaRPr sz="2400" dirty="0">
              <a:latin typeface="+mn-lt"/>
              <a:cs typeface="Calibri"/>
            </a:endParaRPr>
          </a:p>
          <a:p>
            <a:pPr marL="661035" algn="ctr">
              <a:lnSpc>
                <a:spcPct val="100000"/>
              </a:lnSpc>
              <a:spcBef>
                <a:spcPts val="147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73514" y="1790826"/>
            <a:ext cx="1162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4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320273" y="2578988"/>
            <a:ext cx="1162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5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949183" y="5972352"/>
            <a:ext cx="1861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9</a:t>
            </a:r>
            <a:r>
              <a:rPr sz="900" baseline="27777" dirty="0">
                <a:solidFill>
                  <a:srgbClr val="A4A4A4"/>
                </a:solidFill>
                <a:latin typeface="Arial MT"/>
                <a:cs typeface="Arial MT"/>
              </a:rPr>
              <a:t>th</a:t>
            </a:r>
            <a:r>
              <a:rPr sz="900" spc="112" baseline="27777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Ed.</a:t>
            </a:r>
            <a:r>
              <a:rPr sz="900" spc="2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150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4.68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325871" y="5963513"/>
            <a:ext cx="1353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126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4.2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36346"/>
            <a:ext cx="614553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+mn-lt"/>
              </a:rPr>
              <a:t>Bony</a:t>
            </a:r>
            <a:r>
              <a:rPr spc="-80" dirty="0">
                <a:latin typeface="+mn-lt"/>
              </a:rPr>
              <a:t> </a:t>
            </a:r>
            <a:r>
              <a:rPr dirty="0">
                <a:latin typeface="+mn-lt"/>
              </a:rPr>
              <a:t>Anatomy</a:t>
            </a:r>
            <a:r>
              <a:rPr spc="-70" dirty="0">
                <a:latin typeface="+mn-lt"/>
              </a:rPr>
              <a:t> </a:t>
            </a:r>
            <a:r>
              <a:rPr dirty="0">
                <a:latin typeface="+mn-lt"/>
              </a:rPr>
              <a:t>of</a:t>
            </a:r>
            <a:r>
              <a:rPr spc="-70" dirty="0">
                <a:latin typeface="+mn-lt"/>
              </a:rPr>
              <a:t> </a:t>
            </a:r>
            <a:r>
              <a:rPr dirty="0">
                <a:latin typeface="+mn-lt"/>
              </a:rPr>
              <a:t>the</a:t>
            </a:r>
            <a:r>
              <a:rPr spc="-65" dirty="0">
                <a:latin typeface="+mn-lt"/>
              </a:rPr>
              <a:t> </a:t>
            </a:r>
            <a:r>
              <a:rPr spc="-20" dirty="0">
                <a:latin typeface="+mn-lt"/>
              </a:rPr>
              <a:t>Hand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559052" y="1054608"/>
            <a:ext cx="9621520" cy="5119370"/>
            <a:chOff x="1559052" y="1054608"/>
            <a:chExt cx="9621520" cy="511937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72811" y="2634996"/>
              <a:ext cx="2247899" cy="273253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59052" y="1054608"/>
              <a:ext cx="3614928" cy="511911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65136" y="1498091"/>
              <a:ext cx="3614928" cy="4430268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7323071" y="1093730"/>
            <a:ext cx="349681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+mn-lt"/>
                <a:cs typeface="Calibri"/>
              </a:rPr>
              <a:t>Radiographic</a:t>
            </a:r>
            <a:r>
              <a:rPr sz="2400" b="1" spc="-85" dirty="0">
                <a:latin typeface="+mn-lt"/>
                <a:cs typeface="Calibri"/>
              </a:rPr>
              <a:t> </a:t>
            </a:r>
            <a:r>
              <a:rPr sz="2400" b="1" spc="-10" dirty="0">
                <a:latin typeface="+mn-lt"/>
                <a:cs typeface="Calibri"/>
              </a:rPr>
              <a:t>Appearance</a:t>
            </a:r>
            <a:endParaRPr sz="2400" dirty="0">
              <a:latin typeface="+mn-lt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64054" y="5736437"/>
            <a:ext cx="12896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9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1.17</a:t>
            </a:r>
            <a:endParaRPr sz="900">
              <a:latin typeface="Arial MT"/>
              <a:cs typeface="Arial M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738495" y="2046097"/>
            <a:ext cx="2551430" cy="2378710"/>
            <a:chOff x="5738495" y="2046097"/>
            <a:chExt cx="2551430" cy="2378710"/>
          </a:xfrm>
        </p:grpSpPr>
        <p:sp>
          <p:nvSpPr>
            <p:cNvPr id="10" name="object 10"/>
            <p:cNvSpPr/>
            <p:nvPr/>
          </p:nvSpPr>
          <p:spPr>
            <a:xfrm>
              <a:off x="6724904" y="2046097"/>
              <a:ext cx="1489075" cy="1830705"/>
            </a:xfrm>
            <a:custGeom>
              <a:avLst/>
              <a:gdLst/>
              <a:ahLst/>
              <a:cxnLst/>
              <a:rect l="l" t="t" r="r" b="b"/>
              <a:pathLst>
                <a:path w="1489075" h="1830704">
                  <a:moveTo>
                    <a:pt x="1433300" y="1777515"/>
                  </a:moveTo>
                  <a:lnTo>
                    <a:pt x="1411097" y="1795526"/>
                  </a:lnTo>
                  <a:lnTo>
                    <a:pt x="1488694" y="1830704"/>
                  </a:lnTo>
                  <a:lnTo>
                    <a:pt x="1479106" y="1787397"/>
                  </a:lnTo>
                  <a:lnTo>
                    <a:pt x="1441323" y="1787397"/>
                  </a:lnTo>
                  <a:lnTo>
                    <a:pt x="1433300" y="1777515"/>
                  </a:lnTo>
                  <a:close/>
                </a:path>
                <a:path w="1489075" h="1830704">
                  <a:moveTo>
                    <a:pt x="1448164" y="1765458"/>
                  </a:moveTo>
                  <a:lnTo>
                    <a:pt x="1433300" y="1777515"/>
                  </a:lnTo>
                  <a:lnTo>
                    <a:pt x="1441323" y="1787397"/>
                  </a:lnTo>
                  <a:lnTo>
                    <a:pt x="1456181" y="1775333"/>
                  </a:lnTo>
                  <a:lnTo>
                    <a:pt x="1448164" y="1765458"/>
                  </a:lnTo>
                  <a:close/>
                </a:path>
                <a:path w="1489075" h="1830704">
                  <a:moveTo>
                    <a:pt x="1470278" y="1747520"/>
                  </a:moveTo>
                  <a:lnTo>
                    <a:pt x="1448164" y="1765458"/>
                  </a:lnTo>
                  <a:lnTo>
                    <a:pt x="1456181" y="1775333"/>
                  </a:lnTo>
                  <a:lnTo>
                    <a:pt x="1441323" y="1787397"/>
                  </a:lnTo>
                  <a:lnTo>
                    <a:pt x="1479106" y="1787397"/>
                  </a:lnTo>
                  <a:lnTo>
                    <a:pt x="1470278" y="1747520"/>
                  </a:lnTo>
                  <a:close/>
                </a:path>
                <a:path w="1489075" h="1830704">
                  <a:moveTo>
                    <a:pt x="14731" y="0"/>
                  </a:moveTo>
                  <a:lnTo>
                    <a:pt x="0" y="11937"/>
                  </a:lnTo>
                  <a:lnTo>
                    <a:pt x="1433300" y="1777515"/>
                  </a:lnTo>
                  <a:lnTo>
                    <a:pt x="1448164" y="1765458"/>
                  </a:lnTo>
                  <a:lnTo>
                    <a:pt x="1473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738495" y="3492372"/>
              <a:ext cx="2551430" cy="932815"/>
            </a:xfrm>
            <a:custGeom>
              <a:avLst/>
              <a:gdLst/>
              <a:ahLst/>
              <a:cxnLst/>
              <a:rect l="l" t="t" r="r" b="b"/>
              <a:pathLst>
                <a:path w="2551429" h="932814">
                  <a:moveTo>
                    <a:pt x="2476337" y="905410"/>
                  </a:moveTo>
                  <a:lnTo>
                    <a:pt x="2466721" y="932307"/>
                  </a:lnTo>
                  <a:lnTo>
                    <a:pt x="2551303" y="922146"/>
                  </a:lnTo>
                  <a:lnTo>
                    <a:pt x="2539395" y="909701"/>
                  </a:lnTo>
                  <a:lnTo>
                    <a:pt x="2488310" y="909701"/>
                  </a:lnTo>
                  <a:lnTo>
                    <a:pt x="2476337" y="905410"/>
                  </a:lnTo>
                  <a:close/>
                </a:path>
                <a:path w="2551429" h="932814">
                  <a:moveTo>
                    <a:pt x="2482747" y="887479"/>
                  </a:moveTo>
                  <a:lnTo>
                    <a:pt x="2476337" y="905410"/>
                  </a:lnTo>
                  <a:lnTo>
                    <a:pt x="2488310" y="909701"/>
                  </a:lnTo>
                  <a:lnTo>
                    <a:pt x="2494787" y="891794"/>
                  </a:lnTo>
                  <a:lnTo>
                    <a:pt x="2482747" y="887479"/>
                  </a:lnTo>
                  <a:close/>
                </a:path>
                <a:path w="2551429" h="932814">
                  <a:moveTo>
                    <a:pt x="2492375" y="860551"/>
                  </a:moveTo>
                  <a:lnTo>
                    <a:pt x="2482747" y="887479"/>
                  </a:lnTo>
                  <a:lnTo>
                    <a:pt x="2494787" y="891794"/>
                  </a:lnTo>
                  <a:lnTo>
                    <a:pt x="2488310" y="909701"/>
                  </a:lnTo>
                  <a:lnTo>
                    <a:pt x="2539395" y="909701"/>
                  </a:lnTo>
                  <a:lnTo>
                    <a:pt x="2492375" y="860551"/>
                  </a:lnTo>
                  <a:close/>
                </a:path>
                <a:path w="2551429" h="932814">
                  <a:moveTo>
                    <a:pt x="6350" y="0"/>
                  </a:moveTo>
                  <a:lnTo>
                    <a:pt x="0" y="18034"/>
                  </a:lnTo>
                  <a:lnTo>
                    <a:pt x="2476337" y="905410"/>
                  </a:lnTo>
                  <a:lnTo>
                    <a:pt x="2482747" y="887479"/>
                  </a:lnTo>
                  <a:lnTo>
                    <a:pt x="6350" y="0"/>
                  </a:lnTo>
                  <a:close/>
                </a:path>
              </a:pathLst>
            </a:custGeom>
            <a:solidFill>
              <a:srgbClr val="09F4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5079491" y="1592580"/>
            <a:ext cx="1652270" cy="462280"/>
          </a:xfrm>
          <a:prstGeom prst="rect">
            <a:avLst/>
          </a:prstGeom>
          <a:ln w="9525">
            <a:solidFill>
              <a:srgbClr val="FF0000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85"/>
              </a:spcBef>
            </a:pPr>
            <a:r>
              <a:rPr sz="1200" i="1" dirty="0">
                <a:latin typeface="Calibri"/>
                <a:cs typeface="Calibri"/>
              </a:rPr>
              <a:t>“darker”</a:t>
            </a:r>
            <a:r>
              <a:rPr sz="1200" i="1" spc="-2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inner</a:t>
            </a:r>
            <a:r>
              <a:rPr sz="1200" i="1" spc="-2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portion</a:t>
            </a:r>
            <a:endParaRPr sz="12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</a:pPr>
            <a:r>
              <a:rPr sz="1200" i="1" dirty="0">
                <a:latin typeface="Calibri"/>
                <a:cs typeface="Calibri"/>
              </a:rPr>
              <a:t>of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the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long</a:t>
            </a:r>
            <a:r>
              <a:rPr sz="1200" i="1" spc="-10" dirty="0">
                <a:latin typeface="Calibri"/>
                <a:cs typeface="Calibri"/>
              </a:rPr>
              <a:t> </a:t>
            </a:r>
            <a:r>
              <a:rPr sz="1200" i="1" spc="-20" dirty="0">
                <a:latin typeface="Calibri"/>
                <a:cs typeface="Calibri"/>
              </a:rPr>
              <a:t>bone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673346" y="1762251"/>
            <a:ext cx="412750" cy="289560"/>
          </a:xfrm>
          <a:custGeom>
            <a:avLst/>
            <a:gdLst/>
            <a:ahLst/>
            <a:cxnLst/>
            <a:rect l="l" t="t" r="r" b="b"/>
            <a:pathLst>
              <a:path w="412750" h="289560">
                <a:moveTo>
                  <a:pt x="41020" y="214502"/>
                </a:moveTo>
                <a:lnTo>
                  <a:pt x="0" y="289178"/>
                </a:lnTo>
                <a:lnTo>
                  <a:pt x="84327" y="277240"/>
                </a:lnTo>
                <a:lnTo>
                  <a:pt x="73019" y="260858"/>
                </a:lnTo>
                <a:lnTo>
                  <a:pt x="57657" y="260858"/>
                </a:lnTo>
                <a:lnTo>
                  <a:pt x="46862" y="245237"/>
                </a:lnTo>
                <a:lnTo>
                  <a:pt x="57272" y="238045"/>
                </a:lnTo>
                <a:lnTo>
                  <a:pt x="41020" y="214502"/>
                </a:lnTo>
                <a:close/>
              </a:path>
              <a:path w="412750" h="289560">
                <a:moveTo>
                  <a:pt x="57272" y="238045"/>
                </a:moveTo>
                <a:lnTo>
                  <a:pt x="46862" y="245237"/>
                </a:lnTo>
                <a:lnTo>
                  <a:pt x="57657" y="260858"/>
                </a:lnTo>
                <a:lnTo>
                  <a:pt x="68060" y="253674"/>
                </a:lnTo>
                <a:lnTo>
                  <a:pt x="57272" y="238045"/>
                </a:lnTo>
                <a:close/>
              </a:path>
              <a:path w="412750" h="289560">
                <a:moveTo>
                  <a:pt x="68060" y="253674"/>
                </a:moveTo>
                <a:lnTo>
                  <a:pt x="57657" y="260858"/>
                </a:lnTo>
                <a:lnTo>
                  <a:pt x="73019" y="260858"/>
                </a:lnTo>
                <a:lnTo>
                  <a:pt x="68060" y="253674"/>
                </a:lnTo>
                <a:close/>
              </a:path>
              <a:path w="412750" h="289560">
                <a:moveTo>
                  <a:pt x="401827" y="0"/>
                </a:moveTo>
                <a:lnTo>
                  <a:pt x="57272" y="238045"/>
                </a:lnTo>
                <a:lnTo>
                  <a:pt x="68060" y="253674"/>
                </a:lnTo>
                <a:lnTo>
                  <a:pt x="412623" y="15748"/>
                </a:lnTo>
                <a:lnTo>
                  <a:pt x="401827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550664" y="2854451"/>
            <a:ext cx="1190625" cy="646430"/>
          </a:xfrm>
          <a:prstGeom prst="rect">
            <a:avLst/>
          </a:prstGeom>
          <a:ln w="9525">
            <a:solidFill>
              <a:srgbClr val="09F474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92075" marR="505459" algn="just">
              <a:lnSpc>
                <a:spcPct val="100000"/>
              </a:lnSpc>
              <a:spcBef>
                <a:spcPts val="290"/>
              </a:spcBef>
            </a:pPr>
            <a:r>
              <a:rPr sz="1200" i="1" dirty="0">
                <a:latin typeface="Calibri"/>
                <a:cs typeface="Calibri"/>
              </a:rPr>
              <a:t>“white”</a:t>
            </a:r>
            <a:r>
              <a:rPr sz="1200" i="1" spc="-35" dirty="0">
                <a:latin typeface="Calibri"/>
                <a:cs typeface="Calibri"/>
              </a:rPr>
              <a:t> </a:t>
            </a:r>
            <a:r>
              <a:rPr sz="1200" i="1" spc="-50" dirty="0">
                <a:latin typeface="Calibri"/>
                <a:cs typeface="Calibri"/>
              </a:rPr>
              <a:t>o </a:t>
            </a:r>
            <a:r>
              <a:rPr sz="1200" i="1" dirty="0">
                <a:latin typeface="Calibri"/>
                <a:cs typeface="Calibri"/>
              </a:rPr>
              <a:t>portion</a:t>
            </a:r>
            <a:r>
              <a:rPr sz="1200" i="1" spc="-15" dirty="0">
                <a:latin typeface="Calibri"/>
                <a:cs typeface="Calibri"/>
              </a:rPr>
              <a:t> </a:t>
            </a:r>
            <a:r>
              <a:rPr sz="1200" i="1" spc="-50" dirty="0">
                <a:latin typeface="Calibri"/>
                <a:cs typeface="Calibri"/>
              </a:rPr>
              <a:t>o </a:t>
            </a:r>
            <a:r>
              <a:rPr sz="1200" i="1" dirty="0">
                <a:latin typeface="Calibri"/>
                <a:cs typeface="Calibri"/>
              </a:rPr>
              <a:t>long</a:t>
            </a:r>
            <a:r>
              <a:rPr sz="1200" i="1" spc="-25" dirty="0">
                <a:latin typeface="Calibri"/>
                <a:cs typeface="Calibri"/>
              </a:rPr>
              <a:t> bon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39973" y="2065527"/>
            <a:ext cx="3427095" cy="1197610"/>
            <a:chOff x="2839973" y="2065527"/>
            <a:chExt cx="3427095" cy="1197610"/>
          </a:xfrm>
        </p:grpSpPr>
        <p:sp>
          <p:nvSpPr>
            <p:cNvPr id="16" name="object 16"/>
            <p:cNvSpPr/>
            <p:nvPr/>
          </p:nvSpPr>
          <p:spPr>
            <a:xfrm>
              <a:off x="2839973" y="2410968"/>
              <a:ext cx="1715135" cy="775970"/>
            </a:xfrm>
            <a:custGeom>
              <a:avLst/>
              <a:gdLst/>
              <a:ahLst/>
              <a:cxnLst/>
              <a:rect l="l" t="t" r="r" b="b"/>
              <a:pathLst>
                <a:path w="1715135" h="775969">
                  <a:moveTo>
                    <a:pt x="73454" y="26131"/>
                  </a:moveTo>
                  <a:lnTo>
                    <a:pt x="65707" y="43530"/>
                  </a:lnTo>
                  <a:lnTo>
                    <a:pt x="1707388" y="775716"/>
                  </a:lnTo>
                  <a:lnTo>
                    <a:pt x="1715135" y="758317"/>
                  </a:lnTo>
                  <a:lnTo>
                    <a:pt x="73454" y="26131"/>
                  </a:lnTo>
                  <a:close/>
                </a:path>
                <a:path w="1715135" h="775969">
                  <a:moveTo>
                    <a:pt x="85089" y="0"/>
                  </a:moveTo>
                  <a:lnTo>
                    <a:pt x="0" y="3810"/>
                  </a:lnTo>
                  <a:lnTo>
                    <a:pt x="54101" y="69596"/>
                  </a:lnTo>
                  <a:lnTo>
                    <a:pt x="65707" y="43530"/>
                  </a:lnTo>
                  <a:lnTo>
                    <a:pt x="54101" y="38354"/>
                  </a:lnTo>
                  <a:lnTo>
                    <a:pt x="61849" y="20955"/>
                  </a:lnTo>
                  <a:lnTo>
                    <a:pt x="75759" y="20955"/>
                  </a:lnTo>
                  <a:lnTo>
                    <a:pt x="85089" y="0"/>
                  </a:lnTo>
                  <a:close/>
                </a:path>
                <a:path w="1715135" h="775969">
                  <a:moveTo>
                    <a:pt x="61849" y="20955"/>
                  </a:moveTo>
                  <a:lnTo>
                    <a:pt x="54101" y="38354"/>
                  </a:lnTo>
                  <a:lnTo>
                    <a:pt x="65707" y="43530"/>
                  </a:lnTo>
                  <a:lnTo>
                    <a:pt x="73454" y="26131"/>
                  </a:lnTo>
                  <a:lnTo>
                    <a:pt x="61849" y="20955"/>
                  </a:lnTo>
                  <a:close/>
                </a:path>
                <a:path w="1715135" h="775969">
                  <a:moveTo>
                    <a:pt x="75759" y="20955"/>
                  </a:moveTo>
                  <a:lnTo>
                    <a:pt x="61849" y="20955"/>
                  </a:lnTo>
                  <a:lnTo>
                    <a:pt x="73454" y="26131"/>
                  </a:lnTo>
                  <a:lnTo>
                    <a:pt x="75759" y="20955"/>
                  </a:lnTo>
                  <a:close/>
                </a:path>
              </a:pathLst>
            </a:custGeom>
            <a:solidFill>
              <a:srgbClr val="09F4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017767" y="2065527"/>
              <a:ext cx="249554" cy="635635"/>
            </a:xfrm>
            <a:custGeom>
              <a:avLst/>
              <a:gdLst/>
              <a:ahLst/>
              <a:cxnLst/>
              <a:rect l="l" t="t" r="r" b="b"/>
              <a:pathLst>
                <a:path w="249554" h="635635">
                  <a:moveTo>
                    <a:pt x="204312" y="567312"/>
                  </a:moveTo>
                  <a:lnTo>
                    <a:pt x="177419" y="577088"/>
                  </a:lnTo>
                  <a:lnTo>
                    <a:pt x="239395" y="635635"/>
                  </a:lnTo>
                  <a:lnTo>
                    <a:pt x="245829" y="579247"/>
                  </a:lnTo>
                  <a:lnTo>
                    <a:pt x="208661" y="579247"/>
                  </a:lnTo>
                  <a:lnTo>
                    <a:pt x="204312" y="567312"/>
                  </a:lnTo>
                  <a:close/>
                </a:path>
                <a:path w="249554" h="635635">
                  <a:moveTo>
                    <a:pt x="222207" y="560808"/>
                  </a:moveTo>
                  <a:lnTo>
                    <a:pt x="204312" y="567312"/>
                  </a:lnTo>
                  <a:lnTo>
                    <a:pt x="208661" y="579247"/>
                  </a:lnTo>
                  <a:lnTo>
                    <a:pt x="226568" y="572770"/>
                  </a:lnTo>
                  <a:lnTo>
                    <a:pt x="222207" y="560808"/>
                  </a:lnTo>
                  <a:close/>
                </a:path>
                <a:path w="249554" h="635635">
                  <a:moveTo>
                    <a:pt x="249047" y="551052"/>
                  </a:moveTo>
                  <a:lnTo>
                    <a:pt x="222207" y="560808"/>
                  </a:lnTo>
                  <a:lnTo>
                    <a:pt x="226568" y="572770"/>
                  </a:lnTo>
                  <a:lnTo>
                    <a:pt x="208661" y="579247"/>
                  </a:lnTo>
                  <a:lnTo>
                    <a:pt x="245829" y="579247"/>
                  </a:lnTo>
                  <a:lnTo>
                    <a:pt x="249047" y="551052"/>
                  </a:lnTo>
                  <a:close/>
                </a:path>
                <a:path w="249554" h="635635">
                  <a:moveTo>
                    <a:pt x="17780" y="0"/>
                  </a:moveTo>
                  <a:lnTo>
                    <a:pt x="0" y="6604"/>
                  </a:lnTo>
                  <a:lnTo>
                    <a:pt x="204312" y="567312"/>
                  </a:lnTo>
                  <a:lnTo>
                    <a:pt x="222207" y="560808"/>
                  </a:lnTo>
                  <a:lnTo>
                    <a:pt x="1778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739764" y="3168903"/>
              <a:ext cx="309880" cy="94615"/>
            </a:xfrm>
            <a:custGeom>
              <a:avLst/>
              <a:gdLst/>
              <a:ahLst/>
              <a:cxnLst/>
              <a:rect l="l" t="t" r="r" b="b"/>
              <a:pathLst>
                <a:path w="309879" h="94614">
                  <a:moveTo>
                    <a:pt x="233258" y="66068"/>
                  </a:moveTo>
                  <a:lnTo>
                    <a:pt x="227584" y="94107"/>
                  </a:lnTo>
                  <a:lnTo>
                    <a:pt x="309752" y="71882"/>
                  </a:lnTo>
                  <a:lnTo>
                    <a:pt x="305531" y="68580"/>
                  </a:lnTo>
                  <a:lnTo>
                    <a:pt x="245618" y="68580"/>
                  </a:lnTo>
                  <a:lnTo>
                    <a:pt x="233258" y="66068"/>
                  </a:lnTo>
                  <a:close/>
                </a:path>
                <a:path w="309879" h="94614">
                  <a:moveTo>
                    <a:pt x="237037" y="47393"/>
                  </a:moveTo>
                  <a:lnTo>
                    <a:pt x="233258" y="66068"/>
                  </a:lnTo>
                  <a:lnTo>
                    <a:pt x="245618" y="68580"/>
                  </a:lnTo>
                  <a:lnTo>
                    <a:pt x="249427" y="49911"/>
                  </a:lnTo>
                  <a:lnTo>
                    <a:pt x="237037" y="47393"/>
                  </a:lnTo>
                  <a:close/>
                </a:path>
                <a:path w="309879" h="94614">
                  <a:moveTo>
                    <a:pt x="242697" y="19431"/>
                  </a:moveTo>
                  <a:lnTo>
                    <a:pt x="237037" y="47393"/>
                  </a:lnTo>
                  <a:lnTo>
                    <a:pt x="249427" y="49911"/>
                  </a:lnTo>
                  <a:lnTo>
                    <a:pt x="245618" y="68580"/>
                  </a:lnTo>
                  <a:lnTo>
                    <a:pt x="305531" y="68580"/>
                  </a:lnTo>
                  <a:lnTo>
                    <a:pt x="242697" y="19431"/>
                  </a:lnTo>
                  <a:close/>
                </a:path>
                <a:path w="309879" h="94614">
                  <a:moveTo>
                    <a:pt x="3810" y="0"/>
                  </a:moveTo>
                  <a:lnTo>
                    <a:pt x="0" y="18669"/>
                  </a:lnTo>
                  <a:lnTo>
                    <a:pt x="233258" y="66068"/>
                  </a:lnTo>
                  <a:lnTo>
                    <a:pt x="237037" y="47393"/>
                  </a:lnTo>
                  <a:lnTo>
                    <a:pt x="3810" y="0"/>
                  </a:lnTo>
                  <a:close/>
                </a:path>
              </a:pathLst>
            </a:custGeom>
            <a:solidFill>
              <a:srgbClr val="09F4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2558033" y="6162243"/>
            <a:ext cx="71901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+mn-lt"/>
                <a:cs typeface="Calibri"/>
              </a:rPr>
              <a:t>Density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differences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within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long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bones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creates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different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radiographic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“shades”</a:t>
            </a:r>
            <a:endParaRPr sz="1800" dirty="0">
              <a:latin typeface="+mn-lt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723631" y="5959551"/>
            <a:ext cx="1861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9</a:t>
            </a:r>
            <a:r>
              <a:rPr sz="900" baseline="27777" dirty="0">
                <a:solidFill>
                  <a:srgbClr val="A4A4A4"/>
                </a:solidFill>
                <a:latin typeface="Arial MT"/>
                <a:cs typeface="Arial MT"/>
              </a:rPr>
              <a:t>th</a:t>
            </a:r>
            <a:r>
              <a:rPr sz="900" spc="112" baseline="27777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Ed.</a:t>
            </a:r>
            <a:r>
              <a:rPr sz="900" spc="2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150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4.68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919978" y="3423666"/>
            <a:ext cx="719455" cy="1473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400" spc="-10" dirty="0">
                <a:latin typeface="Calibri"/>
                <a:cs typeface="Calibri"/>
              </a:rPr>
              <a:t>https://</a:t>
            </a:r>
            <a:r>
              <a:rPr sz="400" spc="-10" dirty="0">
                <a:latin typeface="Calibri"/>
                <a:cs typeface="Calibri"/>
                <a:hlinkClick r:id="rId5"/>
              </a:rPr>
              <a:t>www.pinterest.co.uk/pin/</a:t>
            </a:r>
            <a:r>
              <a:rPr sz="400" spc="500" dirty="0">
                <a:latin typeface="Calibri"/>
                <a:cs typeface="Calibri"/>
              </a:rPr>
              <a:t> </a:t>
            </a:r>
            <a:r>
              <a:rPr sz="400" spc="-10" dirty="0">
                <a:latin typeface="Calibri"/>
                <a:cs typeface="Calibri"/>
              </a:rPr>
              <a:t>176766354100884818/</a:t>
            </a:r>
            <a:endParaRPr sz="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Hand</a:t>
            </a:r>
            <a:r>
              <a:rPr spc="-10" dirty="0">
                <a:latin typeface="+mn-lt"/>
              </a:rPr>
              <a:t> Joints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96492" y="1623924"/>
            <a:ext cx="4500311" cy="4570811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8361680" y="1620393"/>
            <a:ext cx="3512185" cy="1078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353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sz="2300" dirty="0">
                <a:latin typeface="+mn-lt"/>
                <a:cs typeface="Calibri"/>
              </a:rPr>
              <a:t>When</a:t>
            </a:r>
            <a:r>
              <a:rPr sz="2300" spc="-20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naming:</a:t>
            </a:r>
            <a:r>
              <a:rPr sz="2300" spc="-5" dirty="0">
                <a:latin typeface="+mn-lt"/>
                <a:cs typeface="Calibri"/>
              </a:rPr>
              <a:t> </a:t>
            </a:r>
            <a:r>
              <a:rPr sz="2300" spc="-10" dirty="0">
                <a:latin typeface="+mn-lt"/>
                <a:cs typeface="Calibri"/>
              </a:rPr>
              <a:t>always </a:t>
            </a:r>
            <a:r>
              <a:rPr sz="2300" dirty="0">
                <a:latin typeface="+mn-lt"/>
                <a:cs typeface="Calibri"/>
              </a:rPr>
              <a:t>identify</a:t>
            </a:r>
            <a:r>
              <a:rPr sz="2300" spc="-50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the</a:t>
            </a:r>
            <a:r>
              <a:rPr sz="2300" spc="-40" dirty="0">
                <a:latin typeface="+mn-lt"/>
                <a:cs typeface="Calibri"/>
              </a:rPr>
              <a:t> </a:t>
            </a:r>
            <a:r>
              <a:rPr sz="23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proximal</a:t>
            </a:r>
            <a:r>
              <a:rPr sz="2300" spc="-45" dirty="0">
                <a:latin typeface="+mn-lt"/>
                <a:cs typeface="Calibri"/>
              </a:rPr>
              <a:t> </a:t>
            </a:r>
            <a:r>
              <a:rPr sz="2300" spc="-20" dirty="0">
                <a:latin typeface="+mn-lt"/>
                <a:cs typeface="Calibri"/>
              </a:rPr>
              <a:t>bone </a:t>
            </a:r>
            <a:r>
              <a:rPr sz="2300" spc="-10" dirty="0">
                <a:latin typeface="+mn-lt"/>
                <a:cs typeface="Calibri"/>
              </a:rPr>
              <a:t>first</a:t>
            </a:r>
            <a:endParaRPr sz="2300" dirty="0">
              <a:latin typeface="+mn-lt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323580" y="3022854"/>
            <a:ext cx="3628390" cy="2480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93700" marR="233045" indent="-34353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93700" algn="l"/>
                <a:tab pos="394335" algn="l"/>
              </a:tabLst>
            </a:pPr>
            <a:r>
              <a:rPr sz="2300" dirty="0">
                <a:latin typeface="+mn-lt"/>
                <a:cs typeface="Calibri"/>
              </a:rPr>
              <a:t>Example:</a:t>
            </a:r>
            <a:r>
              <a:rPr sz="2300" spc="-55" dirty="0">
                <a:latin typeface="+mn-lt"/>
                <a:cs typeface="Calibri"/>
              </a:rPr>
              <a:t> </a:t>
            </a:r>
            <a:r>
              <a:rPr sz="2300" spc="-10" dirty="0">
                <a:latin typeface="+mn-lt"/>
                <a:cs typeface="Calibri"/>
              </a:rPr>
              <a:t>Metacarpals </a:t>
            </a:r>
            <a:r>
              <a:rPr sz="2300" dirty="0">
                <a:latin typeface="+mn-lt"/>
                <a:cs typeface="Calibri"/>
              </a:rPr>
              <a:t>articulate</a:t>
            </a:r>
            <a:r>
              <a:rPr sz="2300" spc="-3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with</a:t>
            </a:r>
            <a:r>
              <a:rPr sz="2300" spc="-30" dirty="0">
                <a:latin typeface="+mn-lt"/>
                <a:cs typeface="Calibri"/>
              </a:rPr>
              <a:t> </a:t>
            </a:r>
            <a:r>
              <a:rPr sz="2300" spc="-10" dirty="0">
                <a:latin typeface="+mn-lt"/>
                <a:cs typeface="Calibri"/>
              </a:rPr>
              <a:t>phalanges</a:t>
            </a:r>
            <a:endParaRPr sz="2300" dirty="0">
              <a:latin typeface="+mn-lt"/>
              <a:cs typeface="Calibri"/>
            </a:endParaRPr>
          </a:p>
          <a:p>
            <a:pPr marL="393700">
              <a:lnSpc>
                <a:spcPct val="100000"/>
              </a:lnSpc>
            </a:pPr>
            <a:r>
              <a:rPr sz="2300" dirty="0">
                <a:latin typeface="+mn-lt"/>
                <a:cs typeface="Calibri"/>
              </a:rPr>
              <a:t>=</a:t>
            </a:r>
            <a:r>
              <a:rPr sz="2300" spc="-1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MCP</a:t>
            </a:r>
            <a:r>
              <a:rPr sz="2300" spc="-2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joints</a:t>
            </a:r>
            <a:r>
              <a:rPr sz="2300" spc="-1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&amp;</a:t>
            </a:r>
            <a:r>
              <a:rPr sz="2300" spc="-1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carpals</a:t>
            </a:r>
            <a:r>
              <a:rPr sz="2300" spc="-25" dirty="0">
                <a:latin typeface="+mn-lt"/>
                <a:cs typeface="Calibri"/>
              </a:rPr>
              <a:t> </a:t>
            </a:r>
            <a:r>
              <a:rPr sz="2300" spc="-50" dirty="0">
                <a:latin typeface="+mn-lt"/>
                <a:cs typeface="Calibri"/>
              </a:rPr>
              <a:t>=</a:t>
            </a:r>
            <a:endParaRPr sz="2300" dirty="0">
              <a:latin typeface="+mn-lt"/>
              <a:cs typeface="Calibri"/>
            </a:endParaRPr>
          </a:p>
          <a:p>
            <a:pPr marL="393700">
              <a:lnSpc>
                <a:spcPct val="100000"/>
              </a:lnSpc>
            </a:pPr>
            <a:r>
              <a:rPr sz="2300" dirty="0">
                <a:latin typeface="+mn-lt"/>
                <a:cs typeface="Calibri"/>
              </a:rPr>
              <a:t>CMC</a:t>
            </a:r>
            <a:r>
              <a:rPr sz="2300" spc="-20" dirty="0">
                <a:latin typeface="+mn-lt"/>
                <a:cs typeface="Calibri"/>
              </a:rPr>
              <a:t> </a:t>
            </a:r>
            <a:r>
              <a:rPr sz="2300" spc="-10" dirty="0">
                <a:latin typeface="+mn-lt"/>
                <a:cs typeface="Calibri"/>
              </a:rPr>
              <a:t>joints</a:t>
            </a:r>
            <a:endParaRPr sz="23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 dirty="0">
              <a:latin typeface="+mn-lt"/>
              <a:cs typeface="Calibri"/>
            </a:endParaRPr>
          </a:p>
          <a:p>
            <a:pPr marL="393700" indent="-34353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93700" algn="l"/>
                <a:tab pos="394335" algn="l"/>
              </a:tabLst>
            </a:pPr>
            <a:r>
              <a:rPr sz="2300" dirty="0">
                <a:latin typeface="+mn-lt"/>
                <a:cs typeface="Calibri"/>
              </a:rPr>
              <a:t>Note:</a:t>
            </a:r>
            <a:r>
              <a:rPr sz="2300" spc="-30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the</a:t>
            </a:r>
            <a:r>
              <a:rPr sz="2300" spc="-20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Thumb</a:t>
            </a:r>
            <a:r>
              <a:rPr sz="2300" spc="-2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(aka.</a:t>
            </a:r>
            <a:r>
              <a:rPr sz="2300" spc="-25" dirty="0">
                <a:latin typeface="+mn-lt"/>
                <a:cs typeface="Calibri"/>
              </a:rPr>
              <a:t> 1</a:t>
            </a:r>
            <a:r>
              <a:rPr sz="2250" spc="-37" baseline="25925" dirty="0">
                <a:latin typeface="+mn-lt"/>
                <a:cs typeface="Calibri"/>
              </a:rPr>
              <a:t>st</a:t>
            </a:r>
            <a:endParaRPr sz="2250" baseline="25925" dirty="0">
              <a:latin typeface="+mn-lt"/>
              <a:cs typeface="Calibri"/>
            </a:endParaRPr>
          </a:p>
          <a:p>
            <a:pPr marL="393700">
              <a:lnSpc>
                <a:spcPct val="100000"/>
              </a:lnSpc>
            </a:pPr>
            <a:r>
              <a:rPr sz="2300" dirty="0">
                <a:latin typeface="+mn-lt"/>
                <a:cs typeface="Calibri"/>
              </a:rPr>
              <a:t>Digit)</a:t>
            </a:r>
            <a:r>
              <a:rPr sz="2300" spc="-20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only</a:t>
            </a:r>
            <a:r>
              <a:rPr sz="2300" spc="-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has</a:t>
            </a:r>
            <a:r>
              <a:rPr sz="2300" spc="-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2</a:t>
            </a:r>
            <a:r>
              <a:rPr sz="2300" spc="-10" dirty="0">
                <a:latin typeface="+mn-lt"/>
                <a:cs typeface="Calibri"/>
              </a:rPr>
              <a:t> phalanges</a:t>
            </a:r>
            <a:endParaRPr sz="2300" dirty="0">
              <a:latin typeface="+mn-lt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8848" y="1944623"/>
            <a:ext cx="1742439" cy="772647"/>
          </a:xfrm>
          <a:prstGeom prst="rect">
            <a:avLst/>
          </a:prstGeom>
          <a:solidFill>
            <a:srgbClr val="09F474">
              <a:alpha val="30195"/>
            </a:srgbClr>
          </a:solidFill>
          <a:ln w="12700">
            <a:solidFill>
              <a:srgbClr val="00AF5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112395" marR="104139" algn="ctr">
              <a:lnSpc>
                <a:spcPct val="100000"/>
              </a:lnSpc>
              <a:spcBef>
                <a:spcPts val="265"/>
              </a:spcBef>
            </a:pPr>
            <a:r>
              <a:rPr sz="1600" b="1" dirty="0">
                <a:latin typeface="+mn-lt"/>
                <a:cs typeface="Calibri"/>
              </a:rPr>
              <a:t>*Note:</a:t>
            </a:r>
            <a:r>
              <a:rPr sz="1600" b="1" spc="-95" dirty="0">
                <a:latin typeface="+mn-lt"/>
                <a:cs typeface="Calibri"/>
              </a:rPr>
              <a:t> </a:t>
            </a:r>
            <a:r>
              <a:rPr sz="1600" spc="-10" dirty="0">
                <a:latin typeface="+mn-lt"/>
                <a:cs typeface="Calibri"/>
              </a:rPr>
              <a:t>phalangeal </a:t>
            </a:r>
            <a:r>
              <a:rPr sz="1600" dirty="0">
                <a:latin typeface="+mn-lt"/>
                <a:cs typeface="Calibri"/>
              </a:rPr>
              <a:t>joints</a:t>
            </a:r>
            <a:r>
              <a:rPr sz="1600" spc="-60" dirty="0">
                <a:latin typeface="+mn-lt"/>
                <a:cs typeface="Calibri"/>
              </a:rPr>
              <a:t> </a:t>
            </a:r>
            <a:r>
              <a:rPr sz="1600" dirty="0">
                <a:latin typeface="+mn-lt"/>
                <a:cs typeface="Calibri"/>
              </a:rPr>
              <a:t>must</a:t>
            </a:r>
            <a:r>
              <a:rPr sz="1600" spc="-55" dirty="0">
                <a:latin typeface="+mn-lt"/>
                <a:cs typeface="Calibri"/>
              </a:rPr>
              <a:t> </a:t>
            </a:r>
            <a:r>
              <a:rPr sz="1600" spc="-25" dirty="0">
                <a:latin typeface="+mn-lt"/>
                <a:cs typeface="Calibri"/>
              </a:rPr>
              <a:t>be </a:t>
            </a:r>
            <a:r>
              <a:rPr sz="1600" spc="-10" dirty="0">
                <a:latin typeface="+mn-lt"/>
                <a:cs typeface="Calibri"/>
              </a:rPr>
              <a:t>numbered</a:t>
            </a:r>
            <a:endParaRPr sz="1600" dirty="0">
              <a:latin typeface="+mn-lt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39567" y="1772411"/>
            <a:ext cx="806195" cy="3313176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5460238" y="6263132"/>
            <a:ext cx="1353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127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4.3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96383" y="6443471"/>
            <a:ext cx="3103245" cy="254635"/>
          </a:xfrm>
          <a:custGeom>
            <a:avLst/>
            <a:gdLst/>
            <a:ahLst/>
            <a:cxnLst/>
            <a:rect l="l" t="t" r="r" b="b"/>
            <a:pathLst>
              <a:path w="3103245" h="254634">
                <a:moveTo>
                  <a:pt x="3102864" y="0"/>
                </a:moveTo>
                <a:lnTo>
                  <a:pt x="0" y="0"/>
                </a:lnTo>
                <a:lnTo>
                  <a:pt x="0" y="254507"/>
                </a:lnTo>
                <a:lnTo>
                  <a:pt x="3102864" y="254507"/>
                </a:lnTo>
                <a:lnTo>
                  <a:pt x="31028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51476" y="1021080"/>
            <a:ext cx="2299716" cy="523036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Phalangeal</a:t>
            </a:r>
            <a:r>
              <a:rPr spc="-25" dirty="0">
                <a:latin typeface="+mn-lt"/>
              </a:rPr>
              <a:t> </a:t>
            </a:r>
            <a:r>
              <a:rPr spc="-10" dirty="0">
                <a:latin typeface="+mn-lt"/>
              </a:rPr>
              <a:t>Joints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575308" y="2435857"/>
            <a:ext cx="3409315" cy="2378710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695"/>
              </a:spcBef>
            </a:pPr>
            <a:r>
              <a:rPr sz="2400" dirty="0">
                <a:latin typeface="+mn-lt"/>
                <a:cs typeface="Arial MT"/>
              </a:rPr>
              <a:t>THUMB</a:t>
            </a:r>
            <a:r>
              <a:rPr sz="2400" spc="-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(aka.</a:t>
            </a:r>
            <a:r>
              <a:rPr sz="2400" spc="-15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1</a:t>
            </a:r>
            <a:r>
              <a:rPr sz="2400" baseline="24305" dirty="0">
                <a:latin typeface="+mn-lt"/>
                <a:cs typeface="Arial MT"/>
              </a:rPr>
              <a:t>st</a:t>
            </a:r>
            <a:r>
              <a:rPr sz="2400" spc="315" baseline="2430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digit)</a:t>
            </a:r>
            <a:endParaRPr sz="2400" dirty="0">
              <a:latin typeface="+mn-lt"/>
              <a:cs typeface="Arial MT"/>
            </a:endParaRPr>
          </a:p>
          <a:p>
            <a:pPr marL="337185" indent="-287020">
              <a:lnSpc>
                <a:spcPct val="100000"/>
              </a:lnSpc>
              <a:spcBef>
                <a:spcPts val="445"/>
              </a:spcBef>
              <a:buChar char="•"/>
              <a:tabLst>
                <a:tab pos="337185" algn="l"/>
                <a:tab pos="337820" algn="l"/>
              </a:tabLst>
            </a:pPr>
            <a:r>
              <a:rPr sz="1800" dirty="0">
                <a:latin typeface="+mn-lt"/>
                <a:cs typeface="Arial MT"/>
              </a:rPr>
              <a:t>Only</a:t>
            </a:r>
            <a:r>
              <a:rPr sz="1800" spc="-25" dirty="0">
                <a:latin typeface="+mn-lt"/>
                <a:cs typeface="Arial MT"/>
              </a:rPr>
              <a:t> </a:t>
            </a:r>
            <a:r>
              <a:rPr sz="1800" dirty="0">
                <a:latin typeface="+mn-lt"/>
                <a:cs typeface="Arial MT"/>
              </a:rPr>
              <a:t>has</a:t>
            </a:r>
            <a:r>
              <a:rPr sz="1800" spc="-15" dirty="0">
                <a:latin typeface="+mn-lt"/>
                <a:cs typeface="Arial MT"/>
              </a:rPr>
              <a:t> </a:t>
            </a:r>
            <a:r>
              <a:rPr sz="1800" b="1" u="sng" dirty="0">
                <a:uFill>
                  <a:solidFill>
                    <a:srgbClr val="000000"/>
                  </a:solidFill>
                </a:uFill>
                <a:latin typeface="+mn-lt"/>
                <a:cs typeface="Arial"/>
              </a:rPr>
              <a:t>one</a:t>
            </a:r>
            <a:r>
              <a:rPr sz="1800" b="1" spc="-30" dirty="0">
                <a:latin typeface="+mn-lt"/>
                <a:cs typeface="Arial"/>
              </a:rPr>
              <a:t> </a:t>
            </a:r>
            <a:r>
              <a:rPr sz="1800" dirty="0">
                <a:latin typeface="+mn-lt"/>
                <a:cs typeface="Arial MT"/>
              </a:rPr>
              <a:t>phalangeal</a:t>
            </a:r>
            <a:r>
              <a:rPr sz="1800" spc="5" dirty="0">
                <a:latin typeface="+mn-lt"/>
                <a:cs typeface="Arial MT"/>
              </a:rPr>
              <a:t> </a:t>
            </a:r>
            <a:r>
              <a:rPr sz="1800" spc="-20" dirty="0">
                <a:latin typeface="+mn-lt"/>
                <a:cs typeface="Arial MT"/>
              </a:rPr>
              <a:t>joint</a:t>
            </a:r>
            <a:endParaRPr sz="1800" dirty="0">
              <a:latin typeface="+mn-lt"/>
              <a:cs typeface="Arial MT"/>
            </a:endParaRPr>
          </a:p>
          <a:p>
            <a:pPr marL="794385" lvl="1" indent="-287020">
              <a:lnSpc>
                <a:spcPct val="100000"/>
              </a:lnSpc>
              <a:spcBef>
                <a:spcPts val="1155"/>
              </a:spcBef>
              <a:buChar char="•"/>
              <a:tabLst>
                <a:tab pos="795020" algn="l"/>
              </a:tabLst>
            </a:pPr>
            <a:r>
              <a:rPr sz="3600" spc="-25" dirty="0">
                <a:latin typeface="+mn-lt"/>
                <a:cs typeface="Arial MT"/>
              </a:rPr>
              <a:t>IP</a:t>
            </a:r>
            <a:endParaRPr sz="3600" dirty="0">
              <a:latin typeface="+mn-lt"/>
              <a:cs typeface="Arial MT"/>
            </a:endParaRPr>
          </a:p>
          <a:p>
            <a:pPr marL="508000">
              <a:lnSpc>
                <a:spcPct val="100000"/>
              </a:lnSpc>
              <a:spcBef>
                <a:spcPts val="440"/>
              </a:spcBef>
            </a:pPr>
            <a:r>
              <a:rPr sz="1600" i="1" dirty="0">
                <a:latin typeface="+mn-lt"/>
                <a:cs typeface="Arial"/>
              </a:rPr>
              <a:t>Aka.</a:t>
            </a:r>
            <a:r>
              <a:rPr sz="1600" i="1" spc="-10" dirty="0">
                <a:latin typeface="+mn-lt"/>
                <a:cs typeface="Arial"/>
              </a:rPr>
              <a:t> Interphalangeal</a:t>
            </a:r>
            <a:r>
              <a:rPr sz="1600" i="1" dirty="0">
                <a:latin typeface="+mn-lt"/>
                <a:cs typeface="Arial"/>
              </a:rPr>
              <a:t> </a:t>
            </a:r>
            <a:r>
              <a:rPr sz="1600" i="1" spc="-20" dirty="0">
                <a:latin typeface="+mn-lt"/>
                <a:cs typeface="Arial"/>
              </a:rPr>
              <a:t>joint</a:t>
            </a:r>
            <a:endParaRPr sz="1600" dirty="0">
              <a:latin typeface="+mn-lt"/>
              <a:cs typeface="Arial"/>
            </a:endParaRPr>
          </a:p>
          <a:p>
            <a:pPr marL="9652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+mn-lt"/>
                <a:cs typeface="Arial MT"/>
              </a:rPr>
              <a:t>I =</a:t>
            </a:r>
            <a:r>
              <a:rPr sz="1600" spc="5" dirty="0">
                <a:latin typeface="+mn-lt"/>
                <a:cs typeface="Arial MT"/>
              </a:rPr>
              <a:t> </a:t>
            </a:r>
            <a:r>
              <a:rPr sz="1600" spc="-20" dirty="0">
                <a:latin typeface="+mn-lt"/>
                <a:cs typeface="Arial MT"/>
              </a:rPr>
              <a:t>Inter</a:t>
            </a:r>
            <a:endParaRPr sz="1600" dirty="0">
              <a:latin typeface="+mn-lt"/>
              <a:cs typeface="Arial MT"/>
            </a:endParaRPr>
          </a:p>
          <a:p>
            <a:pPr marL="9652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+mn-lt"/>
                <a:cs typeface="Arial MT"/>
              </a:rPr>
              <a:t>P</a:t>
            </a:r>
            <a:r>
              <a:rPr sz="1600" spc="-45" dirty="0">
                <a:latin typeface="+mn-lt"/>
                <a:cs typeface="Arial MT"/>
              </a:rPr>
              <a:t> </a:t>
            </a:r>
            <a:r>
              <a:rPr sz="1600" dirty="0">
                <a:latin typeface="+mn-lt"/>
                <a:cs typeface="Arial MT"/>
              </a:rPr>
              <a:t>=</a:t>
            </a:r>
            <a:r>
              <a:rPr sz="1600" spc="-15" dirty="0">
                <a:latin typeface="+mn-lt"/>
                <a:cs typeface="Arial MT"/>
              </a:rPr>
              <a:t> </a:t>
            </a:r>
            <a:r>
              <a:rPr sz="1600" spc="-10" dirty="0">
                <a:latin typeface="+mn-lt"/>
                <a:cs typeface="Arial MT"/>
              </a:rPr>
              <a:t>Phalangeal</a:t>
            </a:r>
            <a:endParaRPr sz="1600" dirty="0">
              <a:latin typeface="+mn-l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292085" y="1418460"/>
            <a:ext cx="3257550" cy="3322954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695"/>
              </a:spcBef>
            </a:pPr>
            <a:r>
              <a:rPr sz="2400" dirty="0">
                <a:latin typeface="+mn-lt"/>
                <a:cs typeface="Arial MT"/>
              </a:rPr>
              <a:t>Fingers</a:t>
            </a:r>
            <a:r>
              <a:rPr sz="2400" spc="-30" dirty="0">
                <a:latin typeface="+mn-lt"/>
                <a:cs typeface="Arial MT"/>
              </a:rPr>
              <a:t> </a:t>
            </a:r>
            <a:r>
              <a:rPr sz="2400" dirty="0">
                <a:latin typeface="+mn-lt"/>
                <a:cs typeface="Arial MT"/>
              </a:rPr>
              <a:t>(2</a:t>
            </a:r>
            <a:r>
              <a:rPr sz="2400" baseline="24305" dirty="0">
                <a:latin typeface="+mn-lt"/>
                <a:cs typeface="Arial MT"/>
              </a:rPr>
              <a:t>nd</a:t>
            </a:r>
            <a:r>
              <a:rPr sz="2400" dirty="0">
                <a:latin typeface="+mn-lt"/>
                <a:cs typeface="Arial MT"/>
              </a:rPr>
              <a:t>→5</a:t>
            </a:r>
            <a:r>
              <a:rPr sz="2400" baseline="24305" dirty="0">
                <a:latin typeface="+mn-lt"/>
                <a:cs typeface="Arial MT"/>
              </a:rPr>
              <a:t>th</a:t>
            </a:r>
            <a:r>
              <a:rPr sz="2400" spc="277" baseline="24305" dirty="0">
                <a:latin typeface="+mn-lt"/>
                <a:cs typeface="Arial MT"/>
              </a:rPr>
              <a:t> </a:t>
            </a:r>
            <a:r>
              <a:rPr sz="2400" spc="-10" dirty="0">
                <a:latin typeface="+mn-lt"/>
                <a:cs typeface="Arial MT"/>
              </a:rPr>
              <a:t>digit)</a:t>
            </a:r>
            <a:endParaRPr sz="2400" dirty="0">
              <a:latin typeface="+mn-lt"/>
              <a:cs typeface="Arial MT"/>
            </a:endParaRPr>
          </a:p>
          <a:p>
            <a:pPr marL="337185" indent="-287020">
              <a:lnSpc>
                <a:spcPct val="100000"/>
              </a:lnSpc>
              <a:spcBef>
                <a:spcPts val="445"/>
              </a:spcBef>
              <a:buChar char="•"/>
              <a:tabLst>
                <a:tab pos="337185" algn="l"/>
                <a:tab pos="337820" algn="l"/>
              </a:tabLst>
            </a:pPr>
            <a:r>
              <a:rPr sz="1800" dirty="0">
                <a:latin typeface="+mn-lt"/>
                <a:cs typeface="Arial MT"/>
              </a:rPr>
              <a:t>Each</a:t>
            </a:r>
            <a:r>
              <a:rPr sz="1800" spc="-10" dirty="0">
                <a:latin typeface="+mn-lt"/>
                <a:cs typeface="Arial MT"/>
              </a:rPr>
              <a:t> </a:t>
            </a:r>
            <a:r>
              <a:rPr sz="1800" dirty="0">
                <a:latin typeface="+mn-lt"/>
                <a:cs typeface="Arial MT"/>
              </a:rPr>
              <a:t>have</a:t>
            </a:r>
            <a:r>
              <a:rPr sz="1800" spc="-10" dirty="0">
                <a:latin typeface="+mn-lt"/>
                <a:cs typeface="Arial MT"/>
              </a:rPr>
              <a:t> </a:t>
            </a:r>
            <a:r>
              <a:rPr sz="1800" b="1" u="sng" dirty="0">
                <a:uFill>
                  <a:solidFill>
                    <a:srgbClr val="000000"/>
                  </a:solidFill>
                </a:uFill>
                <a:latin typeface="+mn-lt"/>
                <a:cs typeface="Arial"/>
              </a:rPr>
              <a:t>three</a:t>
            </a:r>
            <a:r>
              <a:rPr sz="1800" b="1" spc="-15" dirty="0">
                <a:latin typeface="+mn-lt"/>
                <a:cs typeface="Arial"/>
              </a:rPr>
              <a:t> </a:t>
            </a:r>
            <a:r>
              <a:rPr sz="1800" spc="-10" dirty="0">
                <a:latin typeface="+mn-lt"/>
                <a:cs typeface="Arial MT"/>
              </a:rPr>
              <a:t>joints</a:t>
            </a:r>
            <a:endParaRPr sz="1800" dirty="0">
              <a:latin typeface="+mn-lt"/>
              <a:cs typeface="Arial MT"/>
            </a:endParaRPr>
          </a:p>
          <a:p>
            <a:pPr marL="794385" lvl="1" indent="-287020">
              <a:lnSpc>
                <a:spcPct val="100000"/>
              </a:lnSpc>
              <a:spcBef>
                <a:spcPts val="725"/>
              </a:spcBef>
              <a:buChar char="•"/>
              <a:tabLst>
                <a:tab pos="795020" algn="l"/>
              </a:tabLst>
            </a:pPr>
            <a:r>
              <a:rPr sz="3200" spc="-25" dirty="0">
                <a:latin typeface="+mn-lt"/>
                <a:cs typeface="Arial MT"/>
              </a:rPr>
              <a:t>DIP</a:t>
            </a:r>
            <a:endParaRPr sz="3200" dirty="0">
              <a:latin typeface="+mn-lt"/>
              <a:cs typeface="Arial MT"/>
            </a:endParaRPr>
          </a:p>
          <a:p>
            <a:pPr marL="508000">
              <a:lnSpc>
                <a:spcPct val="100000"/>
              </a:lnSpc>
              <a:spcBef>
                <a:spcPts val="385"/>
              </a:spcBef>
            </a:pPr>
            <a:r>
              <a:rPr sz="1400" i="1" dirty="0">
                <a:latin typeface="+mn-lt"/>
                <a:cs typeface="Arial"/>
              </a:rPr>
              <a:t>Aka.</a:t>
            </a:r>
            <a:r>
              <a:rPr sz="1400" i="1" spc="-15" dirty="0">
                <a:latin typeface="+mn-lt"/>
                <a:cs typeface="Arial"/>
              </a:rPr>
              <a:t> </a:t>
            </a:r>
            <a:r>
              <a:rPr sz="1400" i="1" dirty="0">
                <a:latin typeface="+mn-lt"/>
                <a:cs typeface="Arial"/>
              </a:rPr>
              <a:t>Distal</a:t>
            </a:r>
            <a:r>
              <a:rPr sz="1400" i="1" spc="-10" dirty="0">
                <a:latin typeface="+mn-lt"/>
                <a:cs typeface="Arial"/>
              </a:rPr>
              <a:t> interphalangeal</a:t>
            </a:r>
            <a:r>
              <a:rPr sz="1400" i="1" spc="-20" dirty="0">
                <a:latin typeface="+mn-lt"/>
                <a:cs typeface="Arial"/>
              </a:rPr>
              <a:t> </a:t>
            </a:r>
            <a:r>
              <a:rPr sz="1400" i="1" spc="-10" dirty="0">
                <a:latin typeface="+mn-lt"/>
                <a:cs typeface="Arial"/>
              </a:rPr>
              <a:t>joint</a:t>
            </a:r>
            <a:endParaRPr sz="1400" dirty="0">
              <a:latin typeface="+mn-lt"/>
              <a:cs typeface="Arial"/>
            </a:endParaRPr>
          </a:p>
          <a:p>
            <a:pPr marL="794385" lvl="1" indent="-287020">
              <a:lnSpc>
                <a:spcPct val="100000"/>
              </a:lnSpc>
              <a:spcBef>
                <a:spcPts val="720"/>
              </a:spcBef>
              <a:buChar char="•"/>
              <a:tabLst>
                <a:tab pos="795020" algn="l"/>
              </a:tabLst>
            </a:pPr>
            <a:r>
              <a:rPr sz="3200" spc="-25" dirty="0">
                <a:latin typeface="+mn-lt"/>
                <a:cs typeface="Arial MT"/>
              </a:rPr>
              <a:t>PIP</a:t>
            </a:r>
            <a:endParaRPr sz="3200" dirty="0">
              <a:latin typeface="+mn-lt"/>
              <a:cs typeface="Arial MT"/>
            </a:endParaRPr>
          </a:p>
          <a:p>
            <a:pPr marL="508000">
              <a:lnSpc>
                <a:spcPct val="100000"/>
              </a:lnSpc>
              <a:spcBef>
                <a:spcPts val="385"/>
              </a:spcBef>
            </a:pPr>
            <a:r>
              <a:rPr sz="1400" i="1" dirty="0">
                <a:latin typeface="+mn-lt"/>
                <a:cs typeface="Arial"/>
              </a:rPr>
              <a:t>Aka.</a:t>
            </a:r>
            <a:r>
              <a:rPr sz="1400" i="1" spc="-10" dirty="0">
                <a:latin typeface="+mn-lt"/>
                <a:cs typeface="Arial"/>
              </a:rPr>
              <a:t> </a:t>
            </a:r>
            <a:r>
              <a:rPr sz="1400" i="1" dirty="0">
                <a:latin typeface="+mn-lt"/>
                <a:cs typeface="Arial"/>
              </a:rPr>
              <a:t>proximal</a:t>
            </a:r>
            <a:r>
              <a:rPr sz="1400" i="1" spc="-40" dirty="0">
                <a:latin typeface="+mn-lt"/>
                <a:cs typeface="Arial"/>
              </a:rPr>
              <a:t> </a:t>
            </a:r>
            <a:r>
              <a:rPr sz="1400" i="1" spc="-10" dirty="0">
                <a:latin typeface="+mn-lt"/>
                <a:cs typeface="Arial"/>
              </a:rPr>
              <a:t>interphalangeal</a:t>
            </a:r>
            <a:r>
              <a:rPr sz="1400" i="1" spc="-20" dirty="0">
                <a:latin typeface="+mn-lt"/>
                <a:cs typeface="Arial"/>
              </a:rPr>
              <a:t> </a:t>
            </a:r>
            <a:r>
              <a:rPr sz="1400" i="1" spc="-10" dirty="0">
                <a:latin typeface="+mn-lt"/>
                <a:cs typeface="Arial"/>
              </a:rPr>
              <a:t>joint</a:t>
            </a:r>
            <a:endParaRPr sz="1400" dirty="0">
              <a:latin typeface="+mn-lt"/>
              <a:cs typeface="Arial"/>
            </a:endParaRPr>
          </a:p>
          <a:p>
            <a:pPr marL="794385" lvl="1" indent="-287020">
              <a:lnSpc>
                <a:spcPct val="100000"/>
              </a:lnSpc>
              <a:spcBef>
                <a:spcPts val="720"/>
              </a:spcBef>
              <a:buChar char="•"/>
              <a:tabLst>
                <a:tab pos="795020" algn="l"/>
              </a:tabLst>
            </a:pPr>
            <a:r>
              <a:rPr sz="3200" spc="-25" dirty="0">
                <a:latin typeface="+mn-lt"/>
                <a:cs typeface="Arial MT"/>
              </a:rPr>
              <a:t>MCP</a:t>
            </a:r>
            <a:endParaRPr sz="3200" dirty="0">
              <a:latin typeface="+mn-lt"/>
              <a:cs typeface="Arial MT"/>
            </a:endParaRPr>
          </a:p>
          <a:p>
            <a:pPr marL="508000">
              <a:lnSpc>
                <a:spcPct val="100000"/>
              </a:lnSpc>
              <a:spcBef>
                <a:spcPts val="390"/>
              </a:spcBef>
            </a:pPr>
            <a:r>
              <a:rPr sz="1400" i="1" dirty="0">
                <a:latin typeface="+mn-lt"/>
                <a:cs typeface="Arial"/>
              </a:rPr>
              <a:t>Aka. </a:t>
            </a:r>
            <a:r>
              <a:rPr sz="1400" i="1" spc="-10" dirty="0">
                <a:latin typeface="+mn-lt"/>
                <a:cs typeface="Arial"/>
              </a:rPr>
              <a:t>Metacarpophalangeal</a:t>
            </a:r>
            <a:r>
              <a:rPr sz="1400" i="1" spc="-5" dirty="0">
                <a:latin typeface="+mn-lt"/>
                <a:cs typeface="Arial"/>
              </a:rPr>
              <a:t> </a:t>
            </a:r>
            <a:r>
              <a:rPr sz="1400" i="1" spc="-10" dirty="0">
                <a:latin typeface="+mn-lt"/>
                <a:cs typeface="Arial"/>
              </a:rPr>
              <a:t>joint</a:t>
            </a:r>
            <a:endParaRPr sz="1400" dirty="0">
              <a:latin typeface="+mn-lt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043682" y="1716785"/>
            <a:ext cx="4761865" cy="2480310"/>
            <a:chOff x="3043682" y="1716785"/>
            <a:chExt cx="4761865" cy="2480310"/>
          </a:xfrm>
        </p:grpSpPr>
        <p:sp>
          <p:nvSpPr>
            <p:cNvPr id="10" name="object 10"/>
            <p:cNvSpPr/>
            <p:nvPr/>
          </p:nvSpPr>
          <p:spPr>
            <a:xfrm>
              <a:off x="6802374" y="1716785"/>
              <a:ext cx="1003300" cy="2449195"/>
            </a:xfrm>
            <a:custGeom>
              <a:avLst/>
              <a:gdLst/>
              <a:ahLst/>
              <a:cxnLst/>
              <a:rect l="l" t="t" r="r" b="b"/>
              <a:pathLst>
                <a:path w="1003300" h="2449195">
                  <a:moveTo>
                    <a:pt x="1001649" y="755015"/>
                  </a:moveTo>
                  <a:lnTo>
                    <a:pt x="66357" y="38735"/>
                  </a:lnTo>
                  <a:lnTo>
                    <a:pt x="72288" y="30988"/>
                  </a:lnTo>
                  <a:lnTo>
                    <a:pt x="83693" y="16129"/>
                  </a:lnTo>
                  <a:lnTo>
                    <a:pt x="0" y="0"/>
                  </a:lnTo>
                  <a:lnTo>
                    <a:pt x="37338" y="76581"/>
                  </a:lnTo>
                  <a:lnTo>
                    <a:pt x="54673" y="53975"/>
                  </a:lnTo>
                  <a:lnTo>
                    <a:pt x="990092" y="770128"/>
                  </a:lnTo>
                  <a:lnTo>
                    <a:pt x="1001649" y="755015"/>
                  </a:lnTo>
                  <a:close/>
                </a:path>
                <a:path w="1003300" h="2449195">
                  <a:moveTo>
                    <a:pt x="1003046" y="1624203"/>
                  </a:moveTo>
                  <a:lnTo>
                    <a:pt x="57404" y="546277"/>
                  </a:lnTo>
                  <a:lnTo>
                    <a:pt x="68300" y="536702"/>
                  </a:lnTo>
                  <a:lnTo>
                    <a:pt x="78867" y="527431"/>
                  </a:lnTo>
                  <a:lnTo>
                    <a:pt x="0" y="495300"/>
                  </a:lnTo>
                  <a:lnTo>
                    <a:pt x="21590" y="577723"/>
                  </a:lnTo>
                  <a:lnTo>
                    <a:pt x="43065" y="558863"/>
                  </a:lnTo>
                  <a:lnTo>
                    <a:pt x="988822" y="1636776"/>
                  </a:lnTo>
                  <a:lnTo>
                    <a:pt x="1003046" y="1624203"/>
                  </a:lnTo>
                  <a:close/>
                </a:path>
                <a:path w="1003300" h="2449195">
                  <a:moveTo>
                    <a:pt x="1003173" y="2435860"/>
                  </a:moveTo>
                  <a:lnTo>
                    <a:pt x="184670" y="1585963"/>
                  </a:lnTo>
                  <a:lnTo>
                    <a:pt x="194144" y="1576832"/>
                  </a:lnTo>
                  <a:lnTo>
                    <a:pt x="205232" y="1566164"/>
                  </a:lnTo>
                  <a:lnTo>
                    <a:pt x="124968" y="1537716"/>
                  </a:lnTo>
                  <a:lnTo>
                    <a:pt x="150368" y="1618996"/>
                  </a:lnTo>
                  <a:lnTo>
                    <a:pt x="170954" y="1599171"/>
                  </a:lnTo>
                  <a:lnTo>
                    <a:pt x="989457" y="2449195"/>
                  </a:lnTo>
                  <a:lnTo>
                    <a:pt x="1003173" y="2435860"/>
                  </a:lnTo>
                  <a:close/>
                </a:path>
              </a:pathLst>
            </a:custGeom>
            <a:solidFill>
              <a:srgbClr val="ED36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043682" y="3469004"/>
              <a:ext cx="2464435" cy="177165"/>
            </a:xfrm>
            <a:custGeom>
              <a:avLst/>
              <a:gdLst/>
              <a:ahLst/>
              <a:cxnLst/>
              <a:rect l="l" t="t" r="r" b="b"/>
              <a:pathLst>
                <a:path w="2464435" h="177164">
                  <a:moveTo>
                    <a:pt x="2387598" y="28501"/>
                  </a:moveTo>
                  <a:lnTo>
                    <a:pt x="0" y="157988"/>
                  </a:lnTo>
                  <a:lnTo>
                    <a:pt x="1016" y="176911"/>
                  </a:lnTo>
                  <a:lnTo>
                    <a:pt x="2388616" y="47551"/>
                  </a:lnTo>
                  <a:lnTo>
                    <a:pt x="2387598" y="28501"/>
                  </a:lnTo>
                  <a:close/>
                </a:path>
                <a:path w="2464435" h="177164">
                  <a:moveTo>
                    <a:pt x="2450139" y="27812"/>
                  </a:moveTo>
                  <a:lnTo>
                    <a:pt x="2400300" y="27812"/>
                  </a:lnTo>
                  <a:lnTo>
                    <a:pt x="2401316" y="46862"/>
                  </a:lnTo>
                  <a:lnTo>
                    <a:pt x="2388616" y="47551"/>
                  </a:lnTo>
                  <a:lnTo>
                    <a:pt x="2390140" y="76073"/>
                  </a:lnTo>
                  <a:lnTo>
                    <a:pt x="2464181" y="33909"/>
                  </a:lnTo>
                  <a:lnTo>
                    <a:pt x="2450139" y="27812"/>
                  </a:lnTo>
                  <a:close/>
                </a:path>
                <a:path w="2464435" h="177164">
                  <a:moveTo>
                    <a:pt x="2400300" y="27812"/>
                  </a:moveTo>
                  <a:lnTo>
                    <a:pt x="2387598" y="28501"/>
                  </a:lnTo>
                  <a:lnTo>
                    <a:pt x="2388616" y="47551"/>
                  </a:lnTo>
                  <a:lnTo>
                    <a:pt x="2401316" y="46862"/>
                  </a:lnTo>
                  <a:lnTo>
                    <a:pt x="2400300" y="27812"/>
                  </a:lnTo>
                  <a:close/>
                </a:path>
                <a:path w="2464435" h="177164">
                  <a:moveTo>
                    <a:pt x="2386076" y="0"/>
                  </a:moveTo>
                  <a:lnTo>
                    <a:pt x="2387598" y="28501"/>
                  </a:lnTo>
                  <a:lnTo>
                    <a:pt x="2400300" y="27812"/>
                  </a:lnTo>
                  <a:lnTo>
                    <a:pt x="2450139" y="27812"/>
                  </a:lnTo>
                  <a:lnTo>
                    <a:pt x="2386076" y="0"/>
                  </a:lnTo>
                  <a:close/>
                </a:path>
              </a:pathLst>
            </a:custGeom>
            <a:solidFill>
              <a:srgbClr val="09F47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956554" y="4120895"/>
              <a:ext cx="1842770" cy="76200"/>
            </a:xfrm>
            <a:custGeom>
              <a:avLst/>
              <a:gdLst/>
              <a:ahLst/>
              <a:cxnLst/>
              <a:rect l="l" t="t" r="r" b="b"/>
              <a:pathLst>
                <a:path w="1842770" h="76200">
                  <a:moveTo>
                    <a:pt x="76581" y="0"/>
                  </a:moveTo>
                  <a:lnTo>
                    <a:pt x="0" y="37337"/>
                  </a:lnTo>
                  <a:lnTo>
                    <a:pt x="75819" y="76199"/>
                  </a:lnTo>
                  <a:lnTo>
                    <a:pt x="76104" y="47636"/>
                  </a:lnTo>
                  <a:lnTo>
                    <a:pt x="63373" y="47497"/>
                  </a:lnTo>
                  <a:lnTo>
                    <a:pt x="63626" y="28447"/>
                  </a:lnTo>
                  <a:lnTo>
                    <a:pt x="76296" y="28447"/>
                  </a:lnTo>
                  <a:lnTo>
                    <a:pt x="76581" y="0"/>
                  </a:lnTo>
                  <a:close/>
                </a:path>
                <a:path w="1842770" h="76200">
                  <a:moveTo>
                    <a:pt x="76295" y="28585"/>
                  </a:moveTo>
                  <a:lnTo>
                    <a:pt x="76104" y="47636"/>
                  </a:lnTo>
                  <a:lnTo>
                    <a:pt x="1842643" y="66801"/>
                  </a:lnTo>
                  <a:lnTo>
                    <a:pt x="1842770" y="47751"/>
                  </a:lnTo>
                  <a:lnTo>
                    <a:pt x="76295" y="28585"/>
                  </a:lnTo>
                  <a:close/>
                </a:path>
                <a:path w="1842770" h="76200">
                  <a:moveTo>
                    <a:pt x="63626" y="28447"/>
                  </a:moveTo>
                  <a:lnTo>
                    <a:pt x="63373" y="47497"/>
                  </a:lnTo>
                  <a:lnTo>
                    <a:pt x="76104" y="47636"/>
                  </a:lnTo>
                  <a:lnTo>
                    <a:pt x="76295" y="28585"/>
                  </a:lnTo>
                  <a:lnTo>
                    <a:pt x="63626" y="28447"/>
                  </a:lnTo>
                  <a:close/>
                </a:path>
                <a:path w="1842770" h="76200">
                  <a:moveTo>
                    <a:pt x="76296" y="28447"/>
                  </a:moveTo>
                  <a:lnTo>
                    <a:pt x="63626" y="28447"/>
                  </a:lnTo>
                  <a:lnTo>
                    <a:pt x="76295" y="28585"/>
                  </a:lnTo>
                  <a:lnTo>
                    <a:pt x="76296" y="28447"/>
                  </a:lnTo>
                  <a:close/>
                </a:path>
              </a:pathLst>
            </a:custGeom>
            <a:solidFill>
              <a:srgbClr val="ED36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5226811" y="2507107"/>
            <a:ext cx="1162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739890" y="1023620"/>
            <a:ext cx="11620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1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Metacarpal</a:t>
            </a:r>
            <a:r>
              <a:rPr spc="-114" dirty="0">
                <a:latin typeface="+mn-lt"/>
              </a:rPr>
              <a:t> </a:t>
            </a:r>
            <a:r>
              <a:rPr spc="-10" dirty="0">
                <a:latin typeface="+mn-lt"/>
              </a:rPr>
              <a:t>Joints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88464" y="2008610"/>
            <a:ext cx="3950208" cy="401157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531234" y="6162852"/>
            <a:ext cx="1353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127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4.3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52615" y="2109977"/>
            <a:ext cx="3298190" cy="1078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marR="5080" indent="-3422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300" dirty="0">
                <a:latin typeface="+mn-lt"/>
                <a:cs typeface="Calibri"/>
              </a:rPr>
              <a:t>Metacarpal</a:t>
            </a:r>
            <a:r>
              <a:rPr sz="2300" spc="-95" dirty="0">
                <a:latin typeface="+mn-lt"/>
                <a:cs typeface="Calibri"/>
              </a:rPr>
              <a:t> </a:t>
            </a:r>
            <a:r>
              <a:rPr sz="2300" spc="-10" dirty="0">
                <a:latin typeface="+mn-lt"/>
                <a:cs typeface="Calibri"/>
              </a:rPr>
              <a:t>heads </a:t>
            </a:r>
            <a:r>
              <a:rPr sz="2300" dirty="0">
                <a:latin typeface="+mn-lt"/>
                <a:cs typeface="Calibri"/>
              </a:rPr>
              <a:t>articulate</a:t>
            </a:r>
            <a:r>
              <a:rPr sz="2300" spc="-20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with</a:t>
            </a:r>
            <a:r>
              <a:rPr sz="2300" spc="-20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a</a:t>
            </a:r>
            <a:r>
              <a:rPr sz="2300" spc="-20" dirty="0">
                <a:latin typeface="+mn-lt"/>
                <a:cs typeface="Calibri"/>
              </a:rPr>
              <a:t> </a:t>
            </a:r>
            <a:r>
              <a:rPr sz="2300" spc="-10" dirty="0">
                <a:latin typeface="+mn-lt"/>
                <a:cs typeface="Calibri"/>
              </a:rPr>
              <a:t>phalanx </a:t>
            </a:r>
            <a:r>
              <a:rPr sz="2300" dirty="0">
                <a:latin typeface="+mn-lt"/>
                <a:cs typeface="Calibri"/>
              </a:rPr>
              <a:t>base</a:t>
            </a:r>
            <a:r>
              <a:rPr sz="2300" spc="-3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to</a:t>
            </a:r>
            <a:r>
              <a:rPr sz="2300" spc="-20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form</a:t>
            </a:r>
            <a:r>
              <a:rPr sz="2300" spc="-4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MCP</a:t>
            </a:r>
            <a:r>
              <a:rPr sz="2300" spc="-35" dirty="0">
                <a:latin typeface="+mn-lt"/>
                <a:cs typeface="Calibri"/>
              </a:rPr>
              <a:t> </a:t>
            </a:r>
            <a:r>
              <a:rPr sz="2300" spc="-10" dirty="0">
                <a:latin typeface="+mn-lt"/>
                <a:cs typeface="Calibri"/>
              </a:rPr>
              <a:t>joints</a:t>
            </a:r>
            <a:endParaRPr sz="2300" dirty="0">
              <a:latin typeface="+mn-lt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52615" y="3512311"/>
            <a:ext cx="3313429" cy="1078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marR="5080" indent="-3422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300" dirty="0">
                <a:latin typeface="+mn-lt"/>
                <a:cs typeface="Calibri"/>
              </a:rPr>
              <a:t>Metacarpal</a:t>
            </a:r>
            <a:r>
              <a:rPr sz="2300" spc="-95" dirty="0">
                <a:latin typeface="+mn-lt"/>
                <a:cs typeface="Calibri"/>
              </a:rPr>
              <a:t> </a:t>
            </a:r>
            <a:r>
              <a:rPr sz="2300" spc="-10" dirty="0">
                <a:latin typeface="+mn-lt"/>
                <a:cs typeface="Calibri"/>
              </a:rPr>
              <a:t>bases </a:t>
            </a:r>
            <a:r>
              <a:rPr sz="2300" dirty="0">
                <a:latin typeface="+mn-lt"/>
                <a:cs typeface="Calibri"/>
              </a:rPr>
              <a:t>articulate</a:t>
            </a:r>
            <a:r>
              <a:rPr sz="2300" spc="-3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with</a:t>
            </a:r>
            <a:r>
              <a:rPr sz="2300" spc="-3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carpals</a:t>
            </a:r>
            <a:r>
              <a:rPr sz="2300" spc="-30" dirty="0">
                <a:latin typeface="+mn-lt"/>
                <a:cs typeface="Calibri"/>
              </a:rPr>
              <a:t> </a:t>
            </a:r>
            <a:r>
              <a:rPr sz="2300" spc="-25" dirty="0">
                <a:latin typeface="+mn-lt"/>
                <a:cs typeface="Calibri"/>
              </a:rPr>
              <a:t>to </a:t>
            </a:r>
            <a:r>
              <a:rPr sz="2300" dirty="0">
                <a:latin typeface="+mn-lt"/>
                <a:cs typeface="Calibri"/>
              </a:rPr>
              <a:t>form</a:t>
            </a:r>
            <a:r>
              <a:rPr sz="2300" spc="-45" dirty="0">
                <a:latin typeface="+mn-lt"/>
                <a:cs typeface="Calibri"/>
              </a:rPr>
              <a:t> </a:t>
            </a:r>
            <a:r>
              <a:rPr sz="2300" dirty="0">
                <a:latin typeface="+mn-lt"/>
                <a:cs typeface="Calibri"/>
              </a:rPr>
              <a:t>CMC</a:t>
            </a:r>
            <a:r>
              <a:rPr sz="2300" spc="-45" dirty="0">
                <a:latin typeface="+mn-lt"/>
                <a:cs typeface="Calibri"/>
              </a:rPr>
              <a:t> </a:t>
            </a:r>
            <a:r>
              <a:rPr sz="2300" spc="-10" dirty="0">
                <a:latin typeface="+mn-lt"/>
                <a:cs typeface="Calibri"/>
              </a:rPr>
              <a:t>joints</a:t>
            </a:r>
            <a:endParaRPr sz="2300" dirty="0">
              <a:latin typeface="+mn-lt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18488" y="1690116"/>
            <a:ext cx="1742439" cy="1077595"/>
          </a:xfrm>
          <a:prstGeom prst="rect">
            <a:avLst/>
          </a:prstGeom>
          <a:solidFill>
            <a:srgbClr val="09F474">
              <a:alpha val="30195"/>
            </a:srgbClr>
          </a:solidFill>
          <a:ln w="12700">
            <a:solidFill>
              <a:srgbClr val="00AF5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99060" marR="92710" algn="ctr">
              <a:lnSpc>
                <a:spcPct val="100000"/>
              </a:lnSpc>
              <a:spcBef>
                <a:spcPts val="265"/>
              </a:spcBef>
            </a:pPr>
            <a:r>
              <a:rPr sz="1600" b="1" dirty="0">
                <a:latin typeface="Calibri"/>
                <a:cs typeface="Calibri"/>
              </a:rPr>
              <a:t>*Note:</a:t>
            </a:r>
            <a:r>
              <a:rPr sz="1600" b="1" spc="-9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metacarpal </a:t>
            </a:r>
            <a:r>
              <a:rPr sz="1600" dirty="0">
                <a:latin typeface="Calibri"/>
                <a:cs typeface="Calibri"/>
              </a:rPr>
              <a:t>joints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must</a:t>
            </a:r>
            <a:r>
              <a:rPr sz="1600" spc="-55" dirty="0">
                <a:latin typeface="Calibri"/>
                <a:cs typeface="Calibri"/>
              </a:rPr>
              <a:t> </a:t>
            </a:r>
            <a:r>
              <a:rPr sz="1600" spc="-25" dirty="0">
                <a:latin typeface="Calibri"/>
                <a:cs typeface="Calibri"/>
              </a:rPr>
              <a:t>be </a:t>
            </a:r>
            <a:r>
              <a:rPr sz="1600" spc="-10" dirty="0">
                <a:latin typeface="Calibri"/>
                <a:cs typeface="Calibri"/>
              </a:rPr>
              <a:t>numbered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Carpometacarpal</a:t>
            </a:r>
            <a:r>
              <a:rPr spc="-120" dirty="0">
                <a:latin typeface="+mn-lt"/>
              </a:rPr>
              <a:t> </a:t>
            </a:r>
            <a:r>
              <a:rPr spc="-10" dirty="0">
                <a:latin typeface="+mn-lt"/>
              </a:rPr>
              <a:t>joints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92523" y="1455419"/>
            <a:ext cx="3614928" cy="442874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710944" y="5088128"/>
            <a:ext cx="2015489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+mn-lt"/>
                <a:cs typeface="Calibri"/>
              </a:rPr>
              <a:t>Thumb</a:t>
            </a:r>
            <a:r>
              <a:rPr sz="2000" b="1" spc="-2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articulates </a:t>
            </a:r>
            <a:r>
              <a:rPr sz="2000" dirty="0">
                <a:latin typeface="+mn-lt"/>
                <a:cs typeface="Calibri"/>
              </a:rPr>
              <a:t>with</a:t>
            </a:r>
            <a:r>
              <a:rPr sz="2000" spc="-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the</a:t>
            </a:r>
            <a:r>
              <a:rPr sz="2000" spc="-5" dirty="0">
                <a:latin typeface="+mn-lt"/>
                <a:cs typeface="Calibri"/>
              </a:rPr>
              <a:t> </a:t>
            </a:r>
            <a:r>
              <a:rPr sz="2000" b="1" i="1" spc="-10" dirty="0">
                <a:latin typeface="+mn-lt"/>
                <a:cs typeface="Calibri"/>
              </a:rPr>
              <a:t>trapezium</a:t>
            </a:r>
            <a:endParaRPr sz="2000" dirty="0">
              <a:latin typeface="+mn-lt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85544" y="1837131"/>
            <a:ext cx="2080895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latin typeface="+mn-lt"/>
                <a:cs typeface="Calibri"/>
              </a:rPr>
              <a:t>2</a:t>
            </a:r>
            <a:r>
              <a:rPr sz="1950" b="1" baseline="25641" dirty="0">
                <a:latin typeface="+mn-lt"/>
                <a:cs typeface="Calibri"/>
              </a:rPr>
              <a:t>nd</a:t>
            </a:r>
            <a:r>
              <a:rPr sz="1950" b="1" spc="254" baseline="25641" dirty="0">
                <a:latin typeface="+mn-lt"/>
                <a:cs typeface="Calibri"/>
              </a:rPr>
              <a:t> </a:t>
            </a:r>
            <a:r>
              <a:rPr sz="2000" b="1" spc="-10" dirty="0">
                <a:latin typeface="+mn-lt"/>
                <a:cs typeface="Calibri"/>
              </a:rPr>
              <a:t>Metacarpal </a:t>
            </a:r>
            <a:r>
              <a:rPr sz="2000" dirty="0">
                <a:latin typeface="+mn-lt"/>
                <a:cs typeface="Calibri"/>
              </a:rPr>
              <a:t>articulates</a:t>
            </a:r>
            <a:r>
              <a:rPr sz="2000" spc="-1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with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spc="-25" dirty="0">
                <a:latin typeface="+mn-lt"/>
                <a:cs typeface="Calibri"/>
              </a:rPr>
              <a:t>the </a:t>
            </a:r>
            <a:r>
              <a:rPr sz="2000" b="1" i="1" spc="-10" dirty="0">
                <a:latin typeface="+mn-lt"/>
                <a:cs typeface="Calibri"/>
              </a:rPr>
              <a:t>Trapezoid</a:t>
            </a:r>
            <a:endParaRPr sz="2000" dirty="0">
              <a:latin typeface="+mn-lt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75533" y="2152268"/>
            <a:ext cx="2440305" cy="3414395"/>
          </a:xfrm>
          <a:custGeom>
            <a:avLst/>
            <a:gdLst/>
            <a:ahLst/>
            <a:cxnLst/>
            <a:rect l="l" t="t" r="r" b="b"/>
            <a:pathLst>
              <a:path w="2440304" h="3414395">
                <a:moveTo>
                  <a:pt x="2242185" y="2918841"/>
                </a:moveTo>
                <a:lnTo>
                  <a:pt x="2158873" y="2901188"/>
                </a:lnTo>
                <a:lnTo>
                  <a:pt x="2166048" y="2928797"/>
                </a:lnTo>
                <a:lnTo>
                  <a:pt x="368808" y="3395853"/>
                </a:lnTo>
                <a:lnTo>
                  <a:pt x="373634" y="3414268"/>
                </a:lnTo>
                <a:lnTo>
                  <a:pt x="2170836" y="2947187"/>
                </a:lnTo>
                <a:lnTo>
                  <a:pt x="2178050" y="2974848"/>
                </a:lnTo>
                <a:lnTo>
                  <a:pt x="2234476" y="2925572"/>
                </a:lnTo>
                <a:lnTo>
                  <a:pt x="2242185" y="2918841"/>
                </a:lnTo>
                <a:close/>
              </a:path>
              <a:path w="2440304" h="3414395">
                <a:moveTo>
                  <a:pt x="2439797" y="2665857"/>
                </a:moveTo>
                <a:lnTo>
                  <a:pt x="2428329" y="2625471"/>
                </a:lnTo>
                <a:lnTo>
                  <a:pt x="2416556" y="2583942"/>
                </a:lnTo>
                <a:lnTo>
                  <a:pt x="2395410" y="2603284"/>
                </a:lnTo>
                <a:lnTo>
                  <a:pt x="13970" y="0"/>
                </a:lnTo>
                <a:lnTo>
                  <a:pt x="0" y="12954"/>
                </a:lnTo>
                <a:lnTo>
                  <a:pt x="2381402" y="2616073"/>
                </a:lnTo>
                <a:lnTo>
                  <a:pt x="2360295" y="2635377"/>
                </a:lnTo>
                <a:lnTo>
                  <a:pt x="2439797" y="2665857"/>
                </a:lnTo>
                <a:close/>
              </a:path>
            </a:pathLst>
          </a:custGeom>
          <a:solidFill>
            <a:srgbClr val="09F47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983601" y="1811477"/>
            <a:ext cx="2080895" cy="9417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latin typeface="+mn-lt"/>
                <a:cs typeface="Calibri"/>
              </a:rPr>
              <a:t>3</a:t>
            </a:r>
            <a:r>
              <a:rPr sz="1950" b="1" baseline="25641" dirty="0">
                <a:latin typeface="+mn-lt"/>
                <a:cs typeface="Calibri"/>
              </a:rPr>
              <a:t>rd</a:t>
            </a:r>
            <a:r>
              <a:rPr sz="1950" b="1" spc="209" baseline="25641" dirty="0">
                <a:latin typeface="+mn-lt"/>
                <a:cs typeface="Calibri"/>
              </a:rPr>
              <a:t> </a:t>
            </a:r>
            <a:r>
              <a:rPr sz="2000" b="1" spc="-10" dirty="0">
                <a:latin typeface="+mn-lt"/>
                <a:cs typeface="Calibri"/>
              </a:rPr>
              <a:t>Metacarpal </a:t>
            </a:r>
            <a:r>
              <a:rPr sz="2000" dirty="0">
                <a:latin typeface="+mn-lt"/>
                <a:cs typeface="Calibri"/>
              </a:rPr>
              <a:t>articulates</a:t>
            </a:r>
            <a:r>
              <a:rPr sz="2000" spc="-1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with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spc="-25" dirty="0">
                <a:latin typeface="+mn-lt"/>
                <a:cs typeface="Calibri"/>
              </a:rPr>
              <a:t>the </a:t>
            </a:r>
            <a:r>
              <a:rPr sz="2000" b="1" i="1" spc="-10" dirty="0">
                <a:latin typeface="+mn-lt"/>
                <a:cs typeface="Calibri"/>
              </a:rPr>
              <a:t>Capitate</a:t>
            </a:r>
            <a:endParaRPr sz="2000" dirty="0">
              <a:latin typeface="+mn-lt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24190" y="3892041"/>
            <a:ext cx="2188210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7465" marR="30480" algn="ctr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+mn-lt"/>
                <a:cs typeface="Calibri"/>
              </a:rPr>
              <a:t>4</a:t>
            </a:r>
            <a:r>
              <a:rPr sz="1950" b="1" baseline="25641" dirty="0">
                <a:latin typeface="+mn-lt"/>
                <a:cs typeface="Calibri"/>
              </a:rPr>
              <a:t>th</a:t>
            </a:r>
            <a:r>
              <a:rPr sz="1950" b="1" spc="232" baseline="25641" dirty="0">
                <a:latin typeface="+mn-lt"/>
                <a:cs typeface="Calibri"/>
              </a:rPr>
              <a:t> </a:t>
            </a:r>
            <a:r>
              <a:rPr sz="2000" b="1" dirty="0">
                <a:latin typeface="+mn-lt"/>
                <a:cs typeface="Calibri"/>
              </a:rPr>
              <a:t>&amp;</a:t>
            </a:r>
            <a:r>
              <a:rPr sz="2000" b="1" spc="5" dirty="0">
                <a:latin typeface="+mn-lt"/>
                <a:cs typeface="Calibri"/>
              </a:rPr>
              <a:t> </a:t>
            </a:r>
            <a:r>
              <a:rPr sz="2000" b="1" dirty="0">
                <a:latin typeface="+mn-lt"/>
                <a:cs typeface="Calibri"/>
              </a:rPr>
              <a:t>5</a:t>
            </a:r>
            <a:r>
              <a:rPr sz="1950" b="1" baseline="25641" dirty="0">
                <a:latin typeface="+mn-lt"/>
                <a:cs typeface="Calibri"/>
              </a:rPr>
              <a:t>th</a:t>
            </a:r>
            <a:r>
              <a:rPr sz="1950" b="1" spc="240" baseline="25641" dirty="0">
                <a:latin typeface="+mn-lt"/>
                <a:cs typeface="Calibri"/>
              </a:rPr>
              <a:t> </a:t>
            </a:r>
            <a:r>
              <a:rPr sz="2000" b="1" spc="-10" dirty="0">
                <a:latin typeface="+mn-lt"/>
                <a:cs typeface="Calibri"/>
              </a:rPr>
              <a:t>Metacarpal </a:t>
            </a:r>
            <a:r>
              <a:rPr sz="2000" dirty="0">
                <a:latin typeface="+mn-lt"/>
                <a:cs typeface="Calibri"/>
              </a:rPr>
              <a:t>articulate</a:t>
            </a:r>
            <a:r>
              <a:rPr sz="2000" spc="-1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with</a:t>
            </a:r>
            <a:r>
              <a:rPr sz="2000" spc="-25" dirty="0">
                <a:latin typeface="+mn-lt"/>
                <a:cs typeface="Calibri"/>
              </a:rPr>
              <a:t> the </a:t>
            </a:r>
            <a:r>
              <a:rPr sz="2000" b="1" i="1" spc="-10" dirty="0">
                <a:latin typeface="+mn-lt"/>
                <a:cs typeface="Calibri"/>
              </a:rPr>
              <a:t>Hamate</a:t>
            </a:r>
            <a:endParaRPr sz="2000" dirty="0">
              <a:latin typeface="+mn-lt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148578" y="2787141"/>
            <a:ext cx="2562225" cy="2072005"/>
          </a:xfrm>
          <a:custGeom>
            <a:avLst/>
            <a:gdLst/>
            <a:ahLst/>
            <a:cxnLst/>
            <a:rect l="l" t="t" r="r" b="b"/>
            <a:pathLst>
              <a:path w="2562225" h="2072004">
                <a:moveTo>
                  <a:pt x="2233168" y="14224"/>
                </a:moveTo>
                <a:lnTo>
                  <a:pt x="2220595" y="0"/>
                </a:lnTo>
                <a:lnTo>
                  <a:pt x="50927" y="1910207"/>
                </a:lnTo>
                <a:lnTo>
                  <a:pt x="32004" y="1888744"/>
                </a:lnTo>
                <a:lnTo>
                  <a:pt x="0" y="1967611"/>
                </a:lnTo>
                <a:lnTo>
                  <a:pt x="82423" y="1945894"/>
                </a:lnTo>
                <a:lnTo>
                  <a:pt x="70878" y="1932813"/>
                </a:lnTo>
                <a:lnTo>
                  <a:pt x="63487" y="1924443"/>
                </a:lnTo>
                <a:lnTo>
                  <a:pt x="2233168" y="14224"/>
                </a:lnTo>
                <a:close/>
              </a:path>
              <a:path w="2562225" h="2072004">
                <a:moveTo>
                  <a:pt x="2561844" y="1907921"/>
                </a:moveTo>
                <a:lnTo>
                  <a:pt x="2560701" y="1888871"/>
                </a:lnTo>
                <a:lnTo>
                  <a:pt x="361924" y="2024494"/>
                </a:lnTo>
                <a:lnTo>
                  <a:pt x="360172" y="1995932"/>
                </a:lnTo>
                <a:lnTo>
                  <a:pt x="286512" y="2038604"/>
                </a:lnTo>
                <a:lnTo>
                  <a:pt x="364871" y="2072005"/>
                </a:lnTo>
                <a:lnTo>
                  <a:pt x="363143" y="2044192"/>
                </a:lnTo>
                <a:lnTo>
                  <a:pt x="363093" y="2043417"/>
                </a:lnTo>
                <a:lnTo>
                  <a:pt x="2561844" y="1907921"/>
                </a:lnTo>
                <a:close/>
              </a:path>
            </a:pathLst>
          </a:custGeom>
          <a:solidFill>
            <a:srgbClr val="09F47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618219" y="5239511"/>
            <a:ext cx="1742439" cy="1019510"/>
          </a:xfrm>
          <a:prstGeom prst="rect">
            <a:avLst/>
          </a:prstGeom>
          <a:solidFill>
            <a:srgbClr val="09F474">
              <a:alpha val="30195"/>
            </a:srgbClr>
          </a:solidFill>
          <a:ln w="12700">
            <a:solidFill>
              <a:srgbClr val="00AF5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176530" marR="167005" indent="-1270" algn="ctr">
              <a:lnSpc>
                <a:spcPct val="100000"/>
              </a:lnSpc>
              <a:spcBef>
                <a:spcPts val="270"/>
              </a:spcBef>
            </a:pPr>
            <a:r>
              <a:rPr sz="1600" b="1" spc="-10" dirty="0">
                <a:latin typeface="+mn-lt"/>
                <a:cs typeface="Calibri"/>
              </a:rPr>
              <a:t>*Note: </a:t>
            </a:r>
            <a:r>
              <a:rPr sz="1600" spc="-10" dirty="0">
                <a:latin typeface="+mn-lt"/>
                <a:cs typeface="Calibri"/>
              </a:rPr>
              <a:t>carpometacarpal </a:t>
            </a:r>
            <a:r>
              <a:rPr sz="1600" dirty="0">
                <a:latin typeface="+mn-lt"/>
                <a:cs typeface="Calibri"/>
              </a:rPr>
              <a:t>joints</a:t>
            </a:r>
            <a:r>
              <a:rPr sz="1600" spc="-60" dirty="0">
                <a:latin typeface="+mn-lt"/>
                <a:cs typeface="Calibri"/>
              </a:rPr>
              <a:t> </a:t>
            </a:r>
            <a:r>
              <a:rPr sz="1600" dirty="0">
                <a:latin typeface="+mn-lt"/>
                <a:cs typeface="Calibri"/>
              </a:rPr>
              <a:t>must</a:t>
            </a:r>
            <a:r>
              <a:rPr sz="1600" spc="-55" dirty="0">
                <a:latin typeface="+mn-lt"/>
                <a:cs typeface="Calibri"/>
              </a:rPr>
              <a:t> </a:t>
            </a:r>
            <a:r>
              <a:rPr sz="1600" spc="-25" dirty="0">
                <a:latin typeface="+mn-lt"/>
                <a:cs typeface="Calibri"/>
              </a:rPr>
              <a:t>be </a:t>
            </a:r>
            <a:r>
              <a:rPr sz="1600" spc="-10" dirty="0">
                <a:latin typeface="+mn-lt"/>
                <a:cs typeface="Calibri"/>
              </a:rPr>
              <a:t>numbered</a:t>
            </a:r>
            <a:endParaRPr sz="1600" dirty="0">
              <a:latin typeface="+mn-lt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07761" y="5931509"/>
            <a:ext cx="1861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9</a:t>
            </a:r>
            <a:r>
              <a:rPr sz="900" baseline="27777" dirty="0">
                <a:solidFill>
                  <a:srgbClr val="A4A4A4"/>
                </a:solidFill>
                <a:latin typeface="Arial MT"/>
                <a:cs typeface="Arial MT"/>
              </a:rPr>
              <a:t>th</a:t>
            </a:r>
            <a:r>
              <a:rPr sz="900" spc="112" baseline="27777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Ed.</a:t>
            </a:r>
            <a:r>
              <a:rPr sz="900" spc="2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150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4.68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Hand</a:t>
            </a:r>
            <a:r>
              <a:rPr spc="-10" dirty="0">
                <a:latin typeface="+mn-lt"/>
              </a:rPr>
              <a:t> Joints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59507" y="1850200"/>
            <a:ext cx="3950207" cy="401298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458971" y="6149441"/>
            <a:ext cx="1353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127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4.3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98919" y="1303019"/>
            <a:ext cx="3770376" cy="4620768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7723631" y="5959551"/>
            <a:ext cx="1861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9</a:t>
            </a:r>
            <a:r>
              <a:rPr sz="900" baseline="27777" dirty="0">
                <a:solidFill>
                  <a:srgbClr val="A4A4A4"/>
                </a:solidFill>
                <a:latin typeface="Arial MT"/>
                <a:cs typeface="Arial MT"/>
              </a:rPr>
              <a:t>th</a:t>
            </a:r>
            <a:r>
              <a:rPr sz="900" spc="112" baseline="27777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Ed.</a:t>
            </a:r>
            <a:r>
              <a:rPr sz="900" spc="2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150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4.68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48511" y="1690116"/>
            <a:ext cx="1742439" cy="1018869"/>
          </a:xfrm>
          <a:prstGeom prst="rect">
            <a:avLst/>
          </a:prstGeom>
          <a:solidFill>
            <a:srgbClr val="09F474">
              <a:alpha val="30195"/>
            </a:srgbClr>
          </a:solidFill>
          <a:ln w="12700">
            <a:solidFill>
              <a:srgbClr val="00AF50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65"/>
              </a:spcBef>
            </a:pPr>
            <a:r>
              <a:rPr sz="1600" b="1" spc="-10" dirty="0">
                <a:latin typeface="+mn-lt"/>
                <a:cs typeface="Calibri"/>
              </a:rPr>
              <a:t>*Note:</a:t>
            </a:r>
            <a:endParaRPr sz="1600" dirty="0">
              <a:latin typeface="+mn-lt"/>
              <a:cs typeface="Calibri"/>
            </a:endParaRPr>
          </a:p>
          <a:p>
            <a:pPr marL="195580" marR="189230" indent="50165" algn="just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latin typeface="+mn-lt"/>
                <a:cs typeface="Calibri"/>
              </a:rPr>
              <a:t>All</a:t>
            </a:r>
            <a:r>
              <a:rPr sz="1600" spc="-20" dirty="0">
                <a:latin typeface="+mn-lt"/>
                <a:cs typeface="Calibri"/>
              </a:rPr>
              <a:t> </a:t>
            </a:r>
            <a:r>
              <a:rPr sz="1600" spc="-75" dirty="0">
                <a:latin typeface="+mn-lt"/>
                <a:cs typeface="Calibri"/>
              </a:rPr>
              <a:t>IP,</a:t>
            </a:r>
            <a:r>
              <a:rPr sz="1600" spc="-10" dirty="0">
                <a:latin typeface="+mn-lt"/>
                <a:cs typeface="Calibri"/>
              </a:rPr>
              <a:t> </a:t>
            </a:r>
            <a:r>
              <a:rPr sz="1600" spc="-55" dirty="0">
                <a:latin typeface="+mn-lt"/>
                <a:cs typeface="Calibri"/>
              </a:rPr>
              <a:t>MCP,</a:t>
            </a:r>
            <a:r>
              <a:rPr sz="1600" spc="-10" dirty="0">
                <a:latin typeface="+mn-lt"/>
                <a:cs typeface="Calibri"/>
              </a:rPr>
              <a:t> </a:t>
            </a:r>
            <a:r>
              <a:rPr sz="1600" spc="-25" dirty="0">
                <a:latin typeface="+mn-lt"/>
                <a:cs typeface="Calibri"/>
              </a:rPr>
              <a:t>and </a:t>
            </a:r>
            <a:r>
              <a:rPr sz="1600" dirty="0">
                <a:latin typeface="+mn-lt"/>
                <a:cs typeface="Calibri"/>
              </a:rPr>
              <a:t>CMC</a:t>
            </a:r>
            <a:r>
              <a:rPr sz="1600" spc="-65" dirty="0">
                <a:latin typeface="+mn-lt"/>
                <a:cs typeface="Calibri"/>
              </a:rPr>
              <a:t> </a:t>
            </a:r>
            <a:r>
              <a:rPr sz="1600" dirty="0">
                <a:latin typeface="+mn-lt"/>
                <a:cs typeface="Calibri"/>
              </a:rPr>
              <a:t>joints</a:t>
            </a:r>
            <a:r>
              <a:rPr sz="1600" spc="-55" dirty="0">
                <a:latin typeface="+mn-lt"/>
                <a:cs typeface="Calibri"/>
              </a:rPr>
              <a:t> </a:t>
            </a:r>
            <a:r>
              <a:rPr sz="1600" spc="-20" dirty="0">
                <a:latin typeface="+mn-lt"/>
                <a:cs typeface="Calibri"/>
              </a:rPr>
              <a:t>must </a:t>
            </a:r>
            <a:r>
              <a:rPr sz="1600" dirty="0">
                <a:latin typeface="+mn-lt"/>
                <a:cs typeface="Calibri"/>
              </a:rPr>
              <a:t>be</a:t>
            </a:r>
            <a:r>
              <a:rPr sz="1600" spc="-20" dirty="0">
                <a:latin typeface="+mn-lt"/>
                <a:cs typeface="Calibri"/>
              </a:rPr>
              <a:t> </a:t>
            </a:r>
            <a:r>
              <a:rPr sz="1600" spc="-10" dirty="0">
                <a:latin typeface="+mn-lt"/>
                <a:cs typeface="Calibri"/>
              </a:rPr>
              <a:t>numbered</a:t>
            </a:r>
            <a:endParaRPr sz="1600" dirty="0">
              <a:latin typeface="+mn-lt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70091" y="869441"/>
            <a:ext cx="325501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+mn-lt"/>
                <a:cs typeface="Calibri"/>
              </a:rPr>
              <a:t>Radiographic</a:t>
            </a:r>
            <a:r>
              <a:rPr sz="2400" b="1" spc="-85" dirty="0">
                <a:latin typeface="+mn-lt"/>
                <a:cs typeface="Calibri"/>
              </a:rPr>
              <a:t> </a:t>
            </a:r>
            <a:r>
              <a:rPr sz="2400" b="1" spc="-10" dirty="0">
                <a:latin typeface="+mn-lt"/>
                <a:cs typeface="Calibri"/>
              </a:rPr>
              <a:t>Appearance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Carpal</a:t>
            </a:r>
            <a:r>
              <a:rPr spc="-5" dirty="0">
                <a:latin typeface="+mn-lt"/>
              </a:rPr>
              <a:t> </a:t>
            </a:r>
            <a:r>
              <a:rPr spc="-10" dirty="0">
                <a:latin typeface="+mn-lt"/>
              </a:rPr>
              <a:t>Bones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05819" y="1624272"/>
            <a:ext cx="4679442" cy="411709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6960107" y="2218944"/>
            <a:ext cx="3618229" cy="3435350"/>
            <a:chOff x="6960107" y="2218944"/>
            <a:chExt cx="3618229" cy="343535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60107" y="2218944"/>
              <a:ext cx="3617976" cy="343509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732775" y="3351276"/>
              <a:ext cx="68580" cy="262255"/>
            </a:xfrm>
            <a:custGeom>
              <a:avLst/>
              <a:gdLst/>
              <a:ahLst/>
              <a:cxnLst/>
              <a:rect l="l" t="t" r="r" b="b"/>
              <a:pathLst>
                <a:path w="68579" h="262254">
                  <a:moveTo>
                    <a:pt x="68579" y="0"/>
                  </a:moveTo>
                  <a:lnTo>
                    <a:pt x="0" y="0"/>
                  </a:lnTo>
                  <a:lnTo>
                    <a:pt x="0" y="262128"/>
                  </a:lnTo>
                  <a:lnTo>
                    <a:pt x="68579" y="262128"/>
                  </a:lnTo>
                  <a:lnTo>
                    <a:pt x="68579" y="0"/>
                  </a:lnTo>
                  <a:close/>
                </a:path>
              </a:pathLst>
            </a:custGeom>
            <a:solidFill>
              <a:srgbClr val="A9D18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145905" y="5723940"/>
            <a:ext cx="13538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129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4.8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02200" y="5723940"/>
            <a:ext cx="1353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128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4.5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755381" y="3376040"/>
            <a:ext cx="965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latin typeface="Calibri"/>
                <a:cs typeface="Calibri"/>
              </a:rPr>
              <a:t>1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113776" y="3220211"/>
            <a:ext cx="45720" cy="262255"/>
          </a:xfrm>
          <a:custGeom>
            <a:avLst/>
            <a:gdLst/>
            <a:ahLst/>
            <a:cxnLst/>
            <a:rect l="l" t="t" r="r" b="b"/>
            <a:pathLst>
              <a:path w="45720" h="262254">
                <a:moveTo>
                  <a:pt x="45720" y="0"/>
                </a:moveTo>
                <a:lnTo>
                  <a:pt x="0" y="0"/>
                </a:lnTo>
                <a:lnTo>
                  <a:pt x="0" y="262127"/>
                </a:lnTo>
                <a:lnTo>
                  <a:pt x="45720" y="262127"/>
                </a:lnTo>
                <a:lnTo>
                  <a:pt x="45720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125206" y="3245357"/>
            <a:ext cx="9652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latin typeface="Calibri"/>
                <a:cs typeface="Calibri"/>
              </a:rPr>
              <a:t>2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64880" y="3557015"/>
            <a:ext cx="173990" cy="260985"/>
          </a:xfrm>
          <a:prstGeom prst="rect">
            <a:avLst/>
          </a:prstGeom>
          <a:solidFill>
            <a:srgbClr val="AEABAB"/>
          </a:solidFill>
        </p:spPr>
        <p:txBody>
          <a:bodyPr vert="horz" wrap="square" lIns="0" tIns="37465" rIns="0" bIns="0" rtlCol="0">
            <a:spAutoFit/>
          </a:bodyPr>
          <a:lstStyle/>
          <a:p>
            <a:pPr marL="87630">
              <a:lnSpc>
                <a:spcPct val="100000"/>
              </a:lnSpc>
              <a:spcBef>
                <a:spcPts val="295"/>
              </a:spcBef>
            </a:pPr>
            <a:r>
              <a:rPr sz="1100" b="1" dirty="0">
                <a:latin typeface="Calibri"/>
                <a:cs typeface="Calibri"/>
              </a:rPr>
              <a:t>3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041892" y="3496055"/>
            <a:ext cx="145415" cy="260985"/>
          </a:xfrm>
          <a:prstGeom prst="rect">
            <a:avLst/>
          </a:prstGeom>
          <a:solidFill>
            <a:srgbClr val="9DC3E6"/>
          </a:solidFill>
        </p:spPr>
        <p:txBody>
          <a:bodyPr vert="horz" wrap="square" lIns="0" tIns="37465" rIns="0" bIns="0" rtlCol="0">
            <a:spAutoFit/>
          </a:bodyPr>
          <a:lstStyle/>
          <a:p>
            <a:pPr marL="66675">
              <a:lnSpc>
                <a:spcPct val="100000"/>
              </a:lnSpc>
              <a:spcBef>
                <a:spcPts val="295"/>
              </a:spcBef>
            </a:pPr>
            <a:r>
              <a:rPr sz="1100" b="1" dirty="0">
                <a:latin typeface="Calibri"/>
                <a:cs typeface="Calibri"/>
              </a:rPr>
              <a:t>4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191500" y="3936491"/>
            <a:ext cx="147320" cy="262255"/>
          </a:xfrm>
          <a:prstGeom prst="rect">
            <a:avLst/>
          </a:prstGeom>
          <a:solidFill>
            <a:srgbClr val="FFD966"/>
          </a:solidFill>
        </p:spPr>
        <p:txBody>
          <a:bodyPr vert="horz" wrap="square" lIns="0" tIns="38735" rIns="0" bIns="0" rtlCol="0">
            <a:spAutoFit/>
          </a:bodyPr>
          <a:lstStyle/>
          <a:p>
            <a:pPr marL="67945">
              <a:lnSpc>
                <a:spcPct val="100000"/>
              </a:lnSpc>
              <a:spcBef>
                <a:spcPts val="305"/>
              </a:spcBef>
            </a:pPr>
            <a:r>
              <a:rPr sz="1100" b="1" dirty="0">
                <a:latin typeface="Calibri"/>
                <a:cs typeface="Calibri"/>
              </a:rPr>
              <a:t>1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833104" y="4198620"/>
            <a:ext cx="142875" cy="262255"/>
          </a:xfrm>
          <a:prstGeom prst="rect">
            <a:avLst/>
          </a:prstGeom>
          <a:solidFill>
            <a:srgbClr val="AEABAB"/>
          </a:solidFill>
        </p:spPr>
        <p:txBody>
          <a:bodyPr vert="horz" wrap="square" lIns="0" tIns="37465" rIns="0" bIns="0" rtlCol="0">
            <a:spAutoFit/>
          </a:bodyPr>
          <a:lstStyle/>
          <a:p>
            <a:pPr marL="59690">
              <a:lnSpc>
                <a:spcPct val="100000"/>
              </a:lnSpc>
              <a:spcBef>
                <a:spcPts val="295"/>
              </a:spcBef>
            </a:pPr>
            <a:r>
              <a:rPr sz="1100" b="1" dirty="0">
                <a:latin typeface="Calibri"/>
                <a:cs typeface="Calibri"/>
              </a:rPr>
              <a:t>2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9151619" y="4075176"/>
            <a:ext cx="45720" cy="262255"/>
          </a:xfrm>
          <a:custGeom>
            <a:avLst/>
            <a:gdLst/>
            <a:ahLst/>
            <a:cxnLst/>
            <a:rect l="l" t="t" r="r" b="b"/>
            <a:pathLst>
              <a:path w="45720" h="262254">
                <a:moveTo>
                  <a:pt x="45720" y="0"/>
                </a:moveTo>
                <a:lnTo>
                  <a:pt x="0" y="0"/>
                </a:lnTo>
                <a:lnTo>
                  <a:pt x="0" y="262128"/>
                </a:lnTo>
                <a:lnTo>
                  <a:pt x="45720" y="262128"/>
                </a:lnTo>
                <a:lnTo>
                  <a:pt x="45720" y="0"/>
                </a:lnTo>
                <a:close/>
              </a:path>
            </a:pathLst>
          </a:custGeom>
          <a:solidFill>
            <a:srgbClr val="AEAB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162033" y="4100321"/>
            <a:ext cx="965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latin typeface="Calibri"/>
                <a:cs typeface="Calibri"/>
              </a:rPr>
              <a:t>3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9363456" y="3848100"/>
            <a:ext cx="56515" cy="260985"/>
          </a:xfrm>
          <a:custGeom>
            <a:avLst/>
            <a:gdLst/>
            <a:ahLst/>
            <a:cxnLst/>
            <a:rect l="l" t="t" r="r" b="b"/>
            <a:pathLst>
              <a:path w="56515" h="260985">
                <a:moveTo>
                  <a:pt x="56388" y="0"/>
                </a:moveTo>
                <a:lnTo>
                  <a:pt x="0" y="0"/>
                </a:lnTo>
                <a:lnTo>
                  <a:pt x="0" y="260604"/>
                </a:lnTo>
                <a:lnTo>
                  <a:pt x="56388" y="260604"/>
                </a:lnTo>
                <a:lnTo>
                  <a:pt x="56388" y="0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9380346" y="3872610"/>
            <a:ext cx="9652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latin typeface="Calibri"/>
                <a:cs typeface="Calibri"/>
              </a:rPr>
              <a:t>4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957696" y="3112389"/>
            <a:ext cx="70866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+mn-lt"/>
                <a:cs typeface="Calibri"/>
              </a:rPr>
              <a:t>Distal</a:t>
            </a:r>
            <a:r>
              <a:rPr sz="1200" b="1" spc="-50" dirty="0">
                <a:latin typeface="+mn-lt"/>
                <a:cs typeface="Calibri"/>
              </a:rPr>
              <a:t> </a:t>
            </a:r>
            <a:r>
              <a:rPr sz="1200" b="1" spc="-20" dirty="0">
                <a:latin typeface="+mn-lt"/>
                <a:cs typeface="Calibri"/>
              </a:rPr>
              <a:t>row:</a:t>
            </a:r>
            <a:endParaRPr sz="1200" dirty="0">
              <a:latin typeface="+mn-lt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790946" y="3954271"/>
            <a:ext cx="9086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+mn-lt"/>
                <a:cs typeface="Calibri"/>
              </a:rPr>
              <a:t>Proximal</a:t>
            </a:r>
            <a:r>
              <a:rPr sz="1200" b="1" spc="-60" dirty="0">
                <a:latin typeface="+mn-lt"/>
                <a:cs typeface="Calibri"/>
              </a:rPr>
              <a:t> </a:t>
            </a:r>
            <a:r>
              <a:rPr sz="1200" b="1" spc="-20" dirty="0">
                <a:latin typeface="+mn-lt"/>
                <a:cs typeface="Calibri"/>
              </a:rPr>
              <a:t>row:</a:t>
            </a:r>
            <a:endParaRPr sz="12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71297"/>
            <a:ext cx="299783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Carpal</a:t>
            </a:r>
            <a:r>
              <a:rPr spc="-5" dirty="0">
                <a:latin typeface="+mn-lt"/>
              </a:rPr>
              <a:t> </a:t>
            </a:r>
            <a:r>
              <a:rPr spc="-10" dirty="0">
                <a:latin typeface="+mn-lt"/>
              </a:rPr>
              <a:t>Bones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56689" y="2058441"/>
            <a:ext cx="3445510" cy="1102995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65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900" spc="-10" dirty="0">
                <a:latin typeface="+mn-lt"/>
                <a:cs typeface="Calibri"/>
              </a:rPr>
              <a:t>Largest</a:t>
            </a:r>
            <a:r>
              <a:rPr sz="1900" spc="-50" dirty="0">
                <a:latin typeface="+mn-lt"/>
                <a:cs typeface="Calibri"/>
              </a:rPr>
              <a:t> </a:t>
            </a:r>
            <a:r>
              <a:rPr sz="1900" dirty="0">
                <a:latin typeface="+mn-lt"/>
                <a:cs typeface="Calibri"/>
              </a:rPr>
              <a:t>in</a:t>
            </a:r>
            <a:r>
              <a:rPr sz="1900" spc="-55" dirty="0">
                <a:latin typeface="+mn-lt"/>
                <a:cs typeface="Calibri"/>
              </a:rPr>
              <a:t> </a:t>
            </a:r>
            <a:r>
              <a:rPr sz="1900" spc="-10" dirty="0">
                <a:latin typeface="+mn-lt"/>
                <a:cs typeface="Calibri"/>
              </a:rPr>
              <a:t>proximal</a:t>
            </a:r>
            <a:r>
              <a:rPr sz="1900" spc="-40" dirty="0">
                <a:latin typeface="+mn-lt"/>
                <a:cs typeface="Calibri"/>
              </a:rPr>
              <a:t> </a:t>
            </a:r>
            <a:r>
              <a:rPr sz="1900" spc="-25" dirty="0">
                <a:latin typeface="+mn-lt"/>
                <a:cs typeface="Calibri"/>
              </a:rPr>
              <a:t>row</a:t>
            </a:r>
            <a:endParaRPr sz="1900" dirty="0">
              <a:latin typeface="+mn-lt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555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900" dirty="0">
                <a:latin typeface="+mn-lt"/>
                <a:cs typeface="Calibri"/>
              </a:rPr>
              <a:t>Most</a:t>
            </a:r>
            <a:r>
              <a:rPr sz="1900" spc="-55" dirty="0">
                <a:latin typeface="+mn-lt"/>
                <a:cs typeface="Calibri"/>
              </a:rPr>
              <a:t> </a:t>
            </a:r>
            <a:r>
              <a:rPr sz="1900" spc="-10" dirty="0">
                <a:latin typeface="+mn-lt"/>
                <a:cs typeface="Calibri"/>
              </a:rPr>
              <a:t>frequently</a:t>
            </a:r>
            <a:r>
              <a:rPr sz="1900" spc="-40" dirty="0">
                <a:latin typeface="+mn-lt"/>
                <a:cs typeface="Calibri"/>
              </a:rPr>
              <a:t> </a:t>
            </a:r>
            <a:r>
              <a:rPr sz="1900" spc="-10" dirty="0">
                <a:latin typeface="+mn-lt"/>
                <a:cs typeface="Calibri"/>
              </a:rPr>
              <a:t>fractured</a:t>
            </a:r>
            <a:r>
              <a:rPr sz="1900" spc="-45" dirty="0">
                <a:latin typeface="+mn-lt"/>
                <a:cs typeface="Calibri"/>
              </a:rPr>
              <a:t> </a:t>
            </a:r>
            <a:r>
              <a:rPr sz="1900" spc="-10" dirty="0">
                <a:latin typeface="+mn-lt"/>
                <a:cs typeface="Calibri"/>
              </a:rPr>
              <a:t>carpal</a:t>
            </a:r>
            <a:endParaRPr sz="1900" dirty="0">
              <a:latin typeface="+mn-lt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54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900" spc="-10" dirty="0">
                <a:latin typeface="+mn-lt"/>
                <a:cs typeface="Calibri"/>
              </a:rPr>
              <a:t>Articulates</a:t>
            </a:r>
            <a:r>
              <a:rPr sz="1900" spc="-15" dirty="0">
                <a:latin typeface="+mn-lt"/>
                <a:cs typeface="Calibri"/>
              </a:rPr>
              <a:t> </a:t>
            </a:r>
            <a:r>
              <a:rPr sz="1900" dirty="0">
                <a:latin typeface="+mn-lt"/>
                <a:cs typeface="Calibri"/>
              </a:rPr>
              <a:t>with</a:t>
            </a:r>
            <a:r>
              <a:rPr sz="1900" spc="-15" dirty="0">
                <a:latin typeface="+mn-lt"/>
                <a:cs typeface="Calibri"/>
              </a:rPr>
              <a:t> </a:t>
            </a:r>
            <a:r>
              <a:rPr sz="1900" dirty="0">
                <a:latin typeface="+mn-lt"/>
                <a:cs typeface="Calibri"/>
              </a:rPr>
              <a:t>the</a:t>
            </a:r>
            <a:r>
              <a:rPr sz="1900" spc="-20" dirty="0">
                <a:latin typeface="+mn-lt"/>
                <a:cs typeface="Calibri"/>
              </a:rPr>
              <a:t> </a:t>
            </a:r>
            <a:r>
              <a:rPr sz="1900" spc="-10" dirty="0">
                <a:latin typeface="+mn-lt"/>
                <a:cs typeface="Calibri"/>
              </a:rPr>
              <a:t>radius</a:t>
            </a:r>
            <a:endParaRPr sz="1900" dirty="0">
              <a:latin typeface="+mn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56689" y="777458"/>
            <a:ext cx="2759710" cy="130429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L="397510">
              <a:lnSpc>
                <a:spcPct val="100000"/>
              </a:lnSpc>
              <a:spcBef>
                <a:spcPts val="1950"/>
              </a:spcBef>
            </a:pPr>
            <a:r>
              <a:rPr sz="2800" b="1" dirty="0">
                <a:latin typeface="+mn-lt"/>
                <a:cs typeface="Arial"/>
              </a:rPr>
              <a:t>Proximal</a:t>
            </a:r>
            <a:r>
              <a:rPr sz="2800" b="1" spc="-114" dirty="0">
                <a:latin typeface="+mn-lt"/>
                <a:cs typeface="Arial"/>
              </a:rPr>
              <a:t> </a:t>
            </a:r>
            <a:r>
              <a:rPr sz="2800" b="1" spc="-25" dirty="0">
                <a:latin typeface="+mn-lt"/>
                <a:cs typeface="Arial"/>
              </a:rPr>
              <a:t>Row</a:t>
            </a:r>
            <a:endParaRPr sz="2800" dirty="0">
              <a:latin typeface="+mn-lt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35"/>
              </a:spcBef>
            </a:pP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Scaphoid</a:t>
            </a:r>
            <a:r>
              <a:rPr sz="2600" spc="-10" dirty="0">
                <a:latin typeface="+mn-lt"/>
                <a:cs typeface="Calibri"/>
              </a:rPr>
              <a:t>:</a:t>
            </a:r>
            <a:endParaRPr sz="2600" dirty="0">
              <a:latin typeface="+mn-lt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56689" y="3181921"/>
            <a:ext cx="3660775" cy="2729593"/>
          </a:xfrm>
          <a:prstGeom prst="rect">
            <a:avLst/>
          </a:prstGeom>
        </p:spPr>
        <p:txBody>
          <a:bodyPr vert="horz" wrap="square" lIns="0" tIns="1123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85"/>
              </a:spcBef>
            </a:pP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Lunate</a:t>
            </a:r>
            <a:r>
              <a:rPr sz="2600" spc="-10" dirty="0">
                <a:latin typeface="+mn-lt"/>
                <a:cs typeface="Calibri"/>
              </a:rPr>
              <a:t>:</a:t>
            </a:r>
            <a:endParaRPr sz="2600" dirty="0">
              <a:latin typeface="+mn-lt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57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900" spc="-20" dirty="0">
                <a:latin typeface="+mn-lt"/>
                <a:cs typeface="Calibri"/>
              </a:rPr>
              <a:t>Moon-</a:t>
            </a:r>
            <a:r>
              <a:rPr sz="1900" spc="-10" dirty="0">
                <a:latin typeface="+mn-lt"/>
                <a:cs typeface="Calibri"/>
              </a:rPr>
              <a:t>shaped</a:t>
            </a:r>
            <a:endParaRPr sz="19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0"/>
              </a:spcBef>
            </a:pP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Triquetrum</a:t>
            </a:r>
            <a:r>
              <a:rPr sz="2600" spc="-10" dirty="0">
                <a:latin typeface="+mn-lt"/>
                <a:cs typeface="Calibri"/>
              </a:rPr>
              <a:t>:</a:t>
            </a:r>
            <a:endParaRPr sz="2600" dirty="0">
              <a:latin typeface="+mn-lt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58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900" spc="-10" dirty="0">
                <a:latin typeface="+mn-lt"/>
                <a:cs typeface="Calibri"/>
              </a:rPr>
              <a:t>Articulates</a:t>
            </a:r>
            <a:r>
              <a:rPr sz="1900" spc="-45" dirty="0">
                <a:latin typeface="+mn-lt"/>
                <a:cs typeface="Calibri"/>
              </a:rPr>
              <a:t> </a:t>
            </a:r>
            <a:r>
              <a:rPr sz="1900" dirty="0">
                <a:latin typeface="+mn-lt"/>
                <a:cs typeface="Calibri"/>
              </a:rPr>
              <a:t>anteriorly</a:t>
            </a:r>
            <a:r>
              <a:rPr sz="1900" spc="-45" dirty="0">
                <a:latin typeface="+mn-lt"/>
                <a:cs typeface="Calibri"/>
              </a:rPr>
              <a:t> </a:t>
            </a:r>
            <a:r>
              <a:rPr sz="1900" dirty="0">
                <a:latin typeface="+mn-lt"/>
                <a:cs typeface="Calibri"/>
              </a:rPr>
              <a:t>with</a:t>
            </a:r>
            <a:r>
              <a:rPr sz="1900" spc="-45" dirty="0">
                <a:latin typeface="+mn-lt"/>
                <a:cs typeface="Calibri"/>
              </a:rPr>
              <a:t> </a:t>
            </a:r>
            <a:r>
              <a:rPr sz="1900" spc="-10" dirty="0">
                <a:latin typeface="+mn-lt"/>
                <a:cs typeface="Calibri"/>
              </a:rPr>
              <a:t>pisiform</a:t>
            </a:r>
            <a:endParaRPr sz="19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0"/>
              </a:spcBef>
            </a:pP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Pisiform</a:t>
            </a:r>
            <a:r>
              <a:rPr sz="2600" spc="-10" dirty="0">
                <a:latin typeface="+mn-lt"/>
                <a:cs typeface="Calibri"/>
              </a:rPr>
              <a:t>:</a:t>
            </a:r>
            <a:endParaRPr sz="2600" dirty="0">
              <a:latin typeface="+mn-lt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565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900" spc="-10" dirty="0">
                <a:latin typeface="+mn-lt"/>
                <a:cs typeface="Calibri"/>
              </a:rPr>
              <a:t>Smallest</a:t>
            </a:r>
            <a:r>
              <a:rPr sz="1900" spc="-40" dirty="0">
                <a:latin typeface="+mn-lt"/>
                <a:cs typeface="Calibri"/>
              </a:rPr>
              <a:t> </a:t>
            </a:r>
            <a:r>
              <a:rPr sz="1900" spc="-10" dirty="0">
                <a:latin typeface="+mn-lt"/>
                <a:cs typeface="Calibri"/>
              </a:rPr>
              <a:t>carpal</a:t>
            </a:r>
            <a:endParaRPr sz="1900" dirty="0">
              <a:latin typeface="+mn-lt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94246" y="1429603"/>
            <a:ext cx="4336415" cy="2583180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88900">
              <a:lnSpc>
                <a:spcPct val="100000"/>
              </a:lnSpc>
              <a:spcBef>
                <a:spcPts val="795"/>
              </a:spcBef>
            </a:pPr>
            <a:r>
              <a:rPr sz="2800" u="sng" spc="-10" dirty="0">
                <a:solidFill>
                  <a:srgbClr val="44536A"/>
                </a:solidFill>
                <a:uFill>
                  <a:solidFill>
                    <a:srgbClr val="44536A"/>
                  </a:solidFill>
                </a:uFill>
                <a:latin typeface="+mn-lt"/>
                <a:cs typeface="Arial MT"/>
              </a:rPr>
              <a:t>Trapezium</a:t>
            </a:r>
            <a:r>
              <a:rPr sz="2800" spc="-10" dirty="0">
                <a:solidFill>
                  <a:srgbClr val="44536A"/>
                </a:solidFill>
                <a:latin typeface="+mn-lt"/>
                <a:cs typeface="Arial MT"/>
              </a:rPr>
              <a:t>:</a:t>
            </a:r>
            <a:endParaRPr sz="2800" dirty="0">
              <a:latin typeface="+mn-lt"/>
              <a:cs typeface="Arial MT"/>
            </a:endParaRPr>
          </a:p>
          <a:p>
            <a:pPr marL="431165" indent="-342265">
              <a:lnSpc>
                <a:spcPct val="100000"/>
              </a:lnSpc>
              <a:spcBef>
                <a:spcPts val="500"/>
              </a:spcBef>
              <a:buChar char="•"/>
              <a:tabLst>
                <a:tab pos="431165" algn="l"/>
                <a:tab pos="431800" algn="l"/>
              </a:tabLst>
            </a:pPr>
            <a:r>
              <a:rPr sz="2000" dirty="0">
                <a:solidFill>
                  <a:srgbClr val="44536A"/>
                </a:solidFill>
                <a:latin typeface="+mn-lt"/>
                <a:cs typeface="Arial MT"/>
              </a:rPr>
              <a:t>Articulates</a:t>
            </a:r>
            <a:r>
              <a:rPr sz="2000" spc="-25" dirty="0">
                <a:solidFill>
                  <a:srgbClr val="44536A"/>
                </a:solidFill>
                <a:latin typeface="+mn-lt"/>
                <a:cs typeface="Arial MT"/>
              </a:rPr>
              <a:t> </a:t>
            </a:r>
            <a:r>
              <a:rPr sz="2000" dirty="0">
                <a:solidFill>
                  <a:srgbClr val="44536A"/>
                </a:solidFill>
                <a:latin typeface="+mn-lt"/>
                <a:cs typeface="Arial MT"/>
              </a:rPr>
              <a:t>with the</a:t>
            </a:r>
            <a:r>
              <a:rPr sz="2000" spc="-15" dirty="0">
                <a:solidFill>
                  <a:srgbClr val="44536A"/>
                </a:solidFill>
                <a:latin typeface="+mn-lt"/>
                <a:cs typeface="Arial MT"/>
              </a:rPr>
              <a:t> </a:t>
            </a:r>
            <a:r>
              <a:rPr sz="2000" dirty="0">
                <a:solidFill>
                  <a:srgbClr val="44536A"/>
                </a:solidFill>
                <a:latin typeface="+mn-lt"/>
                <a:cs typeface="Arial MT"/>
              </a:rPr>
              <a:t>1</a:t>
            </a:r>
            <a:r>
              <a:rPr sz="1950" baseline="25641" dirty="0">
                <a:solidFill>
                  <a:srgbClr val="44536A"/>
                </a:solidFill>
                <a:latin typeface="+mn-lt"/>
                <a:cs typeface="Arial MT"/>
              </a:rPr>
              <a:t>st</a:t>
            </a:r>
            <a:r>
              <a:rPr sz="1950" spc="262" baseline="25641" dirty="0">
                <a:solidFill>
                  <a:srgbClr val="44536A"/>
                </a:solidFill>
                <a:latin typeface="+mn-lt"/>
                <a:cs typeface="Arial MT"/>
              </a:rPr>
              <a:t> </a:t>
            </a:r>
            <a:r>
              <a:rPr sz="2000" spc="-10" dirty="0">
                <a:solidFill>
                  <a:srgbClr val="44536A"/>
                </a:solidFill>
                <a:latin typeface="+mn-lt"/>
                <a:cs typeface="Arial MT"/>
              </a:rPr>
              <a:t>metacarpal</a:t>
            </a:r>
            <a:endParaRPr sz="2000" dirty="0">
              <a:latin typeface="+mn-lt"/>
              <a:cs typeface="Arial MT"/>
            </a:endParaRPr>
          </a:p>
          <a:p>
            <a:pPr marL="88900">
              <a:lnSpc>
                <a:spcPct val="100000"/>
              </a:lnSpc>
              <a:spcBef>
                <a:spcPts val="1780"/>
              </a:spcBef>
            </a:pPr>
            <a:r>
              <a:rPr sz="2800" u="sng" spc="-10" dirty="0">
                <a:solidFill>
                  <a:srgbClr val="44536A"/>
                </a:solidFill>
                <a:uFill>
                  <a:solidFill>
                    <a:srgbClr val="44536A"/>
                  </a:solidFill>
                </a:uFill>
                <a:latin typeface="+mn-lt"/>
                <a:cs typeface="Arial MT"/>
              </a:rPr>
              <a:t>Trapezoid</a:t>
            </a:r>
            <a:r>
              <a:rPr sz="2800" spc="-10" dirty="0">
                <a:solidFill>
                  <a:srgbClr val="44536A"/>
                </a:solidFill>
                <a:latin typeface="+mn-lt"/>
                <a:cs typeface="Arial MT"/>
              </a:rPr>
              <a:t>:</a:t>
            </a:r>
            <a:endParaRPr sz="2800" dirty="0">
              <a:latin typeface="+mn-lt"/>
              <a:cs typeface="Arial MT"/>
            </a:endParaRPr>
          </a:p>
          <a:p>
            <a:pPr marL="431165" indent="-342265">
              <a:lnSpc>
                <a:spcPct val="100000"/>
              </a:lnSpc>
              <a:spcBef>
                <a:spcPts val="505"/>
              </a:spcBef>
              <a:buChar char="•"/>
              <a:tabLst>
                <a:tab pos="431165" algn="l"/>
                <a:tab pos="431800" algn="l"/>
              </a:tabLst>
            </a:pPr>
            <a:r>
              <a:rPr sz="2000" dirty="0">
                <a:solidFill>
                  <a:srgbClr val="44536A"/>
                </a:solidFill>
                <a:latin typeface="+mn-lt"/>
                <a:cs typeface="Arial MT"/>
              </a:rPr>
              <a:t>Smallest</a:t>
            </a:r>
            <a:r>
              <a:rPr sz="2000" spc="-40" dirty="0">
                <a:solidFill>
                  <a:srgbClr val="44536A"/>
                </a:solidFill>
                <a:latin typeface="+mn-lt"/>
                <a:cs typeface="Arial MT"/>
              </a:rPr>
              <a:t> </a:t>
            </a:r>
            <a:r>
              <a:rPr sz="2000" dirty="0">
                <a:solidFill>
                  <a:srgbClr val="44536A"/>
                </a:solidFill>
                <a:latin typeface="+mn-lt"/>
                <a:cs typeface="Arial MT"/>
              </a:rPr>
              <a:t>in</a:t>
            </a:r>
            <a:r>
              <a:rPr sz="2000" spc="-10" dirty="0">
                <a:solidFill>
                  <a:srgbClr val="44536A"/>
                </a:solidFill>
                <a:latin typeface="+mn-lt"/>
                <a:cs typeface="Arial MT"/>
              </a:rPr>
              <a:t> </a:t>
            </a:r>
            <a:r>
              <a:rPr sz="2000" dirty="0">
                <a:solidFill>
                  <a:srgbClr val="44536A"/>
                </a:solidFill>
                <a:latin typeface="+mn-lt"/>
                <a:cs typeface="Arial MT"/>
              </a:rPr>
              <a:t>distal</a:t>
            </a:r>
            <a:r>
              <a:rPr sz="2000" spc="-20" dirty="0">
                <a:solidFill>
                  <a:srgbClr val="44536A"/>
                </a:solidFill>
                <a:latin typeface="+mn-lt"/>
                <a:cs typeface="Arial MT"/>
              </a:rPr>
              <a:t> </a:t>
            </a:r>
            <a:r>
              <a:rPr sz="2000" spc="-25" dirty="0">
                <a:solidFill>
                  <a:srgbClr val="44536A"/>
                </a:solidFill>
                <a:latin typeface="+mn-lt"/>
                <a:cs typeface="Arial MT"/>
              </a:rPr>
              <a:t>row</a:t>
            </a:r>
            <a:endParaRPr sz="2000" dirty="0">
              <a:latin typeface="+mn-lt"/>
              <a:cs typeface="Arial MT"/>
            </a:endParaRPr>
          </a:p>
          <a:p>
            <a:pPr marL="88900">
              <a:lnSpc>
                <a:spcPct val="100000"/>
              </a:lnSpc>
              <a:spcBef>
                <a:spcPts val="1780"/>
              </a:spcBef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Capitate</a:t>
            </a:r>
            <a:r>
              <a:rPr sz="2800" spc="-10" dirty="0">
                <a:latin typeface="+mn-lt"/>
                <a:cs typeface="Arial MT"/>
              </a:rPr>
              <a:t>:</a:t>
            </a:r>
            <a:endParaRPr sz="2800" dirty="0">
              <a:latin typeface="+mn-l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94246" y="4214153"/>
            <a:ext cx="2261870" cy="75819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585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+mn-lt"/>
                <a:cs typeface="Arial MT"/>
              </a:rPr>
              <a:t>Largest</a:t>
            </a:r>
            <a:r>
              <a:rPr sz="2000" spc="-4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carpal</a:t>
            </a:r>
            <a:endParaRPr sz="2000" dirty="0">
              <a:latin typeface="+mn-lt"/>
              <a:cs typeface="Arial MT"/>
            </a:endParaRPr>
          </a:p>
          <a:p>
            <a:pPr marL="354965" indent="-342265">
              <a:lnSpc>
                <a:spcPct val="100000"/>
              </a:lnSpc>
              <a:spcBef>
                <a:spcPts val="48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+mn-lt"/>
                <a:cs typeface="Arial MT"/>
              </a:rPr>
              <a:t>Centrally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located</a:t>
            </a:r>
            <a:endParaRPr sz="2000" dirty="0">
              <a:latin typeface="+mn-l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294246" y="5084539"/>
            <a:ext cx="4008754" cy="1214120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Arial MT"/>
              </a:rPr>
              <a:t>Hamate</a:t>
            </a:r>
            <a:r>
              <a:rPr sz="2800" spc="-10" dirty="0">
                <a:latin typeface="+mn-lt"/>
                <a:cs typeface="Arial MT"/>
              </a:rPr>
              <a:t>:</a:t>
            </a:r>
            <a:endParaRPr sz="2800" dirty="0">
              <a:latin typeface="+mn-lt"/>
              <a:cs typeface="Arial MT"/>
            </a:endParaRPr>
          </a:p>
          <a:p>
            <a:pPr marL="354965" marR="5080" indent="-342265">
              <a:lnSpc>
                <a:spcPct val="100000"/>
              </a:lnSpc>
              <a:spcBef>
                <a:spcPts val="50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+mn-lt"/>
                <a:cs typeface="Arial MT"/>
              </a:rPr>
              <a:t>Hook-like</a:t>
            </a:r>
            <a:r>
              <a:rPr sz="2000" spc="-35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process</a:t>
            </a:r>
            <a:r>
              <a:rPr sz="2000" spc="-5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(Hamulus) </a:t>
            </a:r>
            <a:r>
              <a:rPr sz="2000" dirty="0">
                <a:latin typeface="+mn-lt"/>
                <a:cs typeface="Arial MT"/>
              </a:rPr>
              <a:t>projects</a:t>
            </a:r>
            <a:r>
              <a:rPr sz="2000" spc="-5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from</a:t>
            </a:r>
            <a:r>
              <a:rPr sz="2000" spc="-4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the</a:t>
            </a:r>
            <a:r>
              <a:rPr sz="2000" spc="-30" dirty="0">
                <a:latin typeface="+mn-lt"/>
                <a:cs typeface="Arial MT"/>
              </a:rPr>
              <a:t> </a:t>
            </a:r>
            <a:r>
              <a:rPr sz="2000" dirty="0">
                <a:latin typeface="+mn-lt"/>
                <a:cs typeface="Arial MT"/>
              </a:rPr>
              <a:t>palmar</a:t>
            </a:r>
            <a:r>
              <a:rPr sz="2000" spc="-25" dirty="0">
                <a:latin typeface="+mn-lt"/>
                <a:cs typeface="Arial MT"/>
              </a:rPr>
              <a:t> </a:t>
            </a:r>
            <a:r>
              <a:rPr sz="2000" spc="-10" dirty="0">
                <a:latin typeface="+mn-lt"/>
                <a:cs typeface="Arial MT"/>
              </a:rPr>
              <a:t>surface</a:t>
            </a:r>
            <a:endParaRPr sz="2000" dirty="0">
              <a:latin typeface="+mn-l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07384" y="807331"/>
            <a:ext cx="18427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dirty="0">
                <a:latin typeface="+mn-lt"/>
                <a:cs typeface="Arial"/>
              </a:rPr>
              <a:t>Distal</a:t>
            </a:r>
            <a:r>
              <a:rPr sz="2800" b="1" spc="-75" dirty="0">
                <a:latin typeface="+mn-lt"/>
                <a:cs typeface="Arial"/>
              </a:rPr>
              <a:t> </a:t>
            </a:r>
            <a:r>
              <a:rPr sz="2800" b="1" spc="-25" dirty="0">
                <a:latin typeface="+mn-lt"/>
                <a:cs typeface="Arial"/>
              </a:rPr>
              <a:t>Row</a:t>
            </a:r>
            <a:endParaRPr sz="2800" dirty="0">
              <a:latin typeface="+mn-lt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Labelling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45408" y="1027175"/>
            <a:ext cx="5169408" cy="505358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825616" y="6253988"/>
            <a:ext cx="17653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9</a:t>
            </a:r>
            <a:r>
              <a:rPr sz="900" baseline="27777" dirty="0">
                <a:solidFill>
                  <a:srgbClr val="A4A4A4"/>
                </a:solidFill>
                <a:latin typeface="Arial MT"/>
                <a:cs typeface="Arial MT"/>
              </a:rPr>
              <a:t>th</a:t>
            </a:r>
            <a:r>
              <a:rPr sz="900" spc="112" baseline="27777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Ed.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129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4.4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Labelling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48839" y="1484375"/>
            <a:ext cx="7894319" cy="500786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Helpful</a:t>
            </a:r>
            <a:r>
              <a:rPr spc="-65" dirty="0">
                <a:latin typeface="+mn-lt"/>
              </a:rPr>
              <a:t> </a:t>
            </a:r>
            <a:r>
              <a:rPr spc="-10" dirty="0">
                <a:latin typeface="+mn-lt"/>
              </a:rPr>
              <a:t>Resources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688195" cy="370903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1300" marR="5080" indent="-228600">
              <a:lnSpc>
                <a:spcPts val="3030"/>
              </a:lnSpc>
              <a:spcBef>
                <a:spcPts val="4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b="1" spc="-20" dirty="0">
                <a:latin typeface="+mn-lt"/>
                <a:cs typeface="Calibri"/>
                <a:hlinkClick r:id="rId2"/>
              </a:rPr>
              <a:t>Sketchfab</a:t>
            </a:r>
            <a:r>
              <a:rPr sz="2800" spc="-20" dirty="0">
                <a:latin typeface="+mn-lt"/>
                <a:cs typeface="Calibri"/>
                <a:hlinkClick r:id="rId2"/>
              </a:rPr>
              <a:t>:</a:t>
            </a:r>
            <a:r>
              <a:rPr sz="2800" spc="160" dirty="0">
                <a:latin typeface="+mn-lt"/>
                <a:cs typeface="Calibri"/>
                <a:hlinkClick r:id="rId2"/>
              </a:rPr>
              <a:t> </a:t>
            </a:r>
            <a:r>
              <a:rPr sz="2800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https://sketchfab.com/3d-</a:t>
            </a:r>
            <a:r>
              <a:rPr sz="2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models/bones-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of-</a:t>
            </a:r>
            <a:r>
              <a:rPr sz="2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the-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hand-</a:t>
            </a:r>
            <a:r>
              <a:rPr sz="2800" spc="-10" dirty="0">
                <a:solidFill>
                  <a:srgbClr val="0462C1"/>
                </a:solidFill>
                <a:latin typeface="+mn-lt"/>
                <a:cs typeface="Calibri"/>
                <a:hlinkClick r:id="rId2"/>
              </a:rPr>
              <a:t> 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d4f204eefe6f4b07b8c94c8b6aedddae</a:t>
            </a:r>
            <a:endParaRPr sz="2800" dirty="0">
              <a:latin typeface="+mn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latin typeface="+mn-lt"/>
                <a:cs typeface="Calibri"/>
              </a:rPr>
              <a:t>Access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3D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anatomy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images</a:t>
            </a:r>
            <a:endParaRPr sz="2400" dirty="0">
              <a:latin typeface="+mn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latin typeface="+mn-lt"/>
                <a:cs typeface="Calibri"/>
              </a:rPr>
              <a:t>Labelling</a:t>
            </a:r>
            <a:endParaRPr sz="2400" dirty="0">
              <a:latin typeface="+mn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latin typeface="+mn-lt"/>
                <a:cs typeface="Calibri"/>
              </a:rPr>
              <a:t>*Images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can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rotated,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view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bones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at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different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angles</a:t>
            </a:r>
            <a:endParaRPr sz="2400" dirty="0">
              <a:latin typeface="+mn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latin typeface="+mn-lt"/>
                <a:cs typeface="Calibri"/>
              </a:rPr>
              <a:t>*Can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type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what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you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want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view</a:t>
            </a:r>
            <a:r>
              <a:rPr sz="2400" spc="-1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search</a:t>
            </a:r>
            <a:r>
              <a:rPr sz="2400" spc="-25" dirty="0">
                <a:latin typeface="+mn-lt"/>
                <a:cs typeface="Calibri"/>
              </a:rPr>
              <a:t> bar</a:t>
            </a:r>
            <a:endParaRPr sz="2400" dirty="0">
              <a:latin typeface="+mn-lt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3050" dirty="0">
              <a:latin typeface="+mn-lt"/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i="1" spc="-10" dirty="0">
                <a:latin typeface="+mn-lt"/>
                <a:cs typeface="Calibri"/>
              </a:rPr>
              <a:t>Wikicommons</a:t>
            </a:r>
            <a:r>
              <a:rPr sz="2800" spc="-10" dirty="0">
                <a:latin typeface="+mn-lt"/>
                <a:cs typeface="Calibri"/>
              </a:rPr>
              <a:t>: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https://commons.wikimedia.org</a:t>
            </a:r>
            <a:endParaRPr sz="2800" dirty="0">
              <a:latin typeface="+mn-lt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latin typeface="+mn-lt"/>
                <a:cs typeface="Calibri"/>
              </a:rPr>
              <a:t>Access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images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animations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seen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instructor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PowerPoints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DCBF5F-E12C-43C8-A27A-93778688767D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7EAED352-87DD-4950-B628-D9390CF29E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1E9765-A018-4C7B-9178-3709824100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692</Words>
  <Application>Microsoft Office PowerPoint</Application>
  <PresentationFormat>Widescreen</PresentationFormat>
  <Paragraphs>165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Aptos</vt:lpstr>
      <vt:lpstr>Aptos Display</vt:lpstr>
      <vt:lpstr>Arial</vt:lpstr>
      <vt:lpstr>Arial MT</vt:lpstr>
      <vt:lpstr>Calibri</vt:lpstr>
      <vt:lpstr>Wingdings</vt:lpstr>
      <vt:lpstr>Office Theme</vt:lpstr>
      <vt:lpstr>MRAD 204:</vt:lpstr>
      <vt:lpstr>Affiliated Readings</vt:lpstr>
      <vt:lpstr>Overview</vt:lpstr>
      <vt:lpstr>Bony Groups of the Hand &amp; Wrist</vt:lpstr>
      <vt:lpstr>Phalanges</vt:lpstr>
      <vt:lpstr>Phalanges &amp; Metacarpals</vt:lpstr>
      <vt:lpstr>Bony Anatomy of the Hand</vt:lpstr>
      <vt:lpstr>Bony Anatomy of the Hand</vt:lpstr>
      <vt:lpstr>Hand Joints</vt:lpstr>
      <vt:lpstr>Phalangeal Joints</vt:lpstr>
      <vt:lpstr>Metacarpal Joints</vt:lpstr>
      <vt:lpstr>Carpometacarpal joints</vt:lpstr>
      <vt:lpstr>Hand Joints</vt:lpstr>
      <vt:lpstr>Carpal Bones</vt:lpstr>
      <vt:lpstr>Carpal Bones</vt:lpstr>
      <vt:lpstr>Labelling</vt:lpstr>
      <vt:lpstr>Labelling</vt:lpstr>
      <vt:lpstr>Helpful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7</cp:revision>
  <cp:lastPrinted>2024-03-14T16:35:58Z</cp:lastPrinted>
  <dcterms:created xsi:type="dcterms:W3CDTF">2023-11-22T01:15:03Z</dcterms:created>
  <dcterms:modified xsi:type="dcterms:W3CDTF">2025-02-07T13:39:55Z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2023-11-22T00:00:00Z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0x0101007459FD3E210D7746A66165842CA31B2D</vt:lpwstr>
  </property>
</Properties>
</file>