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3"/>
  </p:notesMasterIdLst>
  <p:sldIdLst>
    <p:sldId id="256" r:id="rId5"/>
    <p:sldId id="266" r:id="rId6"/>
    <p:sldId id="437" r:id="rId7"/>
    <p:sldId id="297" r:id="rId8"/>
    <p:sldId id="290" r:id="rId9"/>
    <p:sldId id="429" r:id="rId10"/>
    <p:sldId id="439" r:id="rId11"/>
    <p:sldId id="440" r:id="rId12"/>
    <p:sldId id="441" r:id="rId13"/>
    <p:sldId id="442" r:id="rId14"/>
    <p:sldId id="443" r:id="rId15"/>
    <p:sldId id="444" r:id="rId16"/>
    <p:sldId id="445" r:id="rId17"/>
    <p:sldId id="446" r:id="rId18"/>
    <p:sldId id="447" r:id="rId19"/>
    <p:sldId id="448" r:id="rId20"/>
    <p:sldId id="449" r:id="rId21"/>
    <p:sldId id="43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Radio_wave" TargetMode="External"/><Relationship Id="rId13" Type="http://schemas.openxmlformats.org/officeDocument/2006/relationships/hyperlink" Target="https://en.wikipedia.org/wiki/X-ray" TargetMode="External"/><Relationship Id="rId18" Type="http://schemas.openxmlformats.org/officeDocument/2006/relationships/hyperlink" Target="https://en.wikipedia.org/wiki/Sound" TargetMode="External"/><Relationship Id="rId3" Type="http://schemas.openxmlformats.org/officeDocument/2006/relationships/hyperlink" Target="https://en.wikipedia.org/wiki/Physics" TargetMode="External"/><Relationship Id="rId21" Type="http://schemas.openxmlformats.org/officeDocument/2006/relationships/hyperlink" Target="https://en.wikipedia.org/wiki/Gravitational_wave" TargetMode="External"/><Relationship Id="rId7" Type="http://schemas.openxmlformats.org/officeDocument/2006/relationships/hyperlink" Target="https://en.wikipedia.org/wiki/Electromagnetic_radiation" TargetMode="External"/><Relationship Id="rId12" Type="http://schemas.openxmlformats.org/officeDocument/2006/relationships/hyperlink" Target="https://en.wikipedia.org/wiki/Ultraviolet" TargetMode="External"/><Relationship Id="rId17" Type="http://schemas.openxmlformats.org/officeDocument/2006/relationships/hyperlink" Target="https://en.wikipedia.org/wiki/Ultrasound" TargetMode="External"/><Relationship Id="rId2" Type="http://schemas.openxmlformats.org/officeDocument/2006/relationships/image" Target="../media/image7.jpg"/><Relationship Id="rId16" Type="http://schemas.openxmlformats.org/officeDocument/2006/relationships/hyperlink" Target="https://en.wikipedia.org/wiki/Acoustics" TargetMode="External"/><Relationship Id="rId20" Type="http://schemas.openxmlformats.org/officeDocument/2006/relationships/hyperlink" Target="https://en.wikipedia.org/wiki/Transmission_mediu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en.wikipedia.org/wiki/Particle" TargetMode="External"/><Relationship Id="rId11" Type="http://schemas.openxmlformats.org/officeDocument/2006/relationships/hyperlink" Target="https://en.wikipedia.org/wiki/Visible_light" TargetMode="External"/><Relationship Id="rId5" Type="http://schemas.openxmlformats.org/officeDocument/2006/relationships/hyperlink" Target="https://en.wikipedia.org/wiki/Wave" TargetMode="External"/><Relationship Id="rId15" Type="http://schemas.openxmlformats.org/officeDocument/2006/relationships/hyperlink" Target="https://en.wikipedia.org/wiki/Neutron_radiation" TargetMode="External"/><Relationship Id="rId10" Type="http://schemas.openxmlformats.org/officeDocument/2006/relationships/hyperlink" Target="https://en.wikipedia.org/wiki/Infrared" TargetMode="External"/><Relationship Id="rId19" Type="http://schemas.openxmlformats.org/officeDocument/2006/relationships/hyperlink" Target="https://en.wikipedia.org/wiki/Seismic_wave" TargetMode="External"/><Relationship Id="rId4" Type="http://schemas.openxmlformats.org/officeDocument/2006/relationships/hyperlink" Target="https://en.wikipedia.org/wiki/Energy" TargetMode="External"/><Relationship Id="rId9" Type="http://schemas.openxmlformats.org/officeDocument/2006/relationships/hyperlink" Target="https://en.wikipedia.org/wiki/Microwaves" TargetMode="External"/><Relationship Id="rId14" Type="http://schemas.openxmlformats.org/officeDocument/2006/relationships/hyperlink" Target="https://en.wikipedia.org/wiki/Particle_radiation" TargetMode="External"/><Relationship Id="rId22" Type="http://schemas.openxmlformats.org/officeDocument/2006/relationships/hyperlink" Target="https://en.wikipedia.org/wiki/Spacetime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Radiometr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oplematters.in/article/others/the-maddening-hurry-to-understand-others-19115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ubs.rsc.org/en/content/articlehtml/2015/sc/c5sc01752a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80071&amp;picture=wait-for-it-blocky-text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wlhAXkzjj0&amp;ab_channel=CrashChemistryAcademy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confused-cartoon-kid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_jYXQFjCmA?feature=oembed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Laser Chapter 1- Part 1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961" y="530862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OUR JOURNEY TODAY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52428-8A42-A658-EFE2-E06931FF68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7812"/>
            <a:ext cx="10515600" cy="4351338"/>
          </a:xfrm>
        </p:spPr>
        <p:txBody>
          <a:bodyPr/>
          <a:lstStyle/>
          <a:p>
            <a:r>
              <a:rPr lang="en-US" dirty="0"/>
              <a:t>Understanding Lasers, Light Sources, and Other Energy-Based Technology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BEB2D37-F063-CFE6-3B0F-5FF702B2B52F}"/>
              </a:ext>
            </a:extLst>
          </p:cNvPr>
          <p:cNvSpPr txBox="1"/>
          <p:nvPr/>
        </p:nvSpPr>
        <p:spPr>
          <a:xfrm>
            <a:off x="819150" y="647700"/>
            <a:ext cx="527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+mj-lt"/>
              </a:rPr>
              <a:t>What is LASER?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7B58EC-F0CE-2BB2-F825-B89A99A02001}"/>
              </a:ext>
            </a:extLst>
          </p:cNvPr>
          <p:cNvSpPr txBox="1"/>
          <p:nvPr/>
        </p:nvSpPr>
        <p:spPr>
          <a:xfrm>
            <a:off x="3546763" y="2170653"/>
            <a:ext cx="6096000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L = Light</a:t>
            </a:r>
          </a:p>
          <a:p>
            <a:r>
              <a:rPr lang="en-US" sz="3200" b="1" dirty="0">
                <a:solidFill>
                  <a:srgbClr val="C00000"/>
                </a:solidFill>
              </a:rPr>
              <a:t>A = Amplification</a:t>
            </a:r>
          </a:p>
          <a:p>
            <a:r>
              <a:rPr lang="en-US" sz="3200" b="1" dirty="0">
                <a:solidFill>
                  <a:srgbClr val="C00000"/>
                </a:solidFill>
              </a:rPr>
              <a:t>S = Stimulated </a:t>
            </a:r>
          </a:p>
          <a:p>
            <a:r>
              <a:rPr lang="en-US" sz="3200" b="1" dirty="0">
                <a:solidFill>
                  <a:srgbClr val="C00000"/>
                </a:solidFill>
              </a:rPr>
              <a:t>E = Emission </a:t>
            </a:r>
          </a:p>
          <a:p>
            <a:r>
              <a:rPr lang="en-US" sz="3200" b="1" dirty="0">
                <a:solidFill>
                  <a:srgbClr val="C00000"/>
                </a:solidFill>
              </a:rPr>
              <a:t>R = Radiation  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B9EC778-205A-3D9B-B632-9833242B6640}"/>
              </a:ext>
            </a:extLst>
          </p:cNvPr>
          <p:cNvSpPr txBox="1"/>
          <p:nvPr/>
        </p:nvSpPr>
        <p:spPr>
          <a:xfrm>
            <a:off x="831273" y="2604654"/>
            <a:ext cx="35929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+mj-lt"/>
              </a:rPr>
              <a:t>But…What does it mean?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A50300-0958-F3E5-E508-00B48343F024}"/>
              </a:ext>
            </a:extLst>
          </p:cNvPr>
          <p:cNvSpPr txBox="1"/>
          <p:nvPr/>
        </p:nvSpPr>
        <p:spPr>
          <a:xfrm>
            <a:off x="5375564" y="914400"/>
            <a:ext cx="5285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+mj-lt"/>
              </a:rPr>
              <a:t>Let's Start with Radiation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74410F-C0E5-8B64-54FC-F9DF611B6FFD}"/>
              </a:ext>
            </a:extLst>
          </p:cNvPr>
          <p:cNvSpPr txBox="1"/>
          <p:nvPr/>
        </p:nvSpPr>
        <p:spPr>
          <a:xfrm>
            <a:off x="5375565" y="1573433"/>
            <a:ext cx="681643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0" i="0" dirty="0">
                <a:solidFill>
                  <a:srgbClr val="202122"/>
                </a:solidFill>
                <a:effectLst/>
              </a:rPr>
              <a:t>In </a:t>
            </a:r>
            <a:r>
              <a:rPr lang="en-US" dirty="0">
                <a:solidFill>
                  <a:srgbClr val="202122"/>
                </a:solidFill>
                <a:hlinkClick r:id="rId3" tooltip="Physic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physics</a:t>
            </a:r>
            <a:r>
              <a:rPr lang="en-US" dirty="0">
                <a:solidFill>
                  <a:srgbClr val="202122"/>
                </a:solidFill>
              </a:rPr>
              <a:t>, </a:t>
            </a:r>
            <a:r>
              <a:rPr lang="en-US" b="1" i="0" dirty="0">
                <a:solidFill>
                  <a:srgbClr val="202122"/>
                </a:solidFill>
                <a:effectLst/>
              </a:rPr>
              <a:t>radiation</a:t>
            </a:r>
            <a:r>
              <a:rPr lang="en-US" b="0" i="0" dirty="0">
                <a:solidFill>
                  <a:srgbClr val="202122"/>
                </a:solidFill>
                <a:effectLst/>
              </a:rPr>
              <a:t> is</a:t>
            </a:r>
            <a:r>
              <a:rPr lang="en-US" dirty="0">
                <a:solidFill>
                  <a:srgbClr val="202122"/>
                </a:solidFill>
              </a:rPr>
              <a:t> the emission or transmission of </a:t>
            </a:r>
            <a:r>
              <a:rPr lang="en-US" u="sng" dirty="0">
                <a:solidFill>
                  <a:srgbClr val="202122"/>
                </a:solidFill>
                <a:hlinkClick r:id="rId4" tooltip="Energy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energy</a:t>
            </a:r>
            <a:r>
              <a:rPr lang="en-US" dirty="0">
                <a:solidFill>
                  <a:srgbClr val="202122"/>
                </a:solidFill>
              </a:rPr>
              <a:t> in the form of </a:t>
            </a:r>
            <a:r>
              <a:rPr lang="en-US" dirty="0">
                <a:solidFill>
                  <a:srgbClr val="202122"/>
                </a:solidFill>
                <a:hlinkClick r:id="rId5" tooltip="Wav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waves</a:t>
            </a:r>
            <a:r>
              <a:rPr lang="en-US" dirty="0">
                <a:solidFill>
                  <a:srgbClr val="202122"/>
                </a:solidFill>
              </a:rPr>
              <a:t> or </a:t>
            </a:r>
            <a:r>
              <a:rPr lang="en-US" dirty="0">
                <a:solidFill>
                  <a:srgbClr val="202122"/>
                </a:solidFill>
                <a:hlinkClick r:id="rId6" tooltip="Particl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particles</a:t>
            </a:r>
            <a:r>
              <a:rPr lang="en-US" dirty="0">
                <a:solidFill>
                  <a:srgbClr val="202122"/>
                </a:solidFill>
              </a:rPr>
              <a:t> through space or through a material medium.</a:t>
            </a:r>
          </a:p>
          <a:p>
            <a:pPr algn="l"/>
            <a:r>
              <a:rPr lang="en-US" dirty="0">
                <a:solidFill>
                  <a:srgbClr val="202122"/>
                </a:solidFill>
              </a:rPr>
              <a:t>This includes:</a:t>
            </a:r>
          </a:p>
          <a:p>
            <a:pPr algn="l"/>
            <a:endParaRPr lang="en-US" dirty="0">
              <a:solidFill>
                <a:srgbClr val="202122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hlinkClick r:id="rId7" tooltip="Electromagnetic radia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Electromagnetic radiation</a:t>
            </a:r>
            <a:r>
              <a:rPr lang="en-US" dirty="0">
                <a:solidFill>
                  <a:srgbClr val="202122"/>
                </a:solidFill>
              </a:rPr>
              <a:t>, such as </a:t>
            </a:r>
            <a:r>
              <a:rPr lang="en-US" dirty="0">
                <a:solidFill>
                  <a:srgbClr val="202122"/>
                </a:solidFill>
                <a:hlinkClick r:id="rId8" tooltip="Radio wav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radio waves</a:t>
            </a:r>
            <a:r>
              <a:rPr lang="en-US" dirty="0">
                <a:solidFill>
                  <a:srgbClr val="202122"/>
                </a:solidFill>
              </a:rPr>
              <a:t>, </a:t>
            </a:r>
            <a:r>
              <a:rPr lang="en-US" dirty="0">
                <a:solidFill>
                  <a:srgbClr val="202122"/>
                </a:solidFill>
                <a:hlinkClick r:id="rId9" tooltip="Microwave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microwaves</a:t>
            </a:r>
            <a:r>
              <a:rPr lang="en-US" dirty="0">
                <a:solidFill>
                  <a:srgbClr val="202122"/>
                </a:solidFill>
              </a:rPr>
              <a:t>, </a:t>
            </a:r>
            <a:r>
              <a:rPr lang="en-US" dirty="0">
                <a:solidFill>
                  <a:srgbClr val="202122"/>
                </a:solidFill>
                <a:hlinkClick r:id="rId10" tooltip="Infrared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infrared</a:t>
            </a:r>
            <a:r>
              <a:rPr lang="en-US" dirty="0">
                <a:solidFill>
                  <a:srgbClr val="202122"/>
                </a:solidFill>
              </a:rPr>
              <a:t>, </a:t>
            </a:r>
            <a:r>
              <a:rPr lang="en-US" dirty="0">
                <a:solidFill>
                  <a:srgbClr val="202122"/>
                </a:solidFill>
                <a:hlinkClick r:id="rId11" tooltip="Visible light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visible light</a:t>
            </a:r>
            <a:r>
              <a:rPr lang="en-US" dirty="0">
                <a:solidFill>
                  <a:srgbClr val="202122"/>
                </a:solidFill>
              </a:rPr>
              <a:t>, </a:t>
            </a:r>
            <a:r>
              <a:rPr lang="en-US" dirty="0">
                <a:solidFill>
                  <a:srgbClr val="202122"/>
                </a:solidFill>
                <a:hlinkClick r:id="rId12" tooltip="Ultraviolet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ultraviolet</a:t>
            </a:r>
            <a:r>
              <a:rPr lang="en-US" dirty="0">
                <a:solidFill>
                  <a:srgbClr val="202122"/>
                </a:solidFill>
              </a:rPr>
              <a:t>, </a:t>
            </a:r>
            <a:r>
              <a:rPr lang="en-US" dirty="0">
                <a:solidFill>
                  <a:srgbClr val="202122"/>
                </a:solidFill>
                <a:hlinkClick r:id="rId13" tooltip="X-ray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x-rays</a:t>
            </a:r>
            <a:r>
              <a:rPr lang="en-US" dirty="0">
                <a:solidFill>
                  <a:srgbClr val="202122"/>
                </a:solidFill>
              </a:rPr>
              <a:t>, and gamma radiation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dirty="0">
              <a:solidFill>
                <a:srgbClr val="202122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hlinkClick r:id="rId14" tooltip="Particle radia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Particle radiation</a:t>
            </a:r>
            <a:r>
              <a:rPr lang="en-US" dirty="0">
                <a:solidFill>
                  <a:srgbClr val="202122"/>
                </a:solidFill>
              </a:rPr>
              <a:t>, such as alpha radiation, beta radiation, proton radiation and </a:t>
            </a:r>
            <a:r>
              <a:rPr lang="en-US" dirty="0">
                <a:solidFill>
                  <a:srgbClr val="202122"/>
                </a:solidFill>
                <a:hlinkClick r:id="rId15" tooltip="Neutron radia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neutron radiation</a:t>
            </a:r>
            <a:r>
              <a:rPr lang="en-US" dirty="0">
                <a:solidFill>
                  <a:srgbClr val="202122"/>
                </a:solidFill>
              </a:rPr>
              <a:t> (particles of non-zero rest energy)</a:t>
            </a:r>
          </a:p>
          <a:p>
            <a:pPr algn="l"/>
            <a:endParaRPr lang="en-US" dirty="0">
              <a:solidFill>
                <a:srgbClr val="202122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hlinkClick r:id="rId16" tooltip="Acoustic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Acoustic</a:t>
            </a:r>
            <a:r>
              <a:rPr lang="en-US" dirty="0">
                <a:solidFill>
                  <a:srgbClr val="202122"/>
                </a:solidFill>
              </a:rPr>
              <a:t> radiation, such as </a:t>
            </a:r>
            <a:r>
              <a:rPr lang="en-US" dirty="0">
                <a:solidFill>
                  <a:srgbClr val="202122"/>
                </a:solidFill>
                <a:hlinkClick r:id="rId17" tooltip="Ultrasound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ultrasound</a:t>
            </a:r>
            <a:r>
              <a:rPr lang="en-US" dirty="0">
                <a:solidFill>
                  <a:srgbClr val="202122"/>
                </a:solidFill>
              </a:rPr>
              <a:t>, </a:t>
            </a:r>
            <a:r>
              <a:rPr lang="en-US" dirty="0">
                <a:solidFill>
                  <a:srgbClr val="202122"/>
                </a:solidFill>
                <a:hlinkClick r:id="rId18" tooltip="Sound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sound</a:t>
            </a:r>
            <a:r>
              <a:rPr lang="en-US" dirty="0">
                <a:solidFill>
                  <a:srgbClr val="202122"/>
                </a:solidFill>
              </a:rPr>
              <a:t>, and </a:t>
            </a:r>
            <a:r>
              <a:rPr lang="en-US" dirty="0">
                <a:solidFill>
                  <a:srgbClr val="202122"/>
                </a:solidFill>
                <a:hlinkClick r:id="rId19" tooltip="Seismic wav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seismic waves</a:t>
            </a:r>
            <a:r>
              <a:rPr lang="en-US" dirty="0">
                <a:solidFill>
                  <a:srgbClr val="202122"/>
                </a:solidFill>
              </a:rPr>
              <a:t> (dependent on a physical </a:t>
            </a:r>
            <a:r>
              <a:rPr lang="en-US" dirty="0">
                <a:solidFill>
                  <a:srgbClr val="202122"/>
                </a:solidFill>
                <a:hlinkClick r:id="rId20" tooltip="Transmission medi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transmission medium</a:t>
            </a:r>
            <a:r>
              <a:rPr lang="en-US" dirty="0">
                <a:solidFill>
                  <a:srgbClr val="202122"/>
                </a:solidFill>
              </a:rPr>
              <a:t>)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dirty="0">
              <a:solidFill>
                <a:srgbClr val="202122"/>
              </a:solidFill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hlinkClick r:id="rId21" tooltip="Gravitational wav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Gravitational radiation</a:t>
            </a:r>
            <a:r>
              <a:rPr lang="en-US" dirty="0">
                <a:solidFill>
                  <a:srgbClr val="202122"/>
                </a:solidFill>
              </a:rPr>
              <a:t>, that takes the form of gravitational waves, or ripples in the curvature of </a:t>
            </a:r>
            <a:r>
              <a:rPr lang="en-US" dirty="0">
                <a:solidFill>
                  <a:srgbClr val="202122"/>
                </a:solidFill>
                <a:hlinkClick r:id="rId22" tooltip="Spacetim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spacetime</a:t>
            </a:r>
            <a:endParaRPr lang="en-US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392681-1406-1261-EAB7-6023533AE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290" y="1483879"/>
            <a:ext cx="10515600" cy="4351338"/>
          </a:xfrm>
        </p:spPr>
        <p:txBody>
          <a:bodyPr>
            <a:normAutofit/>
          </a:bodyPr>
          <a:lstStyle/>
          <a:p>
            <a:r>
              <a:rPr lang="en-US" b="0" i="0" dirty="0">
                <a:solidFill>
                  <a:srgbClr val="202122"/>
                </a:solidFill>
                <a:effectLst/>
              </a:rPr>
              <a:t>The word "radiation" arises from the phenomenon of energy  waves </a:t>
            </a:r>
            <a:r>
              <a:rPr lang="en-US" b="0" i="1" dirty="0">
                <a:solidFill>
                  <a:srgbClr val="202122"/>
                </a:solidFill>
                <a:effectLst/>
              </a:rPr>
              <a:t>radiating</a:t>
            </a:r>
            <a:r>
              <a:rPr lang="en-US" b="0" i="0" dirty="0">
                <a:solidFill>
                  <a:srgbClr val="202122"/>
                </a:solidFill>
                <a:effectLst/>
              </a:rPr>
              <a:t> (i.e., traveling outward in all directions) from a source. </a:t>
            </a:r>
          </a:p>
          <a:p>
            <a:r>
              <a:rPr lang="en-US" b="0" i="0" dirty="0">
                <a:solidFill>
                  <a:srgbClr val="202122"/>
                </a:solidFill>
                <a:effectLst/>
              </a:rPr>
              <a:t>This aspect leads to a system of </a:t>
            </a:r>
            <a:r>
              <a:rPr lang="en-US" b="0" i="0" u="none" strike="noStrike" dirty="0">
                <a:solidFill>
                  <a:srgbClr val="3366CC"/>
                </a:solidFill>
                <a:effectLst/>
                <a:hlinkClick r:id="rId2" tooltip="Radiometry"/>
              </a:rPr>
              <a:t>measurements and physical units</a:t>
            </a:r>
            <a:r>
              <a:rPr lang="en-US" b="0" i="0" dirty="0">
                <a:solidFill>
                  <a:srgbClr val="202122"/>
                </a:solidFill>
                <a:effectLst/>
              </a:rPr>
              <a:t> that are applicable to all types of radiation. </a:t>
            </a:r>
          </a:p>
          <a:p>
            <a:r>
              <a:rPr lang="en-US" dirty="0">
                <a:solidFill>
                  <a:srgbClr val="202122"/>
                </a:solidFill>
              </a:rPr>
              <a:t>R</a:t>
            </a:r>
            <a:r>
              <a:rPr lang="en-US" b="0" i="0" dirty="0">
                <a:solidFill>
                  <a:srgbClr val="202122"/>
                </a:solidFill>
                <a:effectLst/>
              </a:rPr>
              <a:t>adiation expands as it passes through space, and as its energy is conserved (in vacuum)</a:t>
            </a:r>
          </a:p>
          <a:p>
            <a:r>
              <a:rPr lang="en-US" dirty="0">
                <a:solidFill>
                  <a:srgbClr val="202122"/>
                </a:solidFill>
              </a:rPr>
              <a:t>T</a:t>
            </a:r>
            <a:r>
              <a:rPr lang="en-US" b="0" i="0" dirty="0">
                <a:solidFill>
                  <a:srgbClr val="202122"/>
                </a:solidFill>
                <a:effectLst/>
              </a:rPr>
              <a:t>he intensity of all types of radiation are measured in wavelengths 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794459-AAFB-EAF8-588C-0627E32E78EE}"/>
              </a:ext>
            </a:extLst>
          </p:cNvPr>
          <p:cNvSpPr txBox="1"/>
          <p:nvPr/>
        </p:nvSpPr>
        <p:spPr>
          <a:xfrm>
            <a:off x="914704" y="1303455"/>
            <a:ext cx="726901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C00000"/>
                </a:solidFill>
              </a:rPr>
              <a:t>So now we understand!</a:t>
            </a:r>
          </a:p>
          <a:p>
            <a:endParaRPr lang="en-US" dirty="0"/>
          </a:p>
          <a:p>
            <a:r>
              <a:rPr lang="en-US" sz="2400" b="1" dirty="0"/>
              <a:t>LASERS are use in many different fields for a specific purpose ( target ) using a controlled energy source to create a stimulus or for a specific outcome 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5650007C-DBC9-1F4B-C572-6160ACE5D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565058" y="3239730"/>
            <a:ext cx="5491242" cy="308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0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FFB13-8CD0-A301-7C1F-3763B25AD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Medical Esthetic lasers use </a:t>
            </a:r>
            <a:r>
              <a:rPr lang="en-US" dirty="0">
                <a:solidFill>
                  <a:srgbClr val="C00000"/>
                </a:solidFill>
              </a:rPr>
              <a:t>electromagnetic radiation </a:t>
            </a:r>
            <a:r>
              <a:rPr lang="en-US" dirty="0"/>
              <a:t>to generate a concentrated steam of </a:t>
            </a:r>
            <a:r>
              <a:rPr lang="en-US" dirty="0">
                <a:solidFill>
                  <a:srgbClr val="C00000"/>
                </a:solidFill>
              </a:rPr>
              <a:t>photons </a:t>
            </a:r>
            <a:r>
              <a:rPr lang="en-US" dirty="0"/>
              <a:t>capable of providing a specific therapeutic benefit.</a:t>
            </a:r>
          </a:p>
          <a:p>
            <a:r>
              <a:rPr lang="en-US" dirty="0">
                <a:solidFill>
                  <a:srgbClr val="C00000"/>
                </a:solidFill>
              </a:rPr>
              <a:t>Photons 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dirty="0"/>
              <a:t>are tiny particles of waves of electromagnetic radiation. photons are just electric fields traveling through space in a vacuum.</a:t>
            </a:r>
          </a:p>
          <a:p>
            <a:r>
              <a:rPr lang="en-US" dirty="0"/>
              <a:t> Photons have no charge, no resting mass, and travel at the speed of light.</a:t>
            </a:r>
          </a:p>
        </p:txBody>
      </p:sp>
    </p:spTree>
    <p:extLst>
      <p:ext uri="{BB962C8B-B14F-4D97-AF65-F5344CB8AC3E}">
        <p14:creationId xmlns:p14="http://schemas.microsoft.com/office/powerpoint/2010/main" val="838528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2F61A-44E3-7A21-6CCA-B27EDAD12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Chromophores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A6D63-F993-CBC6-F159-50A6756AC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86300" cy="4351338"/>
          </a:xfrm>
        </p:spPr>
        <p:txBody>
          <a:bodyPr/>
          <a:lstStyle/>
          <a:p>
            <a:r>
              <a:rPr lang="en-US" b="0" i="0" dirty="0">
                <a:solidFill>
                  <a:srgbClr val="4D5156"/>
                </a:solidFill>
                <a:effectLst/>
              </a:rPr>
              <a:t>A chromophore is the part of a molecule responsible for its color. The color that is seen by our eyes.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970EF2DB-5830-8EA0-F4DA-9D8EFC5C5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19799" y="1825625"/>
            <a:ext cx="431376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50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AF24D-C325-BBCA-D3E0-1219FDFD6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Chromophores Targeted by LASER Light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DD9EB-0179-775D-2FD4-32E8D984D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Medical esthetic lasers target 3 types of chromophores:</a:t>
            </a:r>
          </a:p>
          <a:p>
            <a:r>
              <a:rPr lang="en-US" dirty="0"/>
              <a:t>Melanin</a:t>
            </a:r>
          </a:p>
          <a:p>
            <a:r>
              <a:rPr lang="en-US" dirty="0"/>
              <a:t>Hemoglobin </a:t>
            </a:r>
          </a:p>
          <a:p>
            <a:r>
              <a:rPr lang="en-US" dirty="0"/>
              <a:t>Tattoo pigments </a:t>
            </a:r>
          </a:p>
          <a:p>
            <a:r>
              <a:rPr lang="en-US" dirty="0"/>
              <a:t>Providers are able to target specific chromophores in the skin because each chromophore absorbs laser light within a range of wavelengths</a:t>
            </a:r>
          </a:p>
        </p:txBody>
      </p:sp>
    </p:spTree>
    <p:extLst>
      <p:ext uri="{BB962C8B-B14F-4D97-AF65-F5344CB8AC3E}">
        <p14:creationId xmlns:p14="http://schemas.microsoft.com/office/powerpoint/2010/main" val="2354442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7CC9A-BC29-BEA4-797D-896EAA172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5800" y="1327727"/>
            <a:ext cx="6029902" cy="1325563"/>
          </a:xfrm>
        </p:spPr>
        <p:txBody>
          <a:bodyPr/>
          <a:lstStyle/>
          <a:p>
            <a:r>
              <a:rPr lang="en-US" b="1" dirty="0">
                <a:solidFill>
                  <a:srgbClr val="C00000"/>
                </a:solidFill>
              </a:rPr>
              <a:t>What is a wavelength ???</a:t>
            </a:r>
          </a:p>
        </p:txBody>
      </p:sp>
      <p:pic>
        <p:nvPicPr>
          <p:cNvPr id="5" name="Content Placeholder 4" descr="A picture containing text, tableware, handwear, plate&#10;&#10;Description automatically generated">
            <a:extLst>
              <a:ext uri="{FF2B5EF4-FFF2-40B4-BE49-F238E27FC236}">
                <a16:creationId xmlns:a16="http://schemas.microsoft.com/office/drawing/2014/main" id="{F2559908-67A1-2C52-CE76-047BDB0D3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6560" y="524387"/>
            <a:ext cx="3502763" cy="2723763"/>
          </a:xfrm>
        </p:spPr>
      </p:pic>
      <p:sp>
        <p:nvSpPr>
          <p:cNvPr id="6" name="Rectangle: Beveled 5">
            <a:hlinkClick r:id="rId4"/>
            <a:extLst>
              <a:ext uri="{FF2B5EF4-FFF2-40B4-BE49-F238E27FC236}">
                <a16:creationId xmlns:a16="http://schemas.microsoft.com/office/drawing/2014/main" id="{3B71E522-D478-D235-A9D4-0E42C329A849}"/>
              </a:ext>
            </a:extLst>
          </p:cNvPr>
          <p:cNvSpPr/>
          <p:nvPr/>
        </p:nvSpPr>
        <p:spPr>
          <a:xfrm>
            <a:off x="4562764" y="3429000"/>
            <a:ext cx="4091709" cy="1256145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Let’s See! </a:t>
            </a:r>
          </a:p>
        </p:txBody>
      </p:sp>
    </p:spTree>
    <p:extLst>
      <p:ext uri="{BB962C8B-B14F-4D97-AF65-F5344CB8AC3E}">
        <p14:creationId xmlns:p14="http://schemas.microsoft.com/office/powerpoint/2010/main" val="2053145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93B46-C661-C6BA-B607-E27A5D2C1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OK! That was a lot…let’s review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57012-F5AB-FD80-E426-DCE5CB25FF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What does LASER stand for?</a:t>
            </a:r>
          </a:p>
          <a:p>
            <a:r>
              <a:rPr lang="en-US" dirty="0"/>
              <a:t>What is Radiation </a:t>
            </a:r>
          </a:p>
          <a:p>
            <a:r>
              <a:rPr lang="en-US" dirty="0"/>
              <a:t>What is Electromagnetic Radiation?</a:t>
            </a:r>
          </a:p>
          <a:p>
            <a:r>
              <a:rPr lang="en-US" dirty="0"/>
              <a:t>What Type of Radiation is used in Esthetic LASERS?</a:t>
            </a:r>
          </a:p>
          <a:p>
            <a:r>
              <a:rPr lang="en-US" dirty="0"/>
              <a:t>What are photons?</a:t>
            </a:r>
          </a:p>
          <a:p>
            <a:r>
              <a:rPr lang="en-US" dirty="0"/>
              <a:t>What are chromophores?</a:t>
            </a:r>
          </a:p>
          <a:p>
            <a:r>
              <a:rPr lang="en-US" dirty="0"/>
              <a:t>What type of chromophores are targeted by LASER</a:t>
            </a:r>
          </a:p>
          <a:p>
            <a:r>
              <a:rPr lang="en-US" dirty="0"/>
              <a:t>What is a frequency ?</a:t>
            </a:r>
          </a:p>
          <a:p>
            <a:r>
              <a:rPr lang="en-US" dirty="0"/>
              <a:t>What is a wavelength 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869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4AEA0-1DB3-5051-6AF5-9A32513A5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this apply to our knowledge?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B6B0D-708D-8455-6F8D-F78AFD854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Again…A laser uses electromagnetic radiation to generate a concentrated steam of </a:t>
            </a:r>
            <a:r>
              <a:rPr lang="en-US" b="1" dirty="0">
                <a:solidFill>
                  <a:srgbClr val="C00000"/>
                </a:solidFill>
              </a:rPr>
              <a:t>photons</a:t>
            </a:r>
            <a:r>
              <a:rPr lang="en-US" dirty="0"/>
              <a:t> that is capable of providing therapeutic benefit. Substances that absorb laser light, such as </a:t>
            </a:r>
            <a:r>
              <a:rPr lang="en-US" b="1" dirty="0">
                <a:solidFill>
                  <a:srgbClr val="C00000"/>
                </a:solidFill>
              </a:rPr>
              <a:t>melanin, hemoglobin, and tattoo pigment</a:t>
            </a:r>
            <a:r>
              <a:rPr lang="en-US" dirty="0"/>
              <a:t>, are called </a:t>
            </a:r>
            <a:r>
              <a:rPr lang="en-US" b="1" dirty="0">
                <a:solidFill>
                  <a:srgbClr val="C00000"/>
                </a:solidFill>
              </a:rPr>
              <a:t>chromophores</a:t>
            </a:r>
            <a:r>
              <a:rPr lang="en-US" dirty="0"/>
              <a:t>.</a:t>
            </a:r>
          </a:p>
          <a:p>
            <a:r>
              <a:rPr lang="en-US" dirty="0"/>
              <a:t>Providers are able to target specific chromophores in the skin because each chromophore absorbs laser light within a range of </a:t>
            </a:r>
            <a:r>
              <a:rPr lang="en-US" b="1" dirty="0">
                <a:solidFill>
                  <a:srgbClr val="C00000"/>
                </a:solidFill>
              </a:rPr>
              <a:t>wavelengths</a:t>
            </a:r>
            <a:r>
              <a:rPr lang="en-US" dirty="0"/>
              <a:t>. This concept is called </a:t>
            </a:r>
            <a:r>
              <a:rPr lang="en-US" b="1" dirty="0">
                <a:solidFill>
                  <a:srgbClr val="C00000"/>
                </a:solidFill>
              </a:rPr>
              <a:t>selective photo-thermolysis</a:t>
            </a:r>
          </a:p>
        </p:txBody>
      </p:sp>
    </p:spTree>
    <p:extLst>
      <p:ext uri="{BB962C8B-B14F-4D97-AF65-F5344CB8AC3E}">
        <p14:creationId xmlns:p14="http://schemas.microsoft.com/office/powerpoint/2010/main" val="140473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417E1-A1B0-D68A-9D92-BD82E0667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2800" dirty="0"/>
              <a:t>Ok Gotcha! ….</a:t>
            </a:r>
            <a:br>
              <a:rPr lang="en-US" sz="2800" dirty="0"/>
            </a:br>
            <a:r>
              <a:rPr lang="en-US" sz="2800" dirty="0"/>
              <a:t>But wait…what is selective </a:t>
            </a:r>
            <a:r>
              <a:rPr lang="en-US" sz="2800" b="1" dirty="0"/>
              <a:t>photo-thermolysis</a:t>
            </a:r>
            <a:r>
              <a:rPr lang="en-US" sz="2800" dirty="0"/>
              <a:t>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8CA6E-98CD-81A9-7043-1A99BC8099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Photo = Light </a:t>
            </a:r>
          </a:p>
          <a:p>
            <a:r>
              <a:rPr lang="en-US" dirty="0">
                <a:solidFill>
                  <a:srgbClr val="C00000"/>
                </a:solidFill>
              </a:rPr>
              <a:t>Thermolysis = Heat </a:t>
            </a:r>
          </a:p>
        </p:txBody>
      </p:sp>
      <p:pic>
        <p:nvPicPr>
          <p:cNvPr id="5" name="Picture 4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759E4477-7AC8-3593-A345-71C2CB5067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070" r="22337"/>
          <a:stretch/>
        </p:blipFill>
        <p:spPr>
          <a:xfrm>
            <a:off x="915068" y="385915"/>
            <a:ext cx="3632033" cy="5373329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DF3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411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79846-5FE8-2C2A-F647-DED4EBF47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6BCF9-DF24-42F6-8625-4903CDA444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a bundle, how a LASER works is by using a specific Wavelength </a:t>
            </a:r>
          </a:p>
          <a:p>
            <a:r>
              <a:rPr lang="en-US" dirty="0"/>
              <a:t>The specific frequency of wave light will use a specific amount of electromagnetic radiation ( photons ) to be discharge in pulses of milliseconds using </a:t>
            </a:r>
            <a:r>
              <a:rPr lang="en-US" i="1" u="sng" dirty="0">
                <a:solidFill>
                  <a:srgbClr val="C00000"/>
                </a:solidFill>
              </a:rPr>
              <a:t>“heat” or “acoustic waves “</a:t>
            </a:r>
          </a:p>
          <a:p>
            <a:r>
              <a:rPr lang="en-US" dirty="0"/>
              <a:t>This specific </a:t>
            </a:r>
            <a:r>
              <a:rPr lang="en-US" dirty="0">
                <a:solidFill>
                  <a:srgbClr val="C00000"/>
                </a:solidFill>
              </a:rPr>
              <a:t>heat</a:t>
            </a:r>
            <a:r>
              <a:rPr lang="en-US" dirty="0"/>
              <a:t> will create a selective </a:t>
            </a:r>
            <a:r>
              <a:rPr lang="en-US" dirty="0">
                <a:solidFill>
                  <a:srgbClr val="C00000"/>
                </a:solidFill>
              </a:rPr>
              <a:t>photo-thermolysis effect </a:t>
            </a:r>
            <a:r>
              <a:rPr lang="en-US" dirty="0"/>
              <a:t>which will </a:t>
            </a:r>
            <a:r>
              <a:rPr lang="en-US" dirty="0">
                <a:solidFill>
                  <a:srgbClr val="C00000"/>
                </a:solidFill>
              </a:rPr>
              <a:t>selectively</a:t>
            </a:r>
            <a:r>
              <a:rPr lang="en-US" dirty="0"/>
              <a:t> target a specific group of chromophores within the skin without affecting the surrounding tissue !  </a:t>
            </a:r>
          </a:p>
        </p:txBody>
      </p:sp>
    </p:spTree>
    <p:extLst>
      <p:ext uri="{BB962C8B-B14F-4D97-AF65-F5344CB8AC3E}">
        <p14:creationId xmlns:p14="http://schemas.microsoft.com/office/powerpoint/2010/main" val="1322829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E0F-C1E3-8339-9426-2D09E6EB0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 Let’s Review Again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2EBB95-E89B-9AEC-B6C5-DEE98893C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837" y="1539298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Light is a form of energy that is made up of photons. </a:t>
            </a:r>
          </a:p>
          <a:p>
            <a:r>
              <a:rPr lang="en-US" dirty="0"/>
              <a:t>Photons are particles that travel in space as electromagnetic waves.</a:t>
            </a:r>
          </a:p>
          <a:p>
            <a:r>
              <a:rPr lang="en-US" dirty="0"/>
              <a:t>Photons will eventually come into contact with atoms, which exist in nature in their lowest state of energy, the “ground state.” </a:t>
            </a:r>
          </a:p>
          <a:p>
            <a:r>
              <a:rPr lang="en-US" dirty="0"/>
              <a:t>When atoms absorb photons, they are propelled into higher energy states because their orbiting electrons are displaced further from the nucleus.</a:t>
            </a:r>
          </a:p>
          <a:p>
            <a:r>
              <a:rPr lang="en-US" dirty="0"/>
              <a:t>When photons stop hitting atoms, the atoms instantaneously fall back toward their ground states, and in so doing, release energy in the form of photons. </a:t>
            </a:r>
          </a:p>
          <a:p>
            <a:r>
              <a:rPr lang="en-US" dirty="0"/>
              <a:t>The process of energy transfer from energized atoms back to their resting states via the emission of photons is called </a:t>
            </a:r>
            <a:r>
              <a:rPr lang="en-US" dirty="0">
                <a:solidFill>
                  <a:srgbClr val="C00000"/>
                </a:solidFill>
              </a:rPr>
              <a:t>electromagnetic radiation</a:t>
            </a:r>
            <a:r>
              <a:rPr lang="en-US" dirty="0"/>
              <a:t>. It was originally described by Albert Einstein in “The Quantum Theory of Radiation.”</a:t>
            </a:r>
          </a:p>
        </p:txBody>
      </p:sp>
    </p:spTree>
    <p:extLst>
      <p:ext uri="{BB962C8B-B14F-4D97-AF65-F5344CB8AC3E}">
        <p14:creationId xmlns:p14="http://schemas.microsoft.com/office/powerpoint/2010/main" val="2463956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09477-BE1A-E11B-6368-F2F1D5F16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259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+mn-lt"/>
              </a:rPr>
              <a:t>The electromagnetic spectrum is the range of frequencies at which photons travel in nature. It encompasses low-frequency radio waves, visible light, ultraviolet radiation, and high-frequency gamma rays.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A5C34F-D527-C209-E2E5-2B2EC3FA44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9257" y="1825625"/>
            <a:ext cx="8633485" cy="4351338"/>
          </a:xfrm>
        </p:spPr>
      </p:pic>
    </p:spTree>
    <p:extLst>
      <p:ext uri="{BB962C8B-B14F-4D97-AF65-F5344CB8AC3E}">
        <p14:creationId xmlns:p14="http://schemas.microsoft.com/office/powerpoint/2010/main" val="440891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The origin of Electromagnetic waves, and why they behave as they do">
            <a:hlinkClick r:id="" action="ppaction://media"/>
            <a:extLst>
              <a:ext uri="{FF2B5EF4-FFF2-40B4-BE49-F238E27FC236}">
                <a16:creationId xmlns:a16="http://schemas.microsoft.com/office/drawing/2014/main" id="{8FC28673-A405-D4F4-1A0B-B4EEDEC78A8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74863" y="125333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2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6838</TotalTime>
  <Words>811</Words>
  <Application>Microsoft Office PowerPoint</Application>
  <PresentationFormat>Widescreen</PresentationFormat>
  <Paragraphs>73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Chromophores </vt:lpstr>
      <vt:lpstr>Chromophores Targeted by LASER Light </vt:lpstr>
      <vt:lpstr>What is a wavelength ???</vt:lpstr>
      <vt:lpstr>OK! That was a lot…let’s review </vt:lpstr>
      <vt:lpstr>How does this apply to our knowledge?</vt:lpstr>
      <vt:lpstr>Ok Gotcha! …. But wait…what is selective photo-thermolysis ?</vt:lpstr>
      <vt:lpstr>The Process </vt:lpstr>
      <vt:lpstr>So Let’s Review Again </vt:lpstr>
      <vt:lpstr>The electromagnetic spectrum is the range of frequencies at which photons travel in nature. It encompasses low-frequency radio waves, visible light, ultraviolet radiation, and high-frequency gamma rays.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2023-04-11T22:00:49Z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