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19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073A0DAA-6AF3-43AB-8588-CEC1D06C72B9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>
              <a:solidFill>
                <a:schemeClr val="lt1"/>
              </a:solidFill>
            </a:ln>
          </a:left>
          <a:right>
            <a:ln w="12700">
              <a:solidFill>
                <a:schemeClr val="lt1"/>
              </a:solidFill>
            </a:ln>
          </a:right>
          <a:top>
            <a:ln w="12700">
              <a:solidFill>
                <a:schemeClr val="lt1"/>
              </a:solidFill>
            </a:ln>
          </a:top>
          <a:bottom>
            <a:ln w="12700">
              <a:solidFill>
                <a:schemeClr val="lt1"/>
              </a:solidFill>
            </a:ln>
          </a:bottom>
          <a:insideH>
            <a:ln w="12700">
              <a:solidFill>
                <a:schemeClr val="lt1"/>
              </a:solidFill>
            </a:ln>
          </a:insideH>
          <a:insideV>
            <a:ln w="12700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  <a:fill>
          <a:solidFill>
            <a:schemeClr val="dk1">
              <a:tint val="40000"/>
            </a:schemeClr>
          </a:solidFill>
        </a:fill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prstClr val="black"/>
        </a:fontRef>
        <a:schemeClr val="lt1"/>
      </a:tcTxStyle>
      <a:tcStyle>
        <a:tcBdr>
          <a:bottom>
            <a:ln w="38100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120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notesMaster" Target="notesMasters/notesMaster1.xml"/><Relationship Id="rId20" Type="http://schemas.openxmlformats.org/officeDocument/2006/relationships/presProps" Target="presProps.xml" /><Relationship Id="rId21" Type="http://schemas.openxmlformats.org/officeDocument/2006/relationships/tableStyles" Target="tableStyles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20FDEBB-B28B-BAA9-1C8C-0BBE0CFFC916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0834131-27F7-D3F7-5E2F-8E24636A4DB0}" type="slidenum">
              <a:rPr/>
              <a:t/>
            </a:fld>
            <a:endParaRPr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6ABF9B6-F4CF-C2B4-A005-0C09F562CCDB}" type="slidenum">
              <a:rPr/>
              <a:t/>
            </a:fld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69F448B-949E-C4A8-1DD1-EFD5F5460B06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9D30B9B-63CC-71D3-A0E0-BD5447381506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9B63660-3950-F073-6F00-F04BBF229E59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08FF936-BAE4-B0CA-FB15-84490E41E5B9}" type="slidenum">
              <a:rPr/>
              <a:t/>
            </a:fld>
            <a:endParaRPr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8D9B2F2-8A4C-EB30-52C6-C71FE84DC0C6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9700639-EE94-871B-52B7-E4DBB994DB2B}" type="slidenum">
              <a:rPr/>
              <a:t/>
            </a:fld>
            <a:endParaRPr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702DC18-3D4C-0F25-5656-2374D769AB26}" type="slidenum">
              <a:rPr/>
              <a:t/>
            </a:fld>
            <a:endParaRPr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B08660C-862B-34E5-EAAB-E013CA300931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B9D250B-3F0D-3D49-15A0-8AAF1696B0D2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Medical Radiologic Technology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Eden Brook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33169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Eden Brook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721902" y="2353455"/>
            <a:ext cx="5946097" cy="1156507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en-US" sz="3200"/>
              <a:t>Patient Care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721902" y="3700282"/>
            <a:ext cx="5946097" cy="802019"/>
          </a:xfrm>
        </p:spPr>
        <p:txBody>
          <a:bodyPr/>
          <a:lstStyle/>
          <a:p>
            <a:pPr algn="l">
              <a:defRPr/>
            </a:pPr>
            <a:r>
              <a:rPr lang="en-US" sz="2800"/>
              <a:t>Body Temperature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Body Temperature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b="1"/>
              <a:t>Body Temperature</a:t>
            </a:r>
            <a:r>
              <a:rPr lang="en-US"/>
              <a:t> is the </a:t>
            </a:r>
            <a:r>
              <a:rPr lang="en-US">
                <a:solidFill>
                  <a:srgbClr val="7030A0"/>
                </a:solidFill>
              </a:rPr>
              <a:t>physiologic balance </a:t>
            </a:r>
            <a:r>
              <a:rPr lang="en-US"/>
              <a:t>between heat produced in the body (by </a:t>
            </a:r>
            <a:r>
              <a:rPr lang="en-US">
                <a:solidFill>
                  <a:srgbClr val="00B050"/>
                </a:solidFill>
              </a:rPr>
              <a:t>chemical processes </a:t>
            </a:r>
            <a:r>
              <a:rPr lang="en-US"/>
              <a:t>that result from </a:t>
            </a:r>
            <a:r>
              <a:rPr lang="en-US">
                <a:solidFill>
                  <a:srgbClr val="7030A0"/>
                </a:solidFill>
              </a:rPr>
              <a:t>metabolic activity</a:t>
            </a:r>
            <a:r>
              <a:rPr lang="en-US"/>
              <a:t>) and heat lost to the environment.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 A patient whose body temperature is </a:t>
            </a:r>
            <a:r>
              <a:rPr lang="en-US">
                <a:solidFill>
                  <a:srgbClr val="00B050"/>
                </a:solidFill>
              </a:rPr>
              <a:t>elevated</a:t>
            </a:r>
            <a:r>
              <a:rPr lang="en-US"/>
              <a:t> above normal limits is said to have a </a:t>
            </a:r>
            <a:r>
              <a:rPr lang="en-US" b="1">
                <a:solidFill>
                  <a:srgbClr val="C00000"/>
                </a:solidFill>
              </a:rPr>
              <a:t>fever</a:t>
            </a:r>
            <a:r>
              <a:rPr lang="en-US">
                <a:solidFill>
                  <a:srgbClr val="C00000"/>
                </a:solidFill>
              </a:rPr>
              <a:t> or </a:t>
            </a:r>
            <a:r>
              <a:rPr lang="en-US" b="1">
                <a:solidFill>
                  <a:srgbClr val="C00000"/>
                </a:solidFill>
              </a:rPr>
              <a:t>pyrexia</a:t>
            </a:r>
            <a:r>
              <a:rPr lang="en-US">
                <a:solidFill>
                  <a:srgbClr val="C00000"/>
                </a:solidFill>
              </a:rPr>
              <a:t>.</a:t>
            </a:r>
            <a:endParaRPr/>
          </a:p>
          <a:p>
            <a:pPr>
              <a:defRPr/>
            </a:pPr>
            <a:endParaRPr lang="en-US">
              <a:solidFill>
                <a:srgbClr val="C00000"/>
              </a:solidFill>
            </a:endParaRPr>
          </a:p>
          <a:p>
            <a:pPr>
              <a:defRPr/>
            </a:pPr>
            <a:r>
              <a:rPr lang="en-US"/>
              <a:t> A patient whose body temperature is </a:t>
            </a:r>
            <a:r>
              <a:rPr lang="en-US">
                <a:solidFill>
                  <a:srgbClr val="0070C0"/>
                </a:solidFill>
              </a:rPr>
              <a:t>below</a:t>
            </a:r>
            <a:r>
              <a:rPr lang="en-US"/>
              <a:t> normal limits is said to have </a:t>
            </a:r>
            <a:r>
              <a:rPr lang="en-US" b="1">
                <a:solidFill>
                  <a:srgbClr val="00B0F0"/>
                </a:solidFill>
              </a:rPr>
              <a:t>hypothermia</a:t>
            </a:r>
            <a:r>
              <a:rPr lang="en-US">
                <a:solidFill>
                  <a:srgbClr val="00B0F0"/>
                </a:solidFill>
              </a:rPr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Factors that Affect Body Temperature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>
                <a:solidFill>
                  <a:srgbClr val="7030A0"/>
                </a:solidFill>
              </a:rPr>
              <a:t>Environment</a:t>
            </a:r>
            <a:r>
              <a:rPr lang="en-US"/>
              <a:t> – slightly higher in hot environment</a:t>
            </a:r>
            <a:endParaRPr/>
          </a:p>
          <a:p>
            <a:pPr>
              <a:defRPr/>
            </a:pPr>
            <a:r>
              <a:rPr lang="en-US">
                <a:solidFill>
                  <a:srgbClr val="0070C0"/>
                </a:solidFill>
              </a:rPr>
              <a:t>Time of day </a:t>
            </a:r>
            <a:r>
              <a:rPr lang="en-US"/>
              <a:t>– lower in the morning</a:t>
            </a:r>
            <a:endParaRPr/>
          </a:p>
          <a:p>
            <a:pPr>
              <a:defRPr/>
            </a:pPr>
            <a:r>
              <a:rPr lang="en-US">
                <a:solidFill>
                  <a:srgbClr val="00B050"/>
                </a:solidFill>
              </a:rPr>
              <a:t>Infection/disease/injury </a:t>
            </a:r>
            <a:endParaRPr/>
          </a:p>
          <a:p>
            <a:pPr>
              <a:defRPr/>
            </a:pPr>
            <a:r>
              <a:rPr lang="en-US">
                <a:solidFill>
                  <a:srgbClr val="EE362C"/>
                </a:solidFill>
              </a:rPr>
              <a:t>Age</a:t>
            </a:r>
            <a:r>
              <a:rPr lang="en-US"/>
              <a:t> – decreases slightly with age</a:t>
            </a:r>
            <a:endParaRPr/>
          </a:p>
          <a:p>
            <a:pPr>
              <a:defRPr/>
            </a:pPr>
            <a:r>
              <a:rPr lang="en-US">
                <a:solidFill>
                  <a:srgbClr val="7030A0"/>
                </a:solidFill>
              </a:rPr>
              <a:t>Emotional status </a:t>
            </a:r>
            <a:r>
              <a:rPr lang="en-US"/>
              <a:t>– increases with stress</a:t>
            </a:r>
            <a:endParaRPr/>
          </a:p>
          <a:p>
            <a:pPr>
              <a:defRPr/>
            </a:pPr>
            <a:r>
              <a:rPr lang="en-US">
                <a:solidFill>
                  <a:srgbClr val="0070C0"/>
                </a:solidFill>
              </a:rPr>
              <a:t>Menstrual cycle </a:t>
            </a:r>
            <a:r>
              <a:rPr lang="en-US"/>
              <a:t>– higher during time of ovulation</a:t>
            </a:r>
            <a:endParaRPr/>
          </a:p>
          <a:p>
            <a:pPr>
              <a:defRPr/>
            </a:pPr>
            <a:r>
              <a:rPr lang="en-US">
                <a:solidFill>
                  <a:srgbClr val="EE362C"/>
                </a:solidFill>
              </a:rPr>
              <a:t>Physical activity </a:t>
            </a:r>
            <a:r>
              <a:rPr lang="en-US"/>
              <a:t>– slight increase but plateaus</a:t>
            </a:r>
            <a:endParaRPr/>
          </a:p>
          <a:p>
            <a:pPr>
              <a:defRPr/>
            </a:pPr>
            <a:r>
              <a:rPr lang="en-US">
                <a:solidFill>
                  <a:srgbClr val="7030A0"/>
                </a:solidFill>
              </a:rPr>
              <a:t>Site of measurement </a:t>
            </a:r>
            <a:r>
              <a:rPr lang="en-US"/>
              <a:t>– oral vs. rectal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Normal Body Temperature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b="1"/>
              <a:t>Normal </a:t>
            </a:r>
            <a:r>
              <a:rPr lang="en-US" b="1">
                <a:solidFill>
                  <a:srgbClr val="0070C0"/>
                </a:solidFill>
              </a:rPr>
              <a:t>oral</a:t>
            </a:r>
            <a:r>
              <a:rPr lang="en-US" b="1"/>
              <a:t> temperature range for adults is </a:t>
            </a:r>
            <a:r>
              <a:rPr lang="en-US" b="1">
                <a:solidFill>
                  <a:srgbClr val="00B050"/>
                </a:solidFill>
              </a:rPr>
              <a:t>36</a:t>
            </a:r>
            <a:r>
              <a:rPr lang="en-US">
                <a:solidFill>
                  <a:srgbClr val="00B050"/>
                </a:solidFill>
              </a:rPr>
              <a:t>–</a:t>
            </a:r>
            <a:r>
              <a:rPr lang="en-US" b="1">
                <a:solidFill>
                  <a:srgbClr val="00B050"/>
                </a:solidFill>
              </a:rPr>
              <a:t>38 </a:t>
            </a:r>
            <a:r>
              <a:rPr lang="en-US" b="1"/>
              <a:t>degrees Celsius or </a:t>
            </a:r>
            <a:r>
              <a:rPr lang="en-US" b="1">
                <a:solidFill>
                  <a:srgbClr val="7030A0"/>
                </a:solidFill>
              </a:rPr>
              <a:t>96.8</a:t>
            </a:r>
            <a:r>
              <a:rPr lang="en-US">
                <a:solidFill>
                  <a:srgbClr val="7030A0"/>
                </a:solidFill>
              </a:rPr>
              <a:t>–</a:t>
            </a:r>
            <a:r>
              <a:rPr lang="en-US" b="1">
                <a:solidFill>
                  <a:srgbClr val="7030A0"/>
                </a:solidFill>
              </a:rPr>
              <a:t>99.8 </a:t>
            </a:r>
            <a:r>
              <a:rPr lang="en-US" b="1"/>
              <a:t>degrees Fahrenheit </a:t>
            </a:r>
            <a:r>
              <a:rPr lang="en-US"/>
              <a:t>(Allow + or - 0.5–1</a:t>
            </a:r>
            <a:r>
              <a:rPr lang="en-US" baseline="30000"/>
              <a:t>o</a:t>
            </a:r>
            <a:r>
              <a:rPr lang="en-US"/>
              <a:t> variation in temp for normal ranges)</a:t>
            </a:r>
            <a:endParaRPr lang="en-US" sz="1600" b="1"/>
          </a:p>
          <a:p>
            <a:pPr marL="457200" indent="-45720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457200" indent="-45720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457200" indent="-457200">
              <a:lnSpc>
                <a:spcPct val="90000"/>
              </a:lnSpc>
              <a:buNone/>
              <a:defRPr/>
            </a:pPr>
            <a:endParaRPr lang="en-US" sz="1600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>
              <a:defRPr/>
            </a:pPr>
            <a:endParaRPr lang="en-CA"/>
          </a:p>
        </p:txBody>
      </p:sp>
      <p:sp>
        <p:nvSpPr>
          <p:cNvPr id="7" name="TextBox 6"/>
          <p:cNvSpPr txBox="1"/>
          <p:nvPr/>
        </p:nvSpPr>
        <p:spPr bwMode="auto">
          <a:xfrm>
            <a:off x="2524052" y="3269410"/>
            <a:ext cx="7721361" cy="1189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CA" b="1"/>
              <a:t>Table 1.1: Normal Adult Temperatures by Site </a:t>
            </a:r>
            <a:endParaRPr/>
          </a:p>
          <a:p>
            <a:pPr>
              <a:defRPr/>
            </a:pPr>
            <a:endParaRPr lang="en-CA"/>
          </a:p>
          <a:p>
            <a:pPr>
              <a:defRPr/>
            </a:pPr>
            <a:endParaRPr lang="en-CA"/>
          </a:p>
          <a:p>
            <a:pPr>
              <a:defRPr/>
            </a:pPr>
            <a:endParaRPr lang="en-CA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2159000" y="3735576"/>
            <a:ext cx="7697631" cy="21875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Normal Body Temperature (cont’d)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457200" indent="-457200">
              <a:lnSpc>
                <a:spcPct val="90000"/>
              </a:lnSpc>
              <a:buNone/>
              <a:defRPr/>
            </a:pPr>
            <a:endParaRPr lang="en-US" sz="1600"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US" sz="1800" b="1"/>
              <a:t>Table 1.2: Normal Temperature Range for Children</a:t>
            </a:r>
            <a:endParaRPr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600" b="1"/>
          </a:p>
          <a:p>
            <a:pPr>
              <a:lnSpc>
                <a:spcPct val="90000"/>
              </a:lnSpc>
              <a:defRPr/>
            </a:pPr>
            <a:r>
              <a:rPr lang="en-US" b="1"/>
              <a:t>Death can occur above and below normal temp!</a:t>
            </a:r>
            <a:endParaRPr lang="en-US"/>
          </a:p>
          <a:p>
            <a:pPr>
              <a:defRPr/>
            </a:pPr>
            <a:endParaRPr lang="en-CA"/>
          </a:p>
        </p:txBody>
      </p:sp>
      <p:graphicFrame>
        <p:nvGraphicFramePr>
          <p:cNvPr id="5" name="Table 4"/>
          <p:cNvGraphicFramePr>
            <a:graphicFrameLocks xmlns:a="http://schemas.openxmlformats.org/drawingml/2006/main" noGrp="1"/>
          </p:cNvGraphicFramePr>
          <p:nvPr/>
        </p:nvGraphicFramePr>
        <p:xfrm>
          <a:off x="3490786" y="3014203"/>
          <a:ext cx="5210427" cy="1974182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{073A0DAA-6AF3-43AB-8588-CEC1D06C72B9}</a:tableStyleId>
              </a:tblPr>
              <a:tblGrid>
                <a:gridCol w="1916419"/>
                <a:gridCol w="3294008"/>
              </a:tblGrid>
              <a:tr h="778342">
                <a:tc>
                  <a:txBody>
                    <a:bodyPr/>
                    <a:p>
                      <a:pPr marL="0" marR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sz="1800" b="1">
                          <a:solidFill>
                            <a:schemeClr val="tx1"/>
                          </a:solidFill>
                        </a:rPr>
                        <a:t>Age</a:t>
                      </a:r>
                      <a:endParaRPr/>
                    </a:p>
                  </a:txBody>
                  <a:tcPr marL="70007" marR="70007" marT="35004" marB="3500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defRPr/>
                      </a:pPr>
                      <a:r>
                        <a:rPr lang="en-US" sz="1800" b="1">
                          <a:solidFill>
                            <a:schemeClr val="tx1"/>
                          </a:solidFill>
                        </a:rPr>
                        <a:t>Normal Range</a:t>
                      </a:r>
                      <a:endParaRPr lang="en-CA" sz="1800">
                        <a:solidFill>
                          <a:schemeClr val="tx1"/>
                        </a:solidFill>
                      </a:endParaRPr>
                    </a:p>
                  </a:txBody>
                  <a:tcPr marL="70007" marR="70007" marT="35004" marB="35004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597920">
                <a:tc>
                  <a:txBody>
                    <a:bodyPr/>
                    <a:p>
                      <a:pPr>
                        <a:defRPr/>
                      </a:pPr>
                      <a:r>
                        <a:rPr lang="en-US" sz="1800">
                          <a:latin typeface="Arial"/>
                        </a:rPr>
                        <a:t>3 months–3 </a:t>
                      </a:r>
                      <a:r>
                        <a:rPr lang="en-US" sz="1800">
                          <a:latin typeface="Arial"/>
                        </a:rPr>
                        <a:t>yrs</a:t>
                      </a:r>
                      <a:endParaRPr lang="en-CA" sz="1800"/>
                    </a:p>
                  </a:txBody>
                  <a:tcPr marL="70007" marR="70007" marT="35004" marB="35004"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en-US" sz="1800">
                          <a:latin typeface="Arial"/>
                        </a:rPr>
                        <a:t>37.2–37.7</a:t>
                      </a:r>
                      <a:r>
                        <a:rPr lang="en-US" sz="1800" baseline="30000">
                          <a:latin typeface="Arial"/>
                        </a:rPr>
                        <a:t>o </a:t>
                      </a:r>
                      <a:r>
                        <a:rPr lang="en-US" sz="1800">
                          <a:latin typeface="Arial"/>
                        </a:rPr>
                        <a:t>C (99–99.7</a:t>
                      </a:r>
                      <a:r>
                        <a:rPr lang="en-US" sz="1800" baseline="30000">
                          <a:latin typeface="Arial"/>
                        </a:rPr>
                        <a:t>o</a:t>
                      </a:r>
                      <a:r>
                        <a:rPr lang="en-US" sz="1800">
                          <a:latin typeface="Arial"/>
                        </a:rPr>
                        <a:t> F)</a:t>
                      </a:r>
                      <a:endParaRPr lang="en-CA" sz="1800"/>
                    </a:p>
                  </a:txBody>
                  <a:tcPr marL="70007" marR="70007" marT="35004" marB="35004"/>
                </a:tc>
              </a:tr>
              <a:tr h="597920">
                <a:tc>
                  <a:txBody>
                    <a:bodyPr/>
                    <a:p>
                      <a:pPr>
                        <a:defRPr/>
                      </a:pPr>
                      <a:r>
                        <a:rPr lang="en-US" sz="1800">
                          <a:latin typeface="Arial"/>
                        </a:rPr>
                        <a:t>5–13 </a:t>
                      </a:r>
                      <a:r>
                        <a:rPr lang="en-US" sz="1800">
                          <a:latin typeface="Arial"/>
                        </a:rPr>
                        <a:t>yrs</a:t>
                      </a:r>
                      <a:endParaRPr lang="en-CA" sz="1800"/>
                    </a:p>
                  </a:txBody>
                  <a:tcPr marL="70007" marR="70007" marT="35004" marB="35004"/>
                </a:tc>
                <a:tc>
                  <a:txBody>
                    <a:bodyPr/>
                    <a:p>
                      <a:pPr>
                        <a:defRPr/>
                      </a:pPr>
                      <a:r>
                        <a:rPr lang="pt-BR" sz="1800">
                          <a:latin typeface="Arial"/>
                        </a:rPr>
                        <a:t>36.7–37</a:t>
                      </a:r>
                      <a:r>
                        <a:rPr lang="en-US" sz="1800" baseline="30000">
                          <a:latin typeface="Arial"/>
                        </a:rPr>
                        <a:t>o </a:t>
                      </a:r>
                      <a:r>
                        <a:rPr lang="pt-BR" sz="1800">
                          <a:latin typeface="Arial"/>
                        </a:rPr>
                        <a:t>C (97.8–98.6</a:t>
                      </a:r>
                      <a:r>
                        <a:rPr lang="en-US" sz="1800" baseline="30000">
                          <a:latin typeface="Arial"/>
                        </a:rPr>
                        <a:t>o</a:t>
                      </a:r>
                      <a:r>
                        <a:rPr lang="pt-BR" sz="1800">
                          <a:latin typeface="Arial"/>
                        </a:rPr>
                        <a:t> F)</a:t>
                      </a:r>
                      <a:endParaRPr/>
                    </a:p>
                  </a:txBody>
                  <a:tcPr marL="70007" marR="70007" marT="35004" marB="35004"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Body Temperature Locations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u="sng"/>
              <a:t>Oral</a:t>
            </a:r>
            <a:r>
              <a:rPr lang="en-US" i="1"/>
              <a:t> </a:t>
            </a:r>
            <a:r>
              <a:rPr lang="en-US"/>
              <a:t>– not always appropriate. </a:t>
            </a:r>
            <a:r>
              <a:rPr lang="en-US">
                <a:solidFill>
                  <a:srgbClr val="7030A0"/>
                </a:solidFill>
              </a:rPr>
              <a:t>Depends on patient and their condition</a:t>
            </a:r>
            <a:r>
              <a:rPr lang="en-US"/>
              <a:t>. WHY?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/>
          </a:p>
          <a:p>
            <a:pPr>
              <a:lnSpc>
                <a:spcPct val="90000"/>
              </a:lnSpc>
              <a:defRPr/>
            </a:pPr>
            <a:r>
              <a:rPr lang="en-US" u="sng"/>
              <a:t>Axillary</a:t>
            </a:r>
            <a:r>
              <a:rPr lang="en-US"/>
              <a:t> – patient preferred, but it’s </a:t>
            </a:r>
            <a:r>
              <a:rPr lang="en-US">
                <a:solidFill>
                  <a:srgbClr val="0070C0"/>
                </a:solidFill>
              </a:rPr>
              <a:t>slower and less accurate.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/>
          </a:p>
          <a:p>
            <a:pPr>
              <a:lnSpc>
                <a:spcPct val="90000"/>
              </a:lnSpc>
              <a:defRPr/>
            </a:pPr>
            <a:r>
              <a:rPr lang="en-US" u="sng"/>
              <a:t>Rectal</a:t>
            </a:r>
            <a:r>
              <a:rPr lang="en-US"/>
              <a:t> – accurate and faster but has patient </a:t>
            </a:r>
            <a:r>
              <a:rPr lang="en-US">
                <a:solidFill>
                  <a:srgbClr val="00B050"/>
                </a:solidFill>
              </a:rPr>
              <a:t>contraindications.</a:t>
            </a:r>
            <a:endParaRPr/>
          </a:p>
          <a:p>
            <a:pPr>
              <a:lnSpc>
                <a:spcPct val="90000"/>
              </a:lnSpc>
              <a:defRPr/>
            </a:pPr>
            <a:endParaRPr lang="en-US"/>
          </a:p>
          <a:p>
            <a:pPr>
              <a:lnSpc>
                <a:spcPct val="90000"/>
              </a:lnSpc>
              <a:defRPr/>
            </a:pPr>
            <a:r>
              <a:rPr lang="en-US" u="sng"/>
              <a:t>Tympanic and Temporal artery </a:t>
            </a:r>
            <a:r>
              <a:rPr lang="en-US"/>
              <a:t>– common for </a:t>
            </a:r>
            <a:r>
              <a:rPr lang="en-US">
                <a:solidFill>
                  <a:srgbClr val="996633"/>
                </a:solidFill>
              </a:rPr>
              <a:t>children and confused </a:t>
            </a:r>
            <a:r>
              <a:rPr lang="en-US"/>
              <a:t>patients.</a:t>
            </a:r>
            <a:endParaRPr/>
          </a:p>
          <a:p>
            <a:pPr>
              <a:defRPr/>
            </a:pPr>
            <a:endParaRPr lang="en-CA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Oral Temperature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Easily </a:t>
            </a:r>
            <a:r>
              <a:rPr lang="en-US">
                <a:solidFill>
                  <a:srgbClr val="7030A0"/>
                </a:solidFill>
              </a:rPr>
              <a:t>accessible </a:t>
            </a:r>
            <a:r>
              <a:rPr lang="en-US"/>
              <a:t>site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Should </a:t>
            </a:r>
            <a:r>
              <a:rPr lang="en-US">
                <a:solidFill>
                  <a:srgbClr val="C00000"/>
                </a:solidFill>
              </a:rPr>
              <a:t>not be </a:t>
            </a:r>
            <a:r>
              <a:rPr lang="en-US"/>
              <a:t>used for patients who:</a:t>
            </a:r>
            <a:endParaRPr/>
          </a:p>
          <a:p>
            <a:pPr lvl="1">
              <a:defRPr/>
            </a:pPr>
            <a:r>
              <a:rPr lang="en-US"/>
              <a:t>May be injured during the procedure </a:t>
            </a:r>
            <a:r>
              <a:rPr lang="en-US">
                <a:solidFill>
                  <a:srgbClr val="00B050"/>
                </a:solidFill>
              </a:rPr>
              <a:t>by biting down </a:t>
            </a:r>
            <a:r>
              <a:rPr lang="en-US"/>
              <a:t>on the thermometer</a:t>
            </a:r>
            <a:endParaRPr/>
          </a:p>
          <a:p>
            <a:pPr lvl="1">
              <a:defRPr/>
            </a:pPr>
            <a:r>
              <a:rPr lang="en-US"/>
              <a:t>Are </a:t>
            </a:r>
            <a:r>
              <a:rPr lang="en-US">
                <a:solidFill>
                  <a:srgbClr val="0070C0"/>
                </a:solidFill>
              </a:rPr>
              <a:t>unable to hold </a:t>
            </a:r>
            <a:r>
              <a:rPr lang="en-US"/>
              <a:t>the thermometer under the tongue with closed lips for the specified period of time</a:t>
            </a:r>
            <a:endParaRPr/>
          </a:p>
          <a:p>
            <a:pPr marL="0" indent="0">
              <a:buNone/>
              <a:defRPr/>
            </a:pPr>
            <a:r>
              <a:rPr lang="en-US"/>
              <a:t>		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CA"/>
              <a:t>Axillary Temperature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buFontTx/>
              <a:buChar char="•"/>
              <a:defRPr/>
            </a:pPr>
            <a:r>
              <a:rPr lang="en-US">
                <a:solidFill>
                  <a:srgbClr val="0070C0"/>
                </a:solidFill>
              </a:rPr>
              <a:t>Safest method</a:t>
            </a:r>
            <a:endParaRPr/>
          </a:p>
          <a:p>
            <a:pPr>
              <a:buFontTx/>
              <a:buChar char="•"/>
              <a:defRPr/>
            </a:pPr>
            <a:r>
              <a:rPr lang="en-US"/>
              <a:t>Non-invasive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rgbClr val="00B050"/>
                </a:solidFill>
              </a:rPr>
              <a:t>Commonly</a:t>
            </a:r>
            <a:r>
              <a:rPr lang="en-US"/>
              <a:t> used for infants</a:t>
            </a:r>
            <a:endParaRPr/>
          </a:p>
          <a:p>
            <a:pPr>
              <a:buFontTx/>
              <a:buChar char="•"/>
              <a:defRPr/>
            </a:pPr>
            <a:r>
              <a:rPr lang="en-US"/>
              <a:t>Somewhat </a:t>
            </a:r>
            <a:r>
              <a:rPr lang="en-US">
                <a:solidFill>
                  <a:srgbClr val="7030A0"/>
                </a:solidFill>
              </a:rPr>
              <a:t>unreliable</a:t>
            </a:r>
            <a:endParaRPr/>
          </a:p>
          <a:p>
            <a:pPr lvl="1">
              <a:buFontTx/>
              <a:buChar char="•"/>
              <a:defRPr/>
            </a:pPr>
            <a:r>
              <a:rPr lang="en-US"/>
              <a:t>Time and placement precision needed to be accurate</a:t>
            </a:r>
            <a:endParaRPr/>
          </a:p>
          <a:p>
            <a:pPr>
              <a:buFontTx/>
              <a:buChar char="•"/>
              <a:defRPr/>
            </a:pPr>
            <a:r>
              <a:rPr lang="en-US">
                <a:solidFill>
                  <a:srgbClr val="005EB8"/>
                </a:solidFill>
              </a:rPr>
              <a:t>Electronic, disposable or glass thermometer </a:t>
            </a:r>
            <a:r>
              <a:rPr lang="en-US"/>
              <a:t>with a blunt tip may be used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Rectal Temperature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Provides the </a:t>
            </a:r>
            <a:r>
              <a:rPr lang="en-US" b="1">
                <a:solidFill>
                  <a:srgbClr val="7030A0"/>
                </a:solidFill>
              </a:rPr>
              <a:t>most reliable </a:t>
            </a:r>
            <a:r>
              <a:rPr lang="en-US"/>
              <a:t>reading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Should </a:t>
            </a:r>
            <a:r>
              <a:rPr lang="en-US" b="1">
                <a:solidFill>
                  <a:srgbClr val="0070C0"/>
                </a:solidFill>
              </a:rPr>
              <a:t>not</a:t>
            </a:r>
            <a:r>
              <a:rPr lang="en-US">
                <a:solidFill>
                  <a:srgbClr val="0070C0"/>
                </a:solidFill>
              </a:rPr>
              <a:t> </a:t>
            </a:r>
            <a:r>
              <a:rPr lang="en-US"/>
              <a:t>be used if the patient is restless or has rectal pathology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/>
              <a:t>Use thermometer with a </a:t>
            </a:r>
            <a:r>
              <a:rPr lang="en-US">
                <a:solidFill>
                  <a:srgbClr val="00B050"/>
                </a:solidFill>
              </a:rPr>
              <a:t>blunt tip</a:t>
            </a:r>
            <a:endParaRPr/>
          </a:p>
          <a:p>
            <a:pPr marL="0" indent="0">
              <a:buNone/>
              <a:defRPr/>
            </a:pPr>
            <a:endParaRPr lang="en-US"/>
          </a:p>
          <a:p>
            <a:pPr>
              <a:defRPr/>
            </a:pPr>
            <a:r>
              <a:rPr lang="en-US">
                <a:solidFill>
                  <a:srgbClr val="996633"/>
                </a:solidFill>
              </a:rPr>
              <a:t>Least preferred </a:t>
            </a:r>
            <a:r>
              <a:rPr lang="en-US"/>
              <a:t>method by the patient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How to Chart Temperature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>
              <a:defRPr/>
            </a:pPr>
            <a:r>
              <a:rPr lang="en-CA">
                <a:solidFill>
                  <a:schemeClr val="tx1"/>
                </a:solidFill>
              </a:rPr>
              <a:t>When recording patient’s temperature, take the reading and then record that reading followed by </a:t>
            </a:r>
            <a:r>
              <a:rPr lang="en-CA">
                <a:solidFill>
                  <a:srgbClr val="00B0F0"/>
                </a:solidFill>
              </a:rPr>
              <a:t>O, AX, T or R </a:t>
            </a:r>
            <a:r>
              <a:rPr lang="en-CA">
                <a:solidFill>
                  <a:schemeClr val="tx1"/>
                </a:solidFill>
              </a:rPr>
              <a:t>to indicate site at which the temperature was taken. 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Oral – O 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Axillary – AX 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Tympanic – T  </a:t>
            </a:r>
            <a:endParaRPr/>
          </a:p>
          <a:p>
            <a:pPr lvl="1">
              <a:defRPr/>
            </a:pPr>
            <a:r>
              <a:rPr lang="en-CA">
                <a:solidFill>
                  <a:schemeClr val="tx1"/>
                </a:solidFill>
              </a:rPr>
              <a:t>Rectal – R</a:t>
            </a:r>
            <a:endParaRPr/>
          </a:p>
          <a:p>
            <a:pPr lvl="2">
              <a:defRPr/>
            </a:pPr>
            <a:r>
              <a:rPr lang="en-CA">
                <a:solidFill>
                  <a:schemeClr val="tx1"/>
                </a:solidFill>
              </a:rPr>
              <a:t>E.g., a tympanic temperature of 97.6</a:t>
            </a:r>
            <a:r>
              <a:rPr lang="en-US">
                <a:solidFill>
                  <a:schemeClr val="tx1"/>
                </a:solidFill>
              </a:rPr>
              <a:t>° F is written as 97.6 T</a:t>
            </a:r>
            <a:endParaRPr/>
          </a:p>
          <a:p>
            <a:pPr>
              <a:defRPr/>
            </a:pPr>
            <a:r>
              <a:rPr lang="en-US">
                <a:solidFill>
                  <a:schemeClr val="tx1"/>
                </a:solidFill>
              </a:rPr>
              <a:t>It is important to chart the </a:t>
            </a:r>
            <a:r>
              <a:rPr lang="en-US" b="1">
                <a:solidFill>
                  <a:srgbClr val="7030A0"/>
                </a:solidFill>
              </a:rPr>
              <a:t>time</a:t>
            </a:r>
            <a:r>
              <a:rPr lang="en-US">
                <a:solidFill>
                  <a:schemeClr val="tx1"/>
                </a:solidFill>
              </a:rPr>
              <a:t> at which the temperature was taken!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 sz="3600"/>
              <a:t>Types of Thermometers</a:t>
            </a:r>
            <a:endParaRPr lang="en-US" sz="36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+mj-lt"/>
              <a:buAutoNum type="arabicPeriod"/>
              <a:defRPr/>
            </a:pPr>
            <a:r>
              <a:rPr lang="en-US" sz="3600">
                <a:solidFill>
                  <a:srgbClr val="00B0F0"/>
                </a:solidFill>
              </a:rPr>
              <a:t>Digital/electronic</a:t>
            </a:r>
            <a:r>
              <a:rPr lang="en-US" sz="3600"/>
              <a:t> </a:t>
            </a:r>
            <a:r>
              <a:rPr lang="en-CA" sz="3600">
                <a:solidFill>
                  <a:schemeClr val="tx1"/>
                </a:solidFill>
              </a:rPr>
              <a:t>–</a:t>
            </a:r>
            <a:r>
              <a:rPr lang="en-US" sz="3600"/>
              <a:t> used to take oral, axillary and rectal temperatures</a:t>
            </a:r>
            <a:endParaRPr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3600">
                <a:solidFill>
                  <a:srgbClr val="7030A0"/>
                </a:solidFill>
              </a:rPr>
              <a:t>Tympanic</a:t>
            </a:r>
            <a:endParaRPr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3600">
                <a:solidFill>
                  <a:srgbClr val="FF0000"/>
                </a:solidFill>
              </a:rPr>
              <a:t>Temporal artery</a:t>
            </a:r>
            <a:endParaRPr/>
          </a:p>
          <a:p>
            <a:pPr marL="457200" indent="-457200">
              <a:buFont typeface="+mj-lt"/>
              <a:buAutoNum type="arabicPeriod"/>
              <a:defRPr/>
            </a:pPr>
            <a:r>
              <a:rPr lang="en-US" sz="3600"/>
              <a:t>Disposable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Taking a </a:t>
            </a:r>
            <a:r>
              <a:rPr lang="en-US">
                <a:solidFill>
                  <a:srgbClr val="0070C0"/>
                </a:solidFill>
              </a:rPr>
              <a:t>Rectal</a:t>
            </a:r>
            <a:r>
              <a:rPr lang="en-US"/>
              <a:t> Temperature-</a:t>
            </a:r>
            <a:r>
              <a:rPr lang="en-US"/>
              <a:t>Theroy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US" sz="2400"/>
              <a:t>Wash your hands and put on clean gloves.</a:t>
            </a:r>
            <a:endParaRPr/>
          </a:p>
          <a:p>
            <a:pPr>
              <a:defRPr/>
            </a:pPr>
            <a:r>
              <a:rPr lang="en-US" sz="2400"/>
              <a:t>Obtain a thermometer with a blunt tip.</a:t>
            </a:r>
            <a:endParaRPr/>
          </a:p>
          <a:p>
            <a:pPr>
              <a:defRPr/>
            </a:pPr>
            <a:r>
              <a:rPr lang="en-US" sz="2400"/>
              <a:t>Place the patient in the Sim’s position and cover with a sheet. Ensure the patient’s privacy.</a:t>
            </a:r>
            <a:endParaRPr/>
          </a:p>
          <a:p>
            <a:pPr>
              <a:defRPr/>
            </a:pPr>
            <a:r>
              <a:rPr lang="en-US" sz="2400"/>
              <a:t>Lubricate the thermometer tip.</a:t>
            </a:r>
            <a:endParaRPr/>
          </a:p>
          <a:p>
            <a:pPr>
              <a:defRPr/>
            </a:pPr>
            <a:r>
              <a:rPr lang="en-US" sz="2400"/>
              <a:t>Separate the patient’s buttocks with the heel of the hand so that the rectum is clearly visible.</a:t>
            </a:r>
            <a:endParaRPr/>
          </a:p>
          <a:p>
            <a:pPr>
              <a:defRPr/>
            </a:pPr>
            <a:r>
              <a:rPr lang="en-US" sz="2400"/>
              <a:t>Gently insert the tip of the thermometer into the rectum 1–1.5 inches and hold in place for 1–2 minutes. </a:t>
            </a:r>
            <a:r>
              <a:rPr lang="en-US" sz="2400" b="1"/>
              <a:t>Do not leave patient unattended.</a:t>
            </a:r>
            <a:endParaRPr/>
          </a:p>
          <a:p>
            <a:pPr>
              <a:defRPr/>
            </a:pPr>
            <a:r>
              <a:rPr lang="en-US" sz="2400"/>
              <a:t>Remove and wipe the thermometer. Return the patient to a comfortable position.</a:t>
            </a:r>
            <a:endParaRPr/>
          </a:p>
          <a:p>
            <a:pPr>
              <a:defRPr/>
            </a:pPr>
            <a:r>
              <a:rPr lang="en-US" sz="2400"/>
              <a:t>Record the reading and alert radiologist of abnormalities.</a:t>
            </a:r>
            <a:endParaRPr/>
          </a:p>
          <a:p>
            <a:pPr>
              <a:defRPr/>
            </a:pPr>
            <a:r>
              <a:rPr lang="en-US" sz="2400"/>
              <a:t>Dispose of the thermometer as appropriate.</a:t>
            </a:r>
            <a:endParaRPr/>
          </a:p>
          <a:p>
            <a:pPr>
              <a:defRPr/>
            </a:pPr>
            <a:r>
              <a:rPr lang="en-US" sz="2400"/>
              <a:t>Remove your gloves and wash your hands.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Disposable Thermometers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2600"/>
              <a:t>Used primarily for </a:t>
            </a:r>
            <a:r>
              <a:rPr lang="en-US" sz="2600">
                <a:solidFill>
                  <a:srgbClr val="7030A0"/>
                </a:solidFill>
              </a:rPr>
              <a:t>children, ICU and isolation </a:t>
            </a:r>
            <a:r>
              <a:rPr lang="en-US" sz="2600"/>
              <a:t>patients</a:t>
            </a:r>
            <a:endParaRPr/>
          </a:p>
          <a:p>
            <a:pPr marL="0" indent="0">
              <a:buNone/>
              <a:defRPr/>
            </a:pPr>
            <a:endParaRPr lang="en-US" sz="2600"/>
          </a:p>
          <a:p>
            <a:pPr>
              <a:defRPr/>
            </a:pPr>
            <a:r>
              <a:rPr lang="en-US" sz="2600"/>
              <a:t>They consist of a “</a:t>
            </a:r>
            <a:r>
              <a:rPr lang="en-US" sz="2600">
                <a:solidFill>
                  <a:srgbClr val="0070C0"/>
                </a:solidFill>
              </a:rPr>
              <a:t>strip of temperature</a:t>
            </a:r>
            <a:r>
              <a:rPr lang="en-US" sz="2600"/>
              <a:t>”</a:t>
            </a:r>
            <a:r>
              <a:rPr lang="en-US" sz="2600" i="1"/>
              <a:t>-sensitive paper with adhesive backing that may be attached to the forehead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382B55-67DF-423B-B877-0B2A490ABE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128D3E2-F18D-47C4-905C-795FEB6AB852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5344B318-2D5A-42DE-9A1A-8528C1A58F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13</Slides>
  <Notes>13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350</cp:revision>
  <dcterms:created xsi:type="dcterms:W3CDTF">2009-04-06T17:04:40Z</dcterms:created>
  <dcterms:modified xsi:type="dcterms:W3CDTF">2025-07-02T18:32:19Z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