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4"/>
  </p:notesMasterIdLst>
  <p:sldIdLst>
    <p:sldId id="256" r:id="rId5"/>
    <p:sldId id="266" r:id="rId6"/>
    <p:sldId id="438" r:id="rId7"/>
    <p:sldId id="257" r:id="rId8"/>
    <p:sldId id="258" r:id="rId9"/>
    <p:sldId id="259" r:id="rId10"/>
    <p:sldId id="260" r:id="rId11"/>
    <p:sldId id="261" r:id="rId12"/>
    <p:sldId id="262" r:id="rId13"/>
    <p:sldId id="263" r:id="rId14"/>
    <p:sldId id="267" r:id="rId15"/>
    <p:sldId id="268" r:id="rId16"/>
    <p:sldId id="269" r:id="rId17"/>
    <p:sldId id="270" r:id="rId18"/>
    <p:sldId id="271" r:id="rId19"/>
    <p:sldId id="272" r:id="rId20"/>
    <p:sldId id="273" r:id="rId21"/>
    <p:sldId id="274" r:id="rId22"/>
    <p:sldId id="43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2023-03-28</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lvl1pPr>
              <a:defRPr>
                <a:solidFill>
                  <a:srgbClr val="A21D22"/>
                </a:solidFill>
              </a:defRPr>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2023-03-28</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3860396" y="3897545"/>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Outline Electrical Theory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50812" y="608317"/>
            <a:ext cx="6558766" cy="769441"/>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sz="4400" b="0" i="0" dirty="0">
                <a:effectLst/>
                <a:latin typeface="+mj-lt"/>
              </a:rPr>
              <a:t>Electricity</a:t>
            </a:r>
            <a:r>
              <a:rPr lang="en-CA" b="0" i="0" dirty="0">
                <a:solidFill>
                  <a:srgbClr val="FF0000"/>
                </a:solidFill>
                <a:effectLst/>
                <a:latin typeface="+mj-lt"/>
              </a:rPr>
              <a:t>​</a:t>
            </a:r>
            <a:endParaRPr lang="en-CA" b="0" dirty="0">
              <a:solidFill>
                <a:srgbClr val="FF0000"/>
              </a:solidFill>
              <a:latin typeface="+mj-lt"/>
            </a:endParaRPr>
          </a:p>
        </p:txBody>
      </p:sp>
      <p:sp>
        <p:nvSpPr>
          <p:cNvPr id="3" name="TextBox 2">
            <a:extLst>
              <a:ext uri="{FF2B5EF4-FFF2-40B4-BE49-F238E27FC236}">
                <a16:creationId xmlns:a16="http://schemas.microsoft.com/office/drawing/2014/main" id="{B41BCC95-CCA9-5B38-FB3F-A110B025B1A8}"/>
              </a:ext>
            </a:extLst>
          </p:cNvPr>
          <p:cNvSpPr txBox="1"/>
          <p:nvPr/>
        </p:nvSpPr>
        <p:spPr>
          <a:xfrm>
            <a:off x="650812" y="2090172"/>
            <a:ext cx="7430549" cy="2677656"/>
          </a:xfrm>
          <a:prstGeom prst="rect">
            <a:avLst/>
          </a:prstGeom>
          <a:noFill/>
        </p:spPr>
        <p:txBody>
          <a:bodyPr wrap="square">
            <a:spAutoFit/>
          </a:bodyPr>
          <a:lstStyle/>
          <a:p>
            <a:pPr algn="l" rtl="0" fontAlgn="base"/>
            <a:r>
              <a:rPr lang="en-CA" sz="2400" b="1" i="0" u="none" strike="noStrike" dirty="0">
                <a:effectLst/>
              </a:rPr>
              <a:t>Why study the basics of electricity as an esthetician?</a:t>
            </a:r>
            <a:r>
              <a:rPr lang="en-US" sz="2400" b="0" i="0" dirty="0">
                <a:effectLst/>
              </a:rPr>
              <a:t>​</a:t>
            </a:r>
          </a:p>
          <a:p>
            <a:pPr algn="l" rtl="0" fontAlgn="base"/>
            <a:r>
              <a:rPr lang="en-CA" sz="2400" b="0" i="0" dirty="0">
                <a:effectLst/>
              </a:rPr>
              <a:t>​</a:t>
            </a:r>
          </a:p>
          <a:p>
            <a:pPr algn="l" rtl="0" fontAlgn="base"/>
            <a:r>
              <a:rPr lang="en-CA" sz="2400" b="0" i="0" u="none" strike="noStrike" dirty="0">
                <a:effectLst/>
              </a:rPr>
              <a:t>Electricity does not occupy space or have physical or chemical properties so it is not matter. It is a form of energy that, when in motion, exhibits (displays/shows) magnetic, chemical, or thermal effects. </a:t>
            </a:r>
            <a:endParaRPr lang="en-US" sz="2400" b="0" i="0" dirty="0">
              <a:effectLst/>
            </a:endParaRP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Electric Current</a:t>
            </a:r>
          </a:p>
        </p:txBody>
      </p:sp>
      <p:sp>
        <p:nvSpPr>
          <p:cNvPr id="3" name="Content Placeholder 2"/>
          <p:cNvSpPr>
            <a:spLocks noGrp="1"/>
          </p:cNvSpPr>
          <p:nvPr>
            <p:ph idx="1"/>
          </p:nvPr>
        </p:nvSpPr>
        <p:spPr/>
        <p:txBody>
          <a:bodyPr/>
          <a:lstStyle/>
          <a:p>
            <a:r>
              <a:rPr lang="en-CA" dirty="0"/>
              <a:t>This is the flow/movement of electricity along a conductor</a:t>
            </a:r>
          </a:p>
          <a:p>
            <a:r>
              <a:rPr lang="en-CA" dirty="0"/>
              <a:t>All substances can be classified as either conductors or insulators, depending on how easily an electric current can be transmitted through them</a:t>
            </a:r>
          </a:p>
        </p:txBody>
      </p:sp>
    </p:spTree>
    <p:extLst>
      <p:ext uri="{BB962C8B-B14F-4D97-AF65-F5344CB8AC3E}">
        <p14:creationId xmlns:p14="http://schemas.microsoft.com/office/powerpoint/2010/main" val="15276227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Conductor</a:t>
            </a:r>
          </a:p>
        </p:txBody>
      </p:sp>
      <p:sp>
        <p:nvSpPr>
          <p:cNvPr id="3" name="Content Placeholder 2"/>
          <p:cNvSpPr>
            <a:spLocks noGrp="1"/>
          </p:cNvSpPr>
          <p:nvPr>
            <p:ph idx="1"/>
          </p:nvPr>
        </p:nvSpPr>
        <p:spPr/>
        <p:txBody>
          <a:bodyPr/>
          <a:lstStyle/>
          <a:p>
            <a:r>
              <a:rPr lang="en-CA" dirty="0"/>
              <a:t>This is any substance or material that conducts electricity . Or any type of material through which electric current can pass</a:t>
            </a:r>
          </a:p>
          <a:p>
            <a:r>
              <a:rPr lang="en-CA" dirty="0"/>
              <a:t>Most metals are good conductors </a:t>
            </a:r>
          </a:p>
          <a:p>
            <a:r>
              <a:rPr lang="en-CA" dirty="0"/>
              <a:t>EX: Copper is used in electric wiring and electric motors</a:t>
            </a:r>
          </a:p>
          <a:p>
            <a:r>
              <a:rPr lang="en-CA" dirty="0"/>
              <a:t>Water makes a good conductor. This is why we should not swim in a lake during a lightning storm, since electrical current can pass through the water and electrocute the swimmer. Another example is your blow-dryer you must keep it away from a wet sink as when its on it can spark electricity that can also electrocute you.</a:t>
            </a:r>
          </a:p>
        </p:txBody>
      </p:sp>
    </p:spTree>
    <p:extLst>
      <p:ext uri="{BB962C8B-B14F-4D97-AF65-F5344CB8AC3E}">
        <p14:creationId xmlns:p14="http://schemas.microsoft.com/office/powerpoint/2010/main" val="958737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Insulator</a:t>
            </a:r>
          </a:p>
        </p:txBody>
      </p:sp>
      <p:sp>
        <p:nvSpPr>
          <p:cNvPr id="3" name="Content Placeholder 2"/>
          <p:cNvSpPr>
            <a:spLocks noGrp="1"/>
          </p:cNvSpPr>
          <p:nvPr>
            <p:ph idx="1"/>
          </p:nvPr>
        </p:nvSpPr>
        <p:spPr/>
        <p:txBody>
          <a:bodyPr/>
          <a:lstStyle/>
          <a:p>
            <a:r>
              <a:rPr lang="en-CA" dirty="0"/>
              <a:t>Also known as a non-conductor, it is a substance that does not easily transmit electricity</a:t>
            </a:r>
          </a:p>
          <a:p>
            <a:r>
              <a:rPr lang="en-CA" dirty="0"/>
              <a:t>Rubber, silk, wood, glass, and cement are good insulators.</a:t>
            </a:r>
          </a:p>
          <a:p>
            <a:r>
              <a:rPr lang="en-CA" dirty="0"/>
              <a:t>When someone is going through an electrical shock, this is why we use wood to either remove them from harm, or let them step on rubber to reduce the electrical flow through their body.</a:t>
            </a:r>
          </a:p>
        </p:txBody>
      </p:sp>
    </p:spTree>
    <p:extLst>
      <p:ext uri="{BB962C8B-B14F-4D97-AF65-F5344CB8AC3E}">
        <p14:creationId xmlns:p14="http://schemas.microsoft.com/office/powerpoint/2010/main" val="3826755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Complete Electric Circuit</a:t>
            </a:r>
          </a:p>
        </p:txBody>
      </p:sp>
      <p:sp>
        <p:nvSpPr>
          <p:cNvPr id="3" name="Content Placeholder 2"/>
          <p:cNvSpPr>
            <a:spLocks noGrp="1"/>
          </p:cNvSpPr>
          <p:nvPr>
            <p:ph idx="1"/>
          </p:nvPr>
        </p:nvSpPr>
        <p:spPr/>
        <p:txBody>
          <a:bodyPr/>
          <a:lstStyle/>
          <a:p>
            <a:r>
              <a:rPr lang="en-CA" dirty="0"/>
              <a:t>This is the path of negative and positive  electric currents moving from the generating source to the conductors and back to the generating original source or to the ground</a:t>
            </a:r>
          </a:p>
          <a:p>
            <a:endParaRPr lang="en-CA" dirty="0"/>
          </a:p>
        </p:txBody>
      </p:sp>
      <p:pic>
        <p:nvPicPr>
          <p:cNvPr id="1026" name="Picture 2" descr="C:\Users\Maggie\Desktop\electr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1149" y="4081046"/>
            <a:ext cx="2304288" cy="180136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2190594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Types of Electric Current</a:t>
            </a:r>
          </a:p>
        </p:txBody>
      </p:sp>
      <p:sp>
        <p:nvSpPr>
          <p:cNvPr id="3" name="Content Placeholder 2"/>
          <p:cNvSpPr>
            <a:spLocks noGrp="1"/>
          </p:cNvSpPr>
          <p:nvPr>
            <p:ph idx="1"/>
          </p:nvPr>
        </p:nvSpPr>
        <p:spPr/>
        <p:txBody>
          <a:bodyPr/>
          <a:lstStyle/>
          <a:p>
            <a:r>
              <a:rPr lang="en-CA" dirty="0"/>
              <a:t>Direct Current (DC) </a:t>
            </a:r>
          </a:p>
          <a:p>
            <a:r>
              <a:rPr lang="en-CA" dirty="0"/>
              <a:t>Alternating Current (AC)</a:t>
            </a:r>
          </a:p>
          <a:p>
            <a:r>
              <a:rPr lang="en-CA" dirty="0"/>
              <a:t>Converters </a:t>
            </a:r>
          </a:p>
          <a:p>
            <a:r>
              <a:rPr lang="en-CA" dirty="0"/>
              <a:t>Rectifiers </a:t>
            </a:r>
          </a:p>
        </p:txBody>
      </p:sp>
    </p:spTree>
    <p:extLst>
      <p:ext uri="{BB962C8B-B14F-4D97-AF65-F5344CB8AC3E}">
        <p14:creationId xmlns:p14="http://schemas.microsoft.com/office/powerpoint/2010/main" val="2884829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Direct Current (DC)</a:t>
            </a:r>
          </a:p>
        </p:txBody>
      </p:sp>
      <p:sp>
        <p:nvSpPr>
          <p:cNvPr id="3" name="Content Placeholder 2"/>
          <p:cNvSpPr>
            <a:spLocks noGrp="1"/>
          </p:cNvSpPr>
          <p:nvPr>
            <p:ph idx="1"/>
          </p:nvPr>
        </p:nvSpPr>
        <p:spPr/>
        <p:txBody>
          <a:bodyPr/>
          <a:lstStyle/>
          <a:p>
            <a:r>
              <a:rPr lang="en-CA" dirty="0"/>
              <a:t>Constant even-flowing current, travelling in one direction. It produces a chemical reactions </a:t>
            </a:r>
          </a:p>
          <a:p>
            <a:r>
              <a:rPr lang="en-CA" dirty="0"/>
              <a:t>Ex: flashlights, cellphones, any cordless devices that use batteries is a form of “DC”</a:t>
            </a:r>
          </a:p>
        </p:txBody>
      </p:sp>
    </p:spTree>
    <p:extLst>
      <p:ext uri="{BB962C8B-B14F-4D97-AF65-F5344CB8AC3E}">
        <p14:creationId xmlns:p14="http://schemas.microsoft.com/office/powerpoint/2010/main" val="272558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Alternating Current (AC)</a:t>
            </a:r>
          </a:p>
        </p:txBody>
      </p:sp>
      <p:sp>
        <p:nvSpPr>
          <p:cNvPr id="3" name="Content Placeholder 2"/>
          <p:cNvSpPr>
            <a:spLocks noGrp="1"/>
          </p:cNvSpPr>
          <p:nvPr>
            <p:ph idx="1"/>
          </p:nvPr>
        </p:nvSpPr>
        <p:spPr/>
        <p:txBody>
          <a:bodyPr/>
          <a:lstStyle/>
          <a:p>
            <a:r>
              <a:rPr lang="en-CA" dirty="0"/>
              <a:t>Rapid, interrupted current flowing in one direction then another </a:t>
            </a:r>
          </a:p>
          <a:p>
            <a:r>
              <a:rPr lang="en-CA" dirty="0"/>
              <a:t>It produces a mechanical action </a:t>
            </a:r>
          </a:p>
          <a:p>
            <a:r>
              <a:rPr lang="en-CA" dirty="0"/>
              <a:t>These are all devices that use a plug, and is connected to an outlet electric wall. It can be a 2 pin plug or 3 pin plug</a:t>
            </a:r>
          </a:p>
          <a:p>
            <a:r>
              <a:rPr lang="en-CA" dirty="0"/>
              <a:t>Ex: magnifying lamps, flat irons.</a:t>
            </a:r>
          </a:p>
        </p:txBody>
      </p:sp>
    </p:spTree>
    <p:extLst>
      <p:ext uri="{BB962C8B-B14F-4D97-AF65-F5344CB8AC3E}">
        <p14:creationId xmlns:p14="http://schemas.microsoft.com/office/powerpoint/2010/main" val="3570225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Converters</a:t>
            </a:r>
          </a:p>
        </p:txBody>
      </p:sp>
      <p:sp>
        <p:nvSpPr>
          <p:cNvPr id="3" name="Content Placeholder 2"/>
          <p:cNvSpPr>
            <a:spLocks noGrp="1"/>
          </p:cNvSpPr>
          <p:nvPr>
            <p:ph idx="1"/>
          </p:nvPr>
        </p:nvSpPr>
        <p:spPr/>
        <p:txBody>
          <a:bodyPr/>
          <a:lstStyle/>
          <a:p>
            <a:r>
              <a:rPr lang="en-CA" dirty="0"/>
              <a:t>This is an apparatus/equipment/gadget used to change direct current into alternating current</a:t>
            </a:r>
          </a:p>
          <a:p>
            <a:endParaRPr lang="en-CA" dirty="0"/>
          </a:p>
          <a:p>
            <a:endParaRPr lang="en-CA" dirty="0"/>
          </a:p>
        </p:txBody>
      </p:sp>
      <p:pic>
        <p:nvPicPr>
          <p:cNvPr id="2050" name="Picture 2" descr="C:\Users\Maggie\Desktop\universal-international-travel-power-plug-power-adapter-convert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7688" y="3212976"/>
            <a:ext cx="5328592" cy="273630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6556509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Rectifiers</a:t>
            </a:r>
          </a:p>
        </p:txBody>
      </p:sp>
      <p:sp>
        <p:nvSpPr>
          <p:cNvPr id="3" name="Content Placeholder 2"/>
          <p:cNvSpPr>
            <a:spLocks noGrp="1"/>
          </p:cNvSpPr>
          <p:nvPr>
            <p:ph idx="1"/>
          </p:nvPr>
        </p:nvSpPr>
        <p:spPr/>
        <p:txBody>
          <a:bodyPr/>
          <a:lstStyle/>
          <a:p>
            <a:r>
              <a:rPr lang="en-CA" dirty="0"/>
              <a:t>This is an apparatus used to change alternating current into direct current.</a:t>
            </a:r>
          </a:p>
          <a:p>
            <a:r>
              <a:rPr lang="en-CA" dirty="0"/>
              <a:t>Ex: your cell phone charger uses a rectifier to convert the AC from the wall outlet in a building to the DC current to recharge the battery</a:t>
            </a:r>
          </a:p>
        </p:txBody>
      </p:sp>
    </p:spTree>
    <p:extLst>
      <p:ext uri="{BB962C8B-B14F-4D97-AF65-F5344CB8AC3E}">
        <p14:creationId xmlns:p14="http://schemas.microsoft.com/office/powerpoint/2010/main" val="30924605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Electrical Measurements</a:t>
            </a:r>
          </a:p>
        </p:txBody>
      </p:sp>
      <p:sp>
        <p:nvSpPr>
          <p:cNvPr id="3" name="Content Placeholder 2"/>
          <p:cNvSpPr>
            <a:spLocks noGrp="1"/>
          </p:cNvSpPr>
          <p:nvPr>
            <p:ph idx="1"/>
          </p:nvPr>
        </p:nvSpPr>
        <p:spPr/>
        <p:txBody>
          <a:bodyPr/>
          <a:lstStyle/>
          <a:p>
            <a:r>
              <a:rPr lang="en-CA" dirty="0"/>
              <a:t>Volt (V)</a:t>
            </a:r>
          </a:p>
          <a:p>
            <a:r>
              <a:rPr lang="en-CA" dirty="0"/>
              <a:t>Ampere (A)</a:t>
            </a:r>
          </a:p>
          <a:p>
            <a:r>
              <a:rPr lang="en-CA" dirty="0"/>
              <a:t>Milliampere (mA)</a:t>
            </a:r>
          </a:p>
          <a:p>
            <a:r>
              <a:rPr lang="en-CA" dirty="0"/>
              <a:t>Ohm (O)</a:t>
            </a:r>
          </a:p>
          <a:p>
            <a:r>
              <a:rPr lang="en-CA" dirty="0"/>
              <a:t>Watt (W)</a:t>
            </a:r>
          </a:p>
          <a:p>
            <a:r>
              <a:rPr lang="en-CA" dirty="0"/>
              <a:t>Kilowatt (kW)</a:t>
            </a:r>
          </a:p>
          <a:p>
            <a:endParaRPr lang="en-CA" dirty="0"/>
          </a:p>
        </p:txBody>
      </p:sp>
    </p:spTree>
    <p:extLst>
      <p:ext uri="{BB962C8B-B14F-4D97-AF65-F5344CB8AC3E}">
        <p14:creationId xmlns:p14="http://schemas.microsoft.com/office/powerpoint/2010/main" val="29768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Volt</a:t>
            </a:r>
          </a:p>
        </p:txBody>
      </p:sp>
      <p:sp>
        <p:nvSpPr>
          <p:cNvPr id="3" name="Content Placeholder 2"/>
          <p:cNvSpPr>
            <a:spLocks noGrp="1"/>
          </p:cNvSpPr>
          <p:nvPr>
            <p:ph idx="1"/>
          </p:nvPr>
        </p:nvSpPr>
        <p:spPr/>
        <p:txBody>
          <a:bodyPr/>
          <a:lstStyle/>
          <a:p>
            <a:r>
              <a:rPr lang="en-CA" dirty="0"/>
              <a:t>This measures the pressure that forces electric current forward. </a:t>
            </a:r>
          </a:p>
          <a:p>
            <a:r>
              <a:rPr lang="en-CA" dirty="0"/>
              <a:t>Higher voltage increases strength of current because more electrons are moving; lower is weaker. </a:t>
            </a:r>
          </a:p>
          <a:p>
            <a:r>
              <a:rPr lang="en-CA" dirty="0"/>
              <a:t>Ex: An air condition uses a great deal more power than a table fan. Hence why the air-con can cause a power failure in your house.</a:t>
            </a:r>
          </a:p>
        </p:txBody>
      </p:sp>
    </p:spTree>
    <p:extLst>
      <p:ext uri="{BB962C8B-B14F-4D97-AF65-F5344CB8AC3E}">
        <p14:creationId xmlns:p14="http://schemas.microsoft.com/office/powerpoint/2010/main" val="24216495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Ampere (A)</a:t>
            </a:r>
          </a:p>
        </p:txBody>
      </p:sp>
      <p:sp>
        <p:nvSpPr>
          <p:cNvPr id="3" name="Content Placeholder 2"/>
          <p:cNvSpPr>
            <a:spLocks noGrp="1"/>
          </p:cNvSpPr>
          <p:nvPr>
            <p:ph idx="1"/>
          </p:nvPr>
        </p:nvSpPr>
        <p:spPr/>
        <p:txBody>
          <a:bodyPr/>
          <a:lstStyle/>
          <a:p>
            <a:r>
              <a:rPr lang="en-CA" dirty="0"/>
              <a:t>Also called Amp. This measures the strength of current running through a wire (the number of electrons flowing through a wire) </a:t>
            </a:r>
          </a:p>
          <a:p>
            <a:r>
              <a:rPr lang="en-CA" dirty="0"/>
              <a:t>The amp capability of the cord must be compatible with the amps put out by the appliance</a:t>
            </a:r>
          </a:p>
          <a:p>
            <a:r>
              <a:rPr lang="en-CA" dirty="0"/>
              <a:t>If the current is too strong for the cord, the appliance can be ruined </a:t>
            </a:r>
          </a:p>
        </p:txBody>
      </p:sp>
    </p:spTree>
    <p:extLst>
      <p:ext uri="{BB962C8B-B14F-4D97-AF65-F5344CB8AC3E}">
        <p14:creationId xmlns:p14="http://schemas.microsoft.com/office/powerpoint/2010/main" val="39437381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Milliampere (mA)</a:t>
            </a:r>
          </a:p>
        </p:txBody>
      </p:sp>
      <p:sp>
        <p:nvSpPr>
          <p:cNvPr id="3" name="Content Placeholder 2"/>
          <p:cNvSpPr>
            <a:spLocks noGrp="1"/>
          </p:cNvSpPr>
          <p:nvPr>
            <p:ph idx="1"/>
          </p:nvPr>
        </p:nvSpPr>
        <p:spPr/>
        <p:txBody>
          <a:bodyPr/>
          <a:lstStyle/>
          <a:p>
            <a:r>
              <a:rPr lang="en-CA" dirty="0"/>
              <a:t>This is one-thousandth (1/1000) of an ampere </a:t>
            </a:r>
          </a:p>
          <a:p>
            <a:r>
              <a:rPr lang="en-CA" dirty="0"/>
              <a:t>The current for facial and scalp treatments is measured in milliamperes</a:t>
            </a:r>
          </a:p>
          <a:p>
            <a:r>
              <a:rPr lang="en-CA" dirty="0"/>
              <a:t>An ampere current would be too strong and would damage the skin or body</a:t>
            </a:r>
          </a:p>
        </p:txBody>
      </p:sp>
    </p:spTree>
    <p:extLst>
      <p:ext uri="{BB962C8B-B14F-4D97-AF65-F5344CB8AC3E}">
        <p14:creationId xmlns:p14="http://schemas.microsoft.com/office/powerpoint/2010/main" val="3490401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Ohm (O)</a:t>
            </a:r>
          </a:p>
        </p:txBody>
      </p:sp>
      <p:sp>
        <p:nvSpPr>
          <p:cNvPr id="3" name="Content Placeholder 2"/>
          <p:cNvSpPr>
            <a:spLocks noGrp="1"/>
          </p:cNvSpPr>
          <p:nvPr>
            <p:ph idx="1"/>
          </p:nvPr>
        </p:nvSpPr>
        <p:spPr/>
        <p:txBody>
          <a:bodyPr/>
          <a:lstStyle/>
          <a:p>
            <a:r>
              <a:rPr lang="en-CA" dirty="0"/>
              <a:t>This measures resistance of an electric current </a:t>
            </a:r>
          </a:p>
          <a:p>
            <a:r>
              <a:rPr lang="en-CA" dirty="0"/>
              <a:t>The force or voltage must be stronger than the resistance of ohms for electricity to flow through a wire </a:t>
            </a:r>
          </a:p>
        </p:txBody>
      </p:sp>
    </p:spTree>
    <p:extLst>
      <p:ext uri="{BB962C8B-B14F-4D97-AF65-F5344CB8AC3E}">
        <p14:creationId xmlns:p14="http://schemas.microsoft.com/office/powerpoint/2010/main" val="3616799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Watt (W)</a:t>
            </a:r>
          </a:p>
        </p:txBody>
      </p:sp>
      <p:sp>
        <p:nvSpPr>
          <p:cNvPr id="3" name="Content Placeholder 2"/>
          <p:cNvSpPr>
            <a:spLocks noGrp="1"/>
          </p:cNvSpPr>
          <p:nvPr>
            <p:ph idx="1"/>
          </p:nvPr>
        </p:nvSpPr>
        <p:spPr/>
        <p:txBody>
          <a:bodyPr/>
          <a:lstStyle/>
          <a:p>
            <a:r>
              <a:rPr lang="en-CA" dirty="0"/>
              <a:t>This measures how much electric energy is used in one second </a:t>
            </a:r>
          </a:p>
          <a:p>
            <a:r>
              <a:rPr lang="en-CA" dirty="0"/>
              <a:t>Ex</a:t>
            </a:r>
            <a:r>
              <a:rPr lang="en-CA" dirty="0">
                <a:sym typeface="Wingdings" panose="05000000000000000000" pitchFamily="2" charset="2"/>
              </a:rPr>
              <a:t>: a 40-watt light bulb uses 40 watts of energy per second</a:t>
            </a:r>
            <a:endParaRPr lang="en-CA" dirty="0"/>
          </a:p>
        </p:txBody>
      </p:sp>
    </p:spTree>
    <p:extLst>
      <p:ext uri="{BB962C8B-B14F-4D97-AF65-F5344CB8AC3E}">
        <p14:creationId xmlns:p14="http://schemas.microsoft.com/office/powerpoint/2010/main" val="1822342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Kilowatt (kW)</a:t>
            </a:r>
          </a:p>
        </p:txBody>
      </p:sp>
      <p:sp>
        <p:nvSpPr>
          <p:cNvPr id="3" name="Content Placeholder 2"/>
          <p:cNvSpPr>
            <a:spLocks noGrp="1"/>
          </p:cNvSpPr>
          <p:nvPr>
            <p:ph idx="1"/>
          </p:nvPr>
        </p:nvSpPr>
        <p:spPr/>
        <p:txBody>
          <a:bodyPr/>
          <a:lstStyle/>
          <a:p>
            <a:r>
              <a:rPr lang="en-CA" dirty="0"/>
              <a:t>This equals 1000 watts </a:t>
            </a:r>
          </a:p>
          <a:p>
            <a:r>
              <a:rPr lang="en-CA" dirty="0"/>
              <a:t>Our electric bills are measured in kilowatt hours (KWH)</a:t>
            </a:r>
          </a:p>
        </p:txBody>
      </p:sp>
    </p:spTree>
    <p:extLst>
      <p:ext uri="{BB962C8B-B14F-4D97-AF65-F5344CB8AC3E}">
        <p14:creationId xmlns:p14="http://schemas.microsoft.com/office/powerpoint/2010/main" val="2828251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072EB85-8B27-223D-0D1E-769AAC25A367}"/>
              </a:ext>
            </a:extLst>
          </p:cNvPr>
          <p:cNvPicPr>
            <a:picLocks noChangeAspect="1"/>
          </p:cNvPicPr>
          <p:nvPr/>
        </p:nvPicPr>
        <p:blipFill>
          <a:blip r:embed="rId2"/>
          <a:stretch>
            <a:fillRect/>
          </a:stretch>
        </p:blipFill>
        <p:spPr>
          <a:xfrm>
            <a:off x="1027531" y="1106933"/>
            <a:ext cx="7741457" cy="1594122"/>
          </a:xfrm>
          <a:prstGeom prst="rect">
            <a:avLst/>
          </a:prstGeom>
        </p:spPr>
      </p:pic>
      <p:pic>
        <p:nvPicPr>
          <p:cNvPr id="3" name="Picture 2">
            <a:extLst>
              <a:ext uri="{FF2B5EF4-FFF2-40B4-BE49-F238E27FC236}">
                <a16:creationId xmlns:a16="http://schemas.microsoft.com/office/drawing/2014/main" id="{FB64F6CC-A3B9-22D4-8AB6-2452C410B3FB}"/>
              </a:ext>
            </a:extLst>
          </p:cNvPr>
          <p:cNvPicPr>
            <a:picLocks noChangeAspect="1"/>
          </p:cNvPicPr>
          <p:nvPr/>
        </p:nvPicPr>
        <p:blipFill>
          <a:blip r:embed="rId3"/>
          <a:stretch>
            <a:fillRect/>
          </a:stretch>
        </p:blipFill>
        <p:spPr>
          <a:xfrm>
            <a:off x="1048301" y="3826292"/>
            <a:ext cx="7458075" cy="1419225"/>
          </a:xfrm>
          <a:prstGeom prst="rect">
            <a:avLst/>
          </a:prstGeom>
        </p:spPr>
      </p:pic>
    </p:spTree>
    <p:extLst>
      <p:ext uri="{BB962C8B-B14F-4D97-AF65-F5344CB8AC3E}">
        <p14:creationId xmlns:p14="http://schemas.microsoft.com/office/powerpoint/2010/main" val="925645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6769</TotalTime>
  <Words>723</Words>
  <Application>Microsoft Office PowerPoint</Application>
  <PresentationFormat>Widescreen</PresentationFormat>
  <Paragraphs>65</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Futura PT Book</vt:lpstr>
      <vt:lpstr>Futura PT Demi</vt:lpstr>
      <vt:lpstr>Office Theme</vt:lpstr>
      <vt:lpstr>PowerPoint Presentation</vt:lpstr>
      <vt:lpstr>PowerPoint Presentation</vt:lpstr>
      <vt:lpstr>Electric Current</vt:lpstr>
      <vt:lpstr>Conductor</vt:lpstr>
      <vt:lpstr>Insulator</vt:lpstr>
      <vt:lpstr>Complete Electric Circuit</vt:lpstr>
      <vt:lpstr>Types of Electric Current</vt:lpstr>
      <vt:lpstr>Direct Current (DC)</vt:lpstr>
      <vt:lpstr>Alternating Current (AC)</vt:lpstr>
      <vt:lpstr>Converters</vt:lpstr>
      <vt:lpstr>Rectifiers</vt:lpstr>
      <vt:lpstr>Electrical Measurements</vt:lpstr>
      <vt:lpstr>Volt</vt:lpstr>
      <vt:lpstr>Ampere (A)</vt:lpstr>
      <vt:lpstr>Milliampere (mA)</vt:lpstr>
      <vt:lpstr>Ohm (O)</vt:lpstr>
      <vt:lpstr>Watt (W)</vt:lpstr>
      <vt:lpstr>Kilowatt (kW)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240</cp:revision>
  <dcterms:created xsi:type="dcterms:W3CDTF">2020-02-19T20:43:13Z</dcterms:created>
  <dcterms:modified xsi:type="dcterms:W3CDTF">2023-03-28T17:50:40Z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