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4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C1A456-0FEB-473C-AF6D-AC1D4C77DD3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8205-D994-4BC8-BF53-67502F6617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2362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FA844-317F-3B97-3F02-AF944DB8EB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E33CF7-123F-29B4-7CBF-090A3E40AB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39E90-9DAD-9496-B1BA-D1270B008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0F3C8-1FAD-4923-81E2-C092BB12FFC0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038FA-A691-FC89-6B01-29FC86153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2E3E2-8D4A-8D4F-C6CE-54F98ECC9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8005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89F22-7573-E529-A016-F48C46786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77E15-4C4D-5BEE-3FA6-38DCA4512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F49C8-765B-2313-620E-16EE8182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521E-26FA-4EB1-A2E8-A97531A7DEE4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9936FF-B081-FCD6-D016-CAD9B7052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2C0CE-7C76-1F90-A914-E29497FF5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8912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EDC49-20C5-7B1B-2905-47D2B91C1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4F0B9-1A88-4E3E-044A-B432C20F2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8C2F3F-7B69-9423-1083-964B726F6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8FA2D-FC99-4F73-8269-2F0678C4314B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D06AC-F747-0BE8-B2F9-A9010991F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E9DD1-748A-5C84-7D85-33F9B158F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339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A3353-8681-78DD-9C5E-AACA6300A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83936-4004-8C8C-D0FB-E29D63EBF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6AE6F1-7584-FCA2-7C5C-F073ADBA5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09D77-2B4D-273C-C60B-5DF87F884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62629-5992-4749-8282-2E157E141644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3A5F69-5570-6B05-5F85-2A9687536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75E07A-EAD8-01D4-1312-F7BF82F77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4944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023BD-CF54-1004-CDC0-BE7967F20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94297D-D6EE-FA1B-2FDF-41BFA2F3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0460D-6CBC-650A-3991-1B0BC2963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E70156-1A81-AF17-0A7A-A28C35EAFD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2537F7-4F70-3AA7-4CCB-80682BFD91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A9A6D6-4120-7E5E-38B7-32186C78E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CCEC0-D917-4CBE-9122-6A5E596B0A04}" type="datetime1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20FD0E-0CC2-7B77-877D-204B80DEB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9CEFEF-0802-3E89-4D26-7F1C18A4E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3446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5D016-4653-ECA1-2D44-50E8DDA38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A72FA9-710F-A495-4B9D-BE2E2C2C7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1C5EE-74DA-4067-A4B2-202BE8F1C43F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6A644-E3EA-2311-8178-53CE585AA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63604B-7035-0C7C-9E8C-DB45670B2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9333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EA215C-AAC6-862F-ECFD-AA15F2DC8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DCC0-3563-45AE-B1F6-C2538ADC3BBE}" type="datetime1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9650F3-F303-7A57-B08E-827B1416C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CBF773-80D4-76F1-E5A6-619693924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9643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A88D0-FCAE-5A29-65AB-19F8E4CA0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E1B56-5252-2086-833A-49E1FE5A21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C88C09-1333-AA95-4185-57C69C2520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BCB572-EBF3-C1D0-8655-F9D1C0932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44E51-DE52-4906-8DCC-EDBBE2BEB2BF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A680B-E87D-4567-592C-CAB00430E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7828DB-CA3E-9E6E-265B-EE3BB5179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878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E56F8-B849-0751-9B73-39BB8AD5E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412A97-4E81-847B-0890-05D3220649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715D2D-6EF6-08CE-3A90-A9C1FCA6A2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E7F191-B316-D6F3-BD36-31F4A4DE7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7FC12-BE8B-430A-A700-C0792DD83914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E71671-A3F1-BD44-5F36-276E0DF93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54510-F082-3324-9AEB-2F0A339A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711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9D778-4B7F-27B5-3346-EFBD809C0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275864-958E-18C4-A72E-9AB5C9514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F5BDAB-0483-31F5-397D-508841202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65FC-60A3-48E5-97F8-09EC4CE956BE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C820F-2DA3-80A9-A3B0-A6906BB06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4C2F37-ABA4-5472-677C-2CAE5BD47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1740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759318-5EA8-9813-1A43-71EA6D3E7E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50BEA1-778A-3673-4DCE-EFB5F160C0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C613F1-1172-B354-11E3-730DC2693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16CF-471F-4E7D-A99E-A1163DEFFA0C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218EC6-1815-1FC5-E9F1-7FE9A6029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17AD74-4CE0-2BD3-5174-5B1BD49FB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015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884279-585B-2DC5-92EB-CA8AFFCEE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EB57B-A084-608F-48CA-3CE3BFE93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BAF00-EDB7-60C5-58DF-8D78CE231A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A188DE-4EE3-4960-A22A-213AF49E179A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50DFC0-9A32-DBBF-D67F-D6F80D49F8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30123A-A181-5618-59E6-0BDBC7FB88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A30162-B849-4770-880D-FC36C6FB71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46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-nYCAcZYmc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78196" y="6482581"/>
            <a:ext cx="143510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solidFill>
                  <a:srgbClr val="A9D18E"/>
                </a:solidFill>
                <a:latin typeface="Arial MT"/>
                <a:cs typeface="Arial MT"/>
              </a:rPr>
              <a:t>©</a:t>
            </a:r>
            <a:r>
              <a:rPr sz="1000" spc="-20" dirty="0">
                <a:solidFill>
                  <a:srgbClr val="A9D18E"/>
                </a:solidFill>
                <a:latin typeface="Arial MT"/>
                <a:cs typeface="Arial MT"/>
              </a:rPr>
              <a:t> </a:t>
            </a:r>
            <a:r>
              <a:rPr sz="1000" spc="-5" dirty="0">
                <a:solidFill>
                  <a:srgbClr val="A9D18E"/>
                </a:solidFill>
                <a:latin typeface="Arial MT"/>
                <a:cs typeface="Arial MT"/>
              </a:rPr>
              <a:t>2016,</a:t>
            </a:r>
            <a:r>
              <a:rPr sz="1000" spc="-20" dirty="0">
                <a:solidFill>
                  <a:srgbClr val="A9D18E"/>
                </a:solidFill>
                <a:latin typeface="Arial MT"/>
                <a:cs typeface="Arial MT"/>
              </a:rPr>
              <a:t> </a:t>
            </a:r>
            <a:r>
              <a:rPr sz="1000" spc="-5" dirty="0">
                <a:solidFill>
                  <a:srgbClr val="A9D18E"/>
                </a:solidFill>
                <a:latin typeface="Arial MT"/>
                <a:cs typeface="Arial MT"/>
              </a:rPr>
              <a:t>SAIT</a:t>
            </a:r>
            <a:r>
              <a:rPr sz="1000" spc="-10" dirty="0">
                <a:solidFill>
                  <a:srgbClr val="A9D18E"/>
                </a:solidFill>
                <a:latin typeface="Arial MT"/>
                <a:cs typeface="Arial MT"/>
              </a:rPr>
              <a:t> Polytechnic</a:t>
            </a:r>
            <a:endParaRPr sz="1000">
              <a:latin typeface="Arial MT"/>
              <a:cs typeface="Arial M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489825" y="2500342"/>
            <a:ext cx="6427979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00735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chemeClr val="tx1"/>
                </a:solidFill>
                <a:latin typeface="+mj-lt"/>
              </a:rPr>
              <a:t>CT</a:t>
            </a:r>
            <a:r>
              <a:rPr spc="-175" dirty="0">
                <a:solidFill>
                  <a:schemeClr val="tx1"/>
                </a:solidFill>
                <a:latin typeface="+mj-lt"/>
              </a:rPr>
              <a:t> </a:t>
            </a:r>
            <a:r>
              <a:rPr spc="-25" dirty="0">
                <a:solidFill>
                  <a:schemeClr val="tx1"/>
                </a:solidFill>
                <a:latin typeface="+mj-lt"/>
              </a:rPr>
              <a:t>Theory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953000" y="3911596"/>
            <a:ext cx="6727825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8950">
              <a:lnSpc>
                <a:spcPct val="100000"/>
              </a:lnSpc>
              <a:spcBef>
                <a:spcPts val="95"/>
              </a:spcBef>
            </a:pPr>
            <a:r>
              <a:rPr sz="2800" spc="-25" dirty="0">
                <a:cs typeface="Calibri Light"/>
              </a:rPr>
              <a:t>Thoracic</a:t>
            </a:r>
            <a:r>
              <a:rPr sz="2800" spc="-90" dirty="0">
                <a:cs typeface="Calibri Light"/>
              </a:rPr>
              <a:t> </a:t>
            </a:r>
            <a:r>
              <a:rPr sz="2800" spc="-40" dirty="0">
                <a:cs typeface="Calibri Light"/>
              </a:rPr>
              <a:t>Anatomy</a:t>
            </a:r>
            <a:endParaRPr sz="2800" dirty="0">
              <a:cs typeface="Calibri Light"/>
            </a:endParaRPr>
          </a:p>
          <a:p>
            <a:pPr>
              <a:lnSpc>
                <a:spcPct val="100000"/>
              </a:lnSpc>
            </a:pPr>
            <a:endParaRPr sz="2800" dirty="0"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343650" cy="2976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5" dirty="0">
                <a:cs typeface="Calibri"/>
              </a:rPr>
              <a:t>Module </a:t>
            </a:r>
            <a:r>
              <a:rPr sz="2800" spc="-10" dirty="0">
                <a:cs typeface="Calibri"/>
              </a:rPr>
              <a:t>Objectives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chest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Label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anatomical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image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Scanning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including: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Positioning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Indications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Exposure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Factors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8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Most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2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15" dirty="0">
                <a:cs typeface="Calibri"/>
              </a:rPr>
              <a:t>Chest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exams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done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98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618730" cy="3251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Kelley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textbook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goes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lot of </a:t>
            </a:r>
            <a:r>
              <a:rPr sz="2800" spc="-10" dirty="0">
                <a:cs typeface="Calibri"/>
              </a:rPr>
              <a:t>detail!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Focus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Bony</a:t>
            </a:r>
            <a:r>
              <a:rPr sz="2400" spc="-4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Thorax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Pleural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Cavity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Lungs,</a:t>
            </a:r>
            <a:r>
              <a:rPr sz="2400" spc="-4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Bronchi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Mediastinum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Great</a:t>
            </a:r>
            <a:r>
              <a:rPr sz="2400" spc="-7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Vessels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8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Complete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exercises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D2L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Brightspace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074659" cy="3851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8600" marR="4981575" indent="-228600" algn="r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20" dirty="0">
                <a:cs typeface="Calibri"/>
              </a:rPr>
              <a:t> bony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thorax</a:t>
            </a:r>
            <a:endParaRPr sz="2800" dirty="0">
              <a:cs typeface="Calibri"/>
            </a:endParaRPr>
          </a:p>
          <a:p>
            <a:pPr marL="228600" marR="5031105" lvl="1" indent="-228600" algn="r">
              <a:lnSpc>
                <a:spcPct val="100000"/>
              </a:lnSpc>
              <a:spcBef>
                <a:spcPts val="2770"/>
              </a:spcBef>
              <a:buFont typeface="Arial MT"/>
              <a:buChar char="•"/>
              <a:tabLst>
                <a:tab pos="228600" algn="l"/>
              </a:tabLst>
            </a:pPr>
            <a:r>
              <a:rPr sz="2400" spc="-10" dirty="0">
                <a:cs typeface="Calibri"/>
              </a:rPr>
              <a:t>Thoracic</a:t>
            </a:r>
            <a:r>
              <a:rPr sz="2400" spc="-2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Vertebrae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75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Sternum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3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segments</a:t>
            </a:r>
            <a:endParaRPr sz="2400" dirty="0">
              <a:cs typeface="Calibri"/>
            </a:endParaRPr>
          </a:p>
          <a:p>
            <a:pPr marL="1155700" lvl="2" indent="-229235">
              <a:lnSpc>
                <a:spcPts val="2175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5" dirty="0">
                <a:cs typeface="Calibri"/>
              </a:rPr>
              <a:t>Manubrium:</a:t>
            </a:r>
            <a:endParaRPr sz="2000" dirty="0">
              <a:cs typeface="Calibri"/>
            </a:endParaRPr>
          </a:p>
          <a:p>
            <a:pPr marL="1155700" lvl="2" indent="-229235">
              <a:lnSpc>
                <a:spcPts val="2160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dirty="0">
                <a:cs typeface="Calibri"/>
              </a:rPr>
              <a:t>Body:</a:t>
            </a:r>
          </a:p>
          <a:p>
            <a:pPr marL="1155700" lvl="2" indent="-229235">
              <a:lnSpc>
                <a:spcPts val="2280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5" dirty="0">
                <a:cs typeface="Calibri"/>
              </a:rPr>
              <a:t>Xiphoid:</a:t>
            </a:r>
            <a:endParaRPr sz="2000" dirty="0">
              <a:cs typeface="Calibri"/>
            </a:endParaRPr>
          </a:p>
          <a:p>
            <a:pPr marL="698500" lvl="1" indent="-229235">
              <a:lnSpc>
                <a:spcPts val="2775"/>
              </a:lnSpc>
              <a:spcBef>
                <a:spcPts val="18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Ribs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– </a:t>
            </a:r>
            <a:r>
              <a:rPr sz="2400" spc="-10" dirty="0">
                <a:cs typeface="Calibri"/>
              </a:rPr>
              <a:t>facet </a:t>
            </a:r>
            <a:r>
              <a:rPr sz="2400" dirty="0">
                <a:cs typeface="Calibri"/>
              </a:rPr>
              <a:t>/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demi-facet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articulates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posteriorly </a:t>
            </a:r>
            <a:r>
              <a:rPr sz="2400" dirty="0">
                <a:cs typeface="Calibri"/>
              </a:rPr>
              <a:t>with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T-spine</a:t>
            </a:r>
            <a:endParaRPr sz="2400" dirty="0">
              <a:cs typeface="Calibri"/>
            </a:endParaRPr>
          </a:p>
          <a:p>
            <a:pPr marL="1155700" lvl="2" indent="-229235">
              <a:lnSpc>
                <a:spcPts val="2175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15" dirty="0">
                <a:cs typeface="Calibri"/>
              </a:rPr>
              <a:t>Costovertebral</a:t>
            </a:r>
            <a:r>
              <a:rPr sz="2000" dirty="0">
                <a:cs typeface="Calibri"/>
              </a:rPr>
              <a:t> jts</a:t>
            </a:r>
          </a:p>
          <a:p>
            <a:pPr marL="1155700" lvl="2" indent="-229235">
              <a:lnSpc>
                <a:spcPts val="2280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15" dirty="0">
                <a:cs typeface="Calibri"/>
              </a:rPr>
              <a:t>Costotransverse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jts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1868" y="262839"/>
            <a:ext cx="590753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5520" y="1193723"/>
            <a:ext cx="7742819" cy="52462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5711" y="1565175"/>
            <a:ext cx="8412480" cy="475560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021570" cy="33096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Pleural</a:t>
            </a:r>
            <a:r>
              <a:rPr sz="2800" spc="-10" dirty="0">
                <a:cs typeface="Calibri"/>
              </a:rPr>
              <a:t> Cavities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250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Pleura </a:t>
            </a:r>
            <a:r>
              <a:rPr sz="2400" dirty="0">
                <a:cs typeface="Calibri"/>
              </a:rPr>
              <a:t>is the </a:t>
            </a:r>
            <a:r>
              <a:rPr sz="2400" spc="-10" dirty="0">
                <a:cs typeface="Calibri"/>
              </a:rPr>
              <a:t>serous membrane that </a:t>
            </a:r>
            <a:r>
              <a:rPr sz="2400" dirty="0">
                <a:cs typeface="Calibri"/>
              </a:rPr>
              <a:t>lines the </a:t>
            </a:r>
            <a:r>
              <a:rPr sz="2400" spc="-10" dirty="0">
                <a:cs typeface="Calibri"/>
              </a:rPr>
              <a:t>pleural </a:t>
            </a:r>
            <a:r>
              <a:rPr sz="2400" spc="-35" dirty="0">
                <a:cs typeface="Calibri"/>
              </a:rPr>
              <a:t>cavity, </a:t>
            </a:r>
            <a:r>
              <a:rPr sz="2400" spc="-10" dirty="0">
                <a:cs typeface="Calibri"/>
              </a:rPr>
              <a:t>containing </a:t>
            </a:r>
            <a:r>
              <a:rPr sz="2400" dirty="0">
                <a:cs typeface="Calibri"/>
              </a:rPr>
              <a:t>each </a:t>
            </a:r>
            <a:r>
              <a:rPr sz="2400" spc="-530" dirty="0">
                <a:cs typeface="Calibri"/>
              </a:rPr>
              <a:t> </a:t>
            </a:r>
            <a:r>
              <a:rPr sz="2400" dirty="0">
                <a:cs typeface="Calibri"/>
              </a:rPr>
              <a:t>lung.</a:t>
            </a: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850" dirty="0">
              <a:cs typeface="Calibri"/>
            </a:endParaRPr>
          </a:p>
          <a:p>
            <a:pPr marL="698500" lvl="1" indent="-229235">
              <a:lnSpc>
                <a:spcPts val="277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2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layers:</a:t>
            </a:r>
            <a:endParaRPr sz="2400" dirty="0">
              <a:cs typeface="Calibri"/>
            </a:endParaRPr>
          </a:p>
          <a:p>
            <a:pPr marL="1155700" lvl="2" indent="-229235">
              <a:lnSpc>
                <a:spcPts val="2175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15" dirty="0">
                <a:cs typeface="Calibri"/>
              </a:rPr>
              <a:t>Parietal</a:t>
            </a:r>
            <a:r>
              <a:rPr sz="2000" spc="-2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layer</a:t>
            </a:r>
            <a:endParaRPr sz="2000" dirty="0">
              <a:cs typeface="Calibri"/>
            </a:endParaRPr>
          </a:p>
          <a:p>
            <a:pPr marL="1155700" lvl="2" indent="-229235">
              <a:lnSpc>
                <a:spcPts val="2280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10" dirty="0">
                <a:cs typeface="Calibri"/>
              </a:rPr>
              <a:t>Visceral</a:t>
            </a:r>
            <a:r>
              <a:rPr sz="2000" spc="-5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layer</a:t>
            </a:r>
            <a:endParaRPr sz="20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85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What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pleural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effusion?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52450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8657" y="1554330"/>
            <a:ext cx="7542977" cy="486693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474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6139" y="1793189"/>
            <a:ext cx="9063355" cy="42970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>
              <a:lnSpc>
                <a:spcPts val="3195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Lungs</a:t>
            </a:r>
            <a:endParaRPr sz="2800" dirty="0">
              <a:cs typeface="Calibri"/>
            </a:endParaRPr>
          </a:p>
          <a:p>
            <a:pPr marL="292100" marR="55880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92100" algn="l"/>
              </a:tabLst>
            </a:pPr>
            <a:r>
              <a:rPr sz="2800" spc="-5" dirty="0">
                <a:cs typeface="Calibri"/>
              </a:rPr>
              <a:t>Extend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level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1</a:t>
            </a:r>
            <a:r>
              <a:rPr sz="2775" spc="-37" baseline="25525" dirty="0">
                <a:cs typeface="Calibri"/>
              </a:rPr>
              <a:t>st</a:t>
            </a:r>
            <a:r>
              <a:rPr sz="2775" spc="345" baseline="255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rib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(apex)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dome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diaphragm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(base).</a:t>
            </a:r>
            <a:endParaRPr sz="2800" dirty="0">
              <a:cs typeface="Calibri"/>
            </a:endParaRPr>
          </a:p>
          <a:p>
            <a:pPr marL="292100" indent="-228600">
              <a:lnSpc>
                <a:spcPts val="2855"/>
              </a:lnSpc>
              <a:buFont typeface="Arial MT"/>
              <a:buChar char="•"/>
              <a:tabLst>
                <a:tab pos="292100" algn="l"/>
              </a:tabLst>
            </a:pPr>
            <a:r>
              <a:rPr sz="2800" spc="-10" dirty="0">
                <a:cs typeface="Calibri"/>
              </a:rPr>
              <a:t>Right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lung</a:t>
            </a:r>
            <a:endParaRPr sz="2800" dirty="0">
              <a:cs typeface="Calibri"/>
            </a:endParaRPr>
          </a:p>
          <a:p>
            <a:pPr marL="749300" lvl="1" indent="-229235">
              <a:lnSpc>
                <a:spcPts val="2605"/>
              </a:lnSpc>
              <a:buFont typeface="Arial MT"/>
              <a:buChar char="•"/>
              <a:tabLst>
                <a:tab pos="749935" algn="l"/>
                <a:tab pos="1852930" algn="l"/>
              </a:tabLst>
            </a:pPr>
            <a:r>
              <a:rPr sz="2400" dirty="0">
                <a:cs typeface="Calibri"/>
              </a:rPr>
              <a:t>3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lobes:	</a:t>
            </a:r>
            <a:r>
              <a:rPr sz="2400" spc="-30" dirty="0">
                <a:cs typeface="Calibri"/>
              </a:rPr>
              <a:t>superior,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middle,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inferior</a:t>
            </a:r>
            <a:endParaRPr sz="2400" dirty="0">
              <a:cs typeface="Calibri"/>
            </a:endParaRPr>
          </a:p>
          <a:p>
            <a:pPr marL="749300" lvl="1" indent="-229235">
              <a:lnSpc>
                <a:spcPts val="2735"/>
              </a:lnSpc>
              <a:buFont typeface="Arial MT"/>
              <a:buChar char="•"/>
              <a:tabLst>
                <a:tab pos="749935" algn="l"/>
              </a:tabLst>
            </a:pPr>
            <a:r>
              <a:rPr sz="2400" spc="-5" dirty="0">
                <a:cs typeface="Calibri"/>
              </a:rPr>
              <a:t>Oblique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(major)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fissure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separates:</a:t>
            </a:r>
            <a:endParaRPr sz="2400" dirty="0">
              <a:cs typeface="Calibri"/>
            </a:endParaRPr>
          </a:p>
          <a:p>
            <a:pPr marL="7493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749935" algn="l"/>
              </a:tabLst>
            </a:pPr>
            <a:r>
              <a:rPr sz="2400" spc="-15" dirty="0">
                <a:cs typeface="Calibri"/>
              </a:rPr>
              <a:t>Horizontal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(minor)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fissure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separates:</a:t>
            </a:r>
            <a:endParaRPr sz="2400" dirty="0">
              <a:cs typeface="Calibri"/>
            </a:endParaRPr>
          </a:p>
          <a:p>
            <a:pPr marL="292100" indent="-228600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292100" algn="l"/>
              </a:tabLst>
            </a:pPr>
            <a:r>
              <a:rPr sz="2800" spc="-10" dirty="0">
                <a:cs typeface="Calibri"/>
              </a:rPr>
              <a:t>Left</a:t>
            </a:r>
            <a:r>
              <a:rPr sz="2800" spc="-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lung</a:t>
            </a:r>
            <a:endParaRPr sz="2800" dirty="0">
              <a:cs typeface="Calibri"/>
            </a:endParaRPr>
          </a:p>
          <a:p>
            <a:pPr marL="749300" lvl="1" indent="-229235">
              <a:lnSpc>
                <a:spcPts val="2605"/>
              </a:lnSpc>
              <a:buFont typeface="Arial MT"/>
              <a:buChar char="•"/>
              <a:tabLst>
                <a:tab pos="749935" algn="l"/>
                <a:tab pos="1852930" algn="l"/>
              </a:tabLst>
            </a:pPr>
            <a:r>
              <a:rPr sz="2400" dirty="0">
                <a:cs typeface="Calibri"/>
              </a:rPr>
              <a:t>2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lobes:	</a:t>
            </a:r>
            <a:r>
              <a:rPr sz="2400" spc="-30" dirty="0">
                <a:cs typeface="Calibri"/>
              </a:rPr>
              <a:t>superior, </a:t>
            </a:r>
            <a:r>
              <a:rPr sz="2400" spc="-10" dirty="0">
                <a:cs typeface="Calibri"/>
              </a:rPr>
              <a:t>inferior</a:t>
            </a:r>
            <a:endParaRPr sz="2400" dirty="0">
              <a:cs typeface="Calibri"/>
            </a:endParaRPr>
          </a:p>
          <a:p>
            <a:pPr marL="749300" lvl="1" indent="-229235">
              <a:lnSpc>
                <a:spcPts val="2735"/>
              </a:lnSpc>
              <a:buFont typeface="Arial MT"/>
              <a:buChar char="•"/>
              <a:tabLst>
                <a:tab pos="749935" algn="l"/>
              </a:tabLst>
            </a:pPr>
            <a:r>
              <a:rPr sz="2400" spc="-5" dirty="0">
                <a:cs typeface="Calibri"/>
              </a:rPr>
              <a:t>Oblique </a:t>
            </a:r>
            <a:r>
              <a:rPr sz="2400" spc="-10" dirty="0">
                <a:cs typeface="Calibri"/>
              </a:rPr>
              <a:t>fissure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separates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lobes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24084" y="1661591"/>
            <a:ext cx="6398879" cy="414885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72129" y="1942362"/>
            <a:ext cx="5364358" cy="419796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855459" cy="14439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Hilum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Opening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on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medial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</a:t>
            </a:r>
            <a:r>
              <a:rPr sz="2400" spc="-5" dirty="0">
                <a:cs typeface="Calibri"/>
              </a:rPr>
              <a:t> 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lung</a:t>
            </a: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Passage</a:t>
            </a:r>
            <a:r>
              <a:rPr sz="2400" spc="-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mainstem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bronchi,</a:t>
            </a:r>
            <a:r>
              <a:rPr sz="2400" spc="-5" dirty="0">
                <a:cs typeface="Calibri"/>
              </a:rPr>
              <a:t> vessels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nerves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66140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0452" y="1068324"/>
            <a:ext cx="8365235" cy="539496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55835" cy="27665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Bronchi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  <a:tab pos="6433185" algn="l"/>
              </a:tabLst>
            </a:pPr>
            <a:r>
              <a:rPr sz="2800" spc="-35" dirty="0">
                <a:cs typeface="Calibri"/>
              </a:rPr>
              <a:t>Trachea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bifurcates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level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0" dirty="0">
                <a:cs typeface="Calibri"/>
              </a:rPr>
              <a:t>_.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Bifurcation</a:t>
            </a:r>
            <a:r>
              <a:rPr sz="2800" spc="-5" dirty="0">
                <a:cs typeface="Calibri"/>
              </a:rPr>
              <a:t> is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called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2450" dirty="0">
              <a:cs typeface="Calibri"/>
            </a:endParaRPr>
          </a:p>
          <a:p>
            <a:pPr marL="241300" marR="5080" indent="-228600">
              <a:lnSpc>
                <a:spcPct val="9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Bronchial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tree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segments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it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enters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lung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via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hilum,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these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secondary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bronchi</a:t>
            </a:r>
            <a:r>
              <a:rPr sz="2800" spc="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segments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correspond</a:t>
            </a:r>
            <a:r>
              <a:rPr sz="2800" spc="5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lung.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07924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03139" y="1303510"/>
            <a:ext cx="7185720" cy="512183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490075" cy="33648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Mediastinum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Midline</a:t>
            </a:r>
            <a:r>
              <a:rPr sz="2800" spc="4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region</a:t>
            </a:r>
            <a:r>
              <a:rPr sz="2800" dirty="0">
                <a:cs typeface="Calibri"/>
              </a:rPr>
              <a:t> of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thorax,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pleural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cavities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lungs.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241300" indent="-228600">
              <a:lnSpc>
                <a:spcPts val="3229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Superior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Compartment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  <a:tab pos="4822825" algn="l"/>
              </a:tabLst>
            </a:pPr>
            <a:r>
              <a:rPr sz="2400" spc="-10" dirty="0">
                <a:cs typeface="Calibri"/>
              </a:rPr>
              <a:t>Contains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gland</a:t>
            </a:r>
          </a:p>
          <a:p>
            <a:pPr marL="241300" indent="-228600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Inferior</a:t>
            </a:r>
            <a:r>
              <a:rPr sz="2800" spc="-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Compartment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Divided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into</a:t>
            </a:r>
            <a:r>
              <a:rPr sz="2400" spc="-10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anterior,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middle,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compartments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452610" cy="3251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Mediastinum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Inferior </a:t>
            </a:r>
            <a:r>
              <a:rPr sz="2800" spc="-10" dirty="0">
                <a:cs typeface="Calibri"/>
              </a:rPr>
              <a:t>Compartment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Anterior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</a:p>
          <a:p>
            <a:pPr marL="698500" lvl="1" indent="-229235">
              <a:lnSpc>
                <a:spcPts val="2735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Middle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pericardial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sac, heart,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roots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 </a:t>
            </a:r>
            <a:r>
              <a:rPr sz="2400" spc="-15" dirty="0">
                <a:cs typeface="Calibri"/>
              </a:rPr>
              <a:t>great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vessels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Posterior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– </a:t>
            </a:r>
            <a:r>
              <a:rPr sz="2400" spc="-15" dirty="0">
                <a:cs typeface="Calibri"/>
              </a:rPr>
              <a:t>Posterior to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pericardium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anterior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vertebrae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21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Medistinum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contains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glands,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trachea,</a:t>
            </a:r>
            <a:r>
              <a:rPr sz="2800" spc="-5" dirty="0">
                <a:cs typeface="Calibri"/>
              </a:rPr>
              <a:t> esophagus,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blood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vessels,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lymphatic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structures,</a:t>
            </a:r>
            <a:r>
              <a:rPr sz="2800" spc="6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nerves,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etc.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93014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89594" y="1423876"/>
            <a:ext cx="4536155" cy="503840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550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317865" cy="3909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Thymus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Gland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Triangular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shaped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Sits </a:t>
            </a:r>
            <a:r>
              <a:rPr sz="2800" spc="-15" dirty="0">
                <a:cs typeface="Calibri"/>
              </a:rPr>
              <a:t>just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posterior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to: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Gland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responsible</a:t>
            </a:r>
            <a:r>
              <a:rPr sz="2800" spc="5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development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cellular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immunity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Large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children,</a:t>
            </a:r>
            <a:r>
              <a:rPr sz="2800" spc="4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can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 bigger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than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heart.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Easily</a:t>
            </a:r>
            <a:r>
              <a:rPr sz="2800" spc="-20" dirty="0">
                <a:cs typeface="Calibri"/>
              </a:rPr>
              <a:t> demonstrated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axial </a:t>
            </a:r>
            <a:r>
              <a:rPr sz="2800" dirty="0">
                <a:cs typeface="Calibri"/>
              </a:rPr>
              <a:t>CT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550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8320" y="1601695"/>
            <a:ext cx="8412480" cy="457128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550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622790" cy="23729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Trachea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&amp;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Esophagus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  <a:tab pos="3164205" algn="l"/>
                <a:tab pos="3697604" algn="l"/>
              </a:tabLst>
            </a:pPr>
            <a:r>
              <a:rPr sz="2800" spc="-35" dirty="0">
                <a:cs typeface="Calibri"/>
              </a:rPr>
              <a:t>Trachea</a:t>
            </a:r>
            <a:r>
              <a:rPr sz="2800" spc="-5" dirty="0">
                <a:cs typeface="Calibri"/>
              </a:rPr>
              <a:t> is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</a:t>
            </a:r>
            <a:r>
              <a:rPr sz="2800" spc="4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 </a:t>
            </a:r>
            <a:r>
              <a:rPr sz="2800" spc="-5" dirty="0">
                <a:cs typeface="Calibri"/>
              </a:rPr>
              <a:t>the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esophagus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35" dirty="0">
                <a:cs typeface="Calibri"/>
              </a:rPr>
              <a:t>Trachea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air</a:t>
            </a:r>
            <a:r>
              <a:rPr sz="2800" spc="-10" dirty="0">
                <a:cs typeface="Calibri"/>
              </a:rPr>
              <a:t> filled.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Esophagus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oval-shaped</a:t>
            </a:r>
            <a:r>
              <a:rPr sz="2800" spc="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structure,</a:t>
            </a:r>
            <a:r>
              <a:rPr sz="2800" spc="6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remains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unenhanced</a:t>
            </a:r>
            <a:r>
              <a:rPr sz="2800" spc="7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unless: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613900" cy="33058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10" dirty="0">
                <a:cs typeface="Calibri"/>
              </a:rPr>
              <a:t> chambers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heart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Right</a:t>
            </a:r>
            <a:r>
              <a:rPr sz="2400" spc="-5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atrium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Right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ventricle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Left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atrium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Left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ventricle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01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Should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able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identify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chambers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10" dirty="0">
                <a:cs typeface="Calibri"/>
              </a:rPr>
              <a:t>chest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5" dirty="0">
                <a:cs typeface="Calibri"/>
              </a:rPr>
              <a:t> blood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flow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heart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=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matches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flow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contrast!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spcBef>
                <a:spcPts val="21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Myocardium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left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ventricle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up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3x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thicker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than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that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right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ventricle.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0636" y="244551"/>
            <a:ext cx="639216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41063" y="6319520"/>
            <a:ext cx="58997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alibri"/>
                <a:cs typeface="Calibri"/>
              </a:rPr>
              <a:t>Image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Source: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https://en.wikipedia.org/wiki/File:Diagram_of_the_human_heart_(cropped).svg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99032" y="883919"/>
            <a:ext cx="5529071" cy="542848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98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2177923"/>
            <a:ext cx="44405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Clr>
                <a:srgbClr val="000000"/>
              </a:buClr>
              <a:buFont typeface="Arial MT"/>
              <a:buChar char="•"/>
              <a:tabLst>
                <a:tab pos="241300" algn="l"/>
              </a:tabLst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Chambers</a:t>
            </a:r>
            <a:r>
              <a:rPr sz="2800" u="heavy" spc="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of the</a:t>
            </a:r>
            <a:r>
              <a:rPr sz="2800" u="heavy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Heart</a:t>
            </a: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on</a:t>
            </a:r>
            <a:r>
              <a:rPr sz="2800" u="heavy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CT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41502"/>
            <a:ext cx="6093461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68721" y="1370073"/>
            <a:ext cx="6826559" cy="506266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81071" y="1027175"/>
            <a:ext cx="7229856" cy="557631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8" y="318007"/>
            <a:ext cx="6245861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2826" y="244551"/>
            <a:ext cx="615137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3522" y="1129679"/>
            <a:ext cx="6536176" cy="531511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53644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7983" y="1043939"/>
            <a:ext cx="7876031" cy="544372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5983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259830" cy="32550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Great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vessels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28600">
              <a:lnSpc>
                <a:spcPts val="3229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Aorta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Ascending</a:t>
            </a:r>
          </a:p>
          <a:p>
            <a:pPr marL="469900">
              <a:lnSpc>
                <a:spcPts val="2595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Descending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Pulmonary</a:t>
            </a:r>
            <a:r>
              <a:rPr sz="2800" spc="5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Trunk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Divides</a:t>
            </a:r>
            <a:r>
              <a:rPr sz="2400" spc="-15" dirty="0">
                <a:cs typeface="Calibri"/>
              </a:rPr>
              <a:t> into </a:t>
            </a:r>
            <a:r>
              <a:rPr sz="2400" spc="-5" dirty="0">
                <a:cs typeface="Calibri"/>
              </a:rPr>
              <a:t>right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0" dirty="0">
                <a:cs typeface="Calibri"/>
              </a:rPr>
              <a:t> left </a:t>
            </a:r>
            <a:r>
              <a:rPr sz="2400" spc="-5" dirty="0">
                <a:cs typeface="Calibri"/>
              </a:rPr>
              <a:t>pulmonary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19728" y="1825751"/>
            <a:ext cx="4352544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19728" y="1825751"/>
            <a:ext cx="4352544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759661"/>
            <a:ext cx="10160000" cy="40248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8600" indent="-228600">
              <a:lnSpc>
                <a:spcPts val="3080"/>
              </a:lnSpc>
              <a:spcBef>
                <a:spcPts val="9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10" dirty="0">
                <a:cs typeface="Calibri"/>
              </a:rPr>
              <a:t>Branches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off </a:t>
            </a:r>
            <a:r>
              <a:rPr sz="2800" spc="-5" dirty="0">
                <a:cs typeface="Calibri"/>
              </a:rPr>
              <a:t>the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aortic</a:t>
            </a:r>
            <a:r>
              <a:rPr sz="2800" spc="-10" dirty="0">
                <a:cs typeface="Calibri"/>
              </a:rPr>
              <a:t> arch</a:t>
            </a:r>
            <a:endParaRPr sz="2800" dirty="0">
              <a:cs typeface="Calibri"/>
            </a:endParaRPr>
          </a:p>
          <a:p>
            <a:pPr marL="685800" lvl="1" indent="-229235">
              <a:lnSpc>
                <a:spcPts val="231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Brachiocephalic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trunk</a:t>
            </a:r>
          </a:p>
          <a:p>
            <a:pPr marL="685800" lvl="1" indent="-229235">
              <a:lnSpc>
                <a:spcPts val="230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Left common</a:t>
            </a:r>
            <a:r>
              <a:rPr sz="2400" spc="-4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250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Left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subclavian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endParaRPr sz="2400" dirty="0">
              <a:cs typeface="Calibri"/>
            </a:endParaRPr>
          </a:p>
          <a:p>
            <a:pPr marL="228600" indent="-228600">
              <a:lnSpc>
                <a:spcPts val="2690"/>
              </a:lnSpc>
              <a:spcBef>
                <a:spcPts val="30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10" dirty="0">
                <a:cs typeface="Calibri"/>
              </a:rPr>
              <a:t>Brachiocephalic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trunk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extends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level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right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SC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joint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bifurcates </a:t>
            </a:r>
            <a:r>
              <a:rPr sz="2800" spc="-6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the:</a:t>
            </a:r>
            <a:endParaRPr sz="2800" dirty="0">
              <a:cs typeface="Calibri"/>
            </a:endParaRPr>
          </a:p>
          <a:p>
            <a:pPr marL="457200">
              <a:lnSpc>
                <a:spcPts val="2055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457200">
              <a:lnSpc>
                <a:spcPts val="2250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228600" indent="-228600">
              <a:lnSpc>
                <a:spcPts val="3015"/>
              </a:lnSpc>
              <a:buFont typeface="Arial MT"/>
              <a:buChar char="•"/>
              <a:tabLst>
                <a:tab pos="228600" algn="l"/>
              </a:tabLst>
            </a:pPr>
            <a:r>
              <a:rPr sz="2800" spc="-10" dirty="0">
                <a:cs typeface="Calibri"/>
              </a:rPr>
              <a:t>Left </a:t>
            </a:r>
            <a:r>
              <a:rPr sz="2800" spc="-5" dirty="0">
                <a:cs typeface="Calibri"/>
              </a:rPr>
              <a:t>Common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level </a:t>
            </a:r>
            <a:r>
              <a:rPr sz="2800" spc="-10" dirty="0">
                <a:cs typeface="Calibri"/>
              </a:rPr>
              <a:t>of:</a:t>
            </a:r>
            <a:endParaRPr sz="2800" dirty="0">
              <a:cs typeface="Calibri"/>
            </a:endParaRPr>
          </a:p>
          <a:p>
            <a:pPr marL="228600" marR="407670" indent="-228600">
              <a:lnSpc>
                <a:spcPct val="80000"/>
              </a:lnSpc>
              <a:spcBef>
                <a:spcPts val="2690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10" dirty="0">
                <a:cs typeface="Calibri"/>
              </a:rPr>
              <a:t>Left Subclavian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posterior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the </a:t>
            </a:r>
            <a:r>
              <a:rPr sz="2800" spc="-10" dirty="0">
                <a:cs typeface="Calibri"/>
              </a:rPr>
              <a:t>left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carotid,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arches </a:t>
            </a:r>
            <a:r>
              <a:rPr sz="2800" spc="-6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laterally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32564" y="1825751"/>
            <a:ext cx="4334610" cy="4273599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32564" y="1825751"/>
            <a:ext cx="4520379" cy="4273599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69138" y="1937308"/>
            <a:ext cx="8372920" cy="4270044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2536" y="381965"/>
            <a:ext cx="597306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43878" y="1751042"/>
            <a:ext cx="8849368" cy="422608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084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4239" y="1756565"/>
            <a:ext cx="10322560" cy="3900804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28600" marR="6952615" indent="-228600" algn="r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25" dirty="0">
                <a:cs typeface="Calibri"/>
              </a:rPr>
              <a:t>Tributaries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20" dirty="0">
                <a:cs typeface="Calibri"/>
              </a:rPr>
              <a:t>SVC</a:t>
            </a:r>
            <a:endParaRPr sz="2800" dirty="0">
              <a:cs typeface="Calibri"/>
            </a:endParaRPr>
          </a:p>
          <a:p>
            <a:pPr marL="228600" marR="6958965" lvl="1" indent="-228600" algn="r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228600" algn="l"/>
              </a:tabLst>
            </a:pPr>
            <a:r>
              <a:rPr sz="2400" spc="-10" dirty="0">
                <a:cs typeface="Calibri"/>
              </a:rPr>
              <a:t>Internal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Jugular</a:t>
            </a:r>
            <a:r>
              <a:rPr sz="2400" spc="-40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Veins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711200" lvl="1" indent="-229235">
              <a:lnSpc>
                <a:spcPct val="100000"/>
              </a:lnSpc>
              <a:buFont typeface="Arial MT"/>
              <a:buChar char="•"/>
              <a:tabLst>
                <a:tab pos="711835" algn="l"/>
              </a:tabLst>
            </a:pPr>
            <a:r>
              <a:rPr sz="2400" spc="-5" dirty="0">
                <a:cs typeface="Calibri"/>
              </a:rPr>
              <a:t>Subclavian</a:t>
            </a:r>
            <a:r>
              <a:rPr sz="2400" spc="-25" dirty="0">
                <a:cs typeface="Calibri"/>
              </a:rPr>
              <a:t> Veins</a:t>
            </a:r>
            <a:r>
              <a:rPr sz="2400" dirty="0">
                <a:cs typeface="Calibri"/>
              </a:rPr>
              <a:t> –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run</a:t>
            </a:r>
            <a:r>
              <a:rPr sz="2400" spc="-5" dirty="0">
                <a:cs typeface="Calibri"/>
              </a:rPr>
              <a:t> along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posterior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aspect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clavicles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711200" lvl="1" indent="-229235">
              <a:lnSpc>
                <a:spcPts val="2735"/>
              </a:lnSpc>
              <a:buFont typeface="Arial MT"/>
              <a:buChar char="•"/>
              <a:tabLst>
                <a:tab pos="711835" algn="l"/>
              </a:tabLst>
            </a:pPr>
            <a:r>
              <a:rPr sz="2400" spc="-5" dirty="0">
                <a:cs typeface="Calibri"/>
              </a:rPr>
              <a:t>Brachiocephalic</a:t>
            </a:r>
            <a:r>
              <a:rPr sz="2400" spc="-4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veins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junction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endParaRPr sz="2400" dirty="0">
              <a:cs typeface="Calibri"/>
            </a:endParaRPr>
          </a:p>
          <a:p>
            <a:pPr marL="711200">
              <a:lnSpc>
                <a:spcPts val="2735"/>
              </a:lnSpc>
              <a:tabLst>
                <a:tab pos="6501765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,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SC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joints.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50" dirty="0">
              <a:cs typeface="Calibri"/>
            </a:endParaRPr>
          </a:p>
          <a:p>
            <a:pPr marL="711200" marR="43180" lvl="1" indent="-228600">
              <a:lnSpc>
                <a:spcPts val="2590"/>
              </a:lnSpc>
              <a:buFont typeface="Arial MT"/>
              <a:buChar char="•"/>
              <a:tabLst>
                <a:tab pos="711835" algn="l"/>
              </a:tabLst>
            </a:pPr>
            <a:r>
              <a:rPr sz="2400" spc="-15" dirty="0">
                <a:cs typeface="Calibri"/>
              </a:rPr>
              <a:t>SVC </a:t>
            </a:r>
            <a:r>
              <a:rPr sz="2400" dirty="0">
                <a:cs typeface="Calibri"/>
              </a:rPr>
              <a:t>– </a:t>
            </a:r>
            <a:r>
              <a:rPr sz="2400" spc="-5" dirty="0">
                <a:cs typeface="Calibri"/>
              </a:rPr>
              <a:t>junction of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right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left </a:t>
            </a:r>
            <a:r>
              <a:rPr sz="2400" spc="-5" dirty="0">
                <a:cs typeface="Calibri"/>
              </a:rPr>
              <a:t>brachiocephalic veins, </a:t>
            </a:r>
            <a:r>
              <a:rPr sz="2400" spc="-10" dirty="0">
                <a:cs typeface="Calibri"/>
              </a:rPr>
              <a:t>just posterior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1</a:t>
            </a:r>
            <a:r>
              <a:rPr sz="2400" spc="-15" baseline="24305" dirty="0">
                <a:cs typeface="Calibri"/>
              </a:rPr>
              <a:t>st</a:t>
            </a:r>
            <a:r>
              <a:rPr sz="2400" spc="247" baseline="24305" dirty="0">
                <a:cs typeface="Calibri"/>
              </a:rPr>
              <a:t> </a:t>
            </a:r>
            <a:r>
              <a:rPr sz="2400" dirty="0">
                <a:cs typeface="Calibri"/>
              </a:rPr>
              <a:t>rib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9736" y="1813592"/>
            <a:ext cx="4389977" cy="413646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533400"/>
            <a:ext cx="632460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39453" y="1644385"/>
            <a:ext cx="4321449" cy="4135011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94307" y="1679163"/>
            <a:ext cx="8437717" cy="4728636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550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624411"/>
            <a:ext cx="10066020" cy="4232910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409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spc="-5" dirty="0">
                <a:cs typeface="Calibri"/>
              </a:rPr>
              <a:t>General</a:t>
            </a:r>
            <a:r>
              <a:rPr sz="2600" spc="-70" dirty="0">
                <a:cs typeface="Calibri"/>
              </a:rPr>
              <a:t> </a:t>
            </a:r>
            <a:r>
              <a:rPr sz="2600" dirty="0">
                <a:cs typeface="Calibri"/>
              </a:rPr>
              <a:t>TIPS!</a:t>
            </a:r>
          </a:p>
          <a:p>
            <a:pPr marL="698500" lvl="1" indent="-229235">
              <a:lnSpc>
                <a:spcPct val="100000"/>
              </a:lnSpc>
              <a:spcBef>
                <a:spcPts val="254"/>
              </a:spcBef>
              <a:buFont typeface="Arial MT"/>
              <a:buChar char="•"/>
              <a:tabLst>
                <a:tab pos="698500" algn="l"/>
                <a:tab pos="699135" algn="l"/>
                <a:tab pos="2955925" algn="l"/>
              </a:tabLst>
            </a:pPr>
            <a:r>
              <a:rPr sz="2200" spc="-25" dirty="0">
                <a:cs typeface="Calibri"/>
              </a:rPr>
              <a:t>Veins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are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big</a:t>
            </a:r>
            <a:r>
              <a:rPr sz="2200" spc="-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&amp;</a:t>
            </a:r>
            <a:r>
              <a:rPr sz="2200" spc="10" dirty="0">
                <a:cs typeface="Calibri"/>
              </a:rPr>
              <a:t> </a:t>
            </a:r>
            <a:r>
              <a:rPr sz="2200" spc="-20" dirty="0">
                <a:cs typeface="Calibri"/>
              </a:rPr>
              <a:t>fat.	</a:t>
            </a:r>
            <a:r>
              <a:rPr sz="2200" spc="-10" dirty="0">
                <a:cs typeface="Calibri"/>
              </a:rPr>
              <a:t>Arteries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are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smaller</a:t>
            </a:r>
            <a:r>
              <a:rPr sz="2200" spc="-5" dirty="0">
                <a:cs typeface="Calibri"/>
              </a:rPr>
              <a:t> and </a:t>
            </a:r>
            <a:r>
              <a:rPr sz="2200" spc="-40" dirty="0">
                <a:cs typeface="Calibri"/>
              </a:rPr>
              <a:t>rounder.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510"/>
              </a:lnSpc>
              <a:spcBef>
                <a:spcPts val="24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Brachiocephalic</a:t>
            </a:r>
            <a:r>
              <a:rPr sz="2200" spc="-2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veins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will </a:t>
            </a:r>
            <a:r>
              <a:rPr sz="2200" spc="-10" dirty="0">
                <a:cs typeface="Calibri"/>
              </a:rPr>
              <a:t>not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be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seen</a:t>
            </a:r>
            <a:r>
              <a:rPr sz="2200" spc="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on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the</a:t>
            </a:r>
            <a:r>
              <a:rPr sz="2200" spc="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same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axial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slices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are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the</a:t>
            </a:r>
            <a:r>
              <a:rPr sz="2200" spc="1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subclavian</a:t>
            </a:r>
            <a:r>
              <a:rPr sz="2200" spc="-3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&amp;</a:t>
            </a:r>
            <a:endParaRPr sz="2200" dirty="0">
              <a:cs typeface="Calibri"/>
            </a:endParaRPr>
          </a:p>
          <a:p>
            <a:pPr marL="698500">
              <a:lnSpc>
                <a:spcPts val="2510"/>
              </a:lnSpc>
            </a:pPr>
            <a:r>
              <a:rPr sz="2200" spc="-10" dirty="0">
                <a:cs typeface="Calibri"/>
              </a:rPr>
              <a:t>internal</a:t>
            </a:r>
            <a:r>
              <a:rPr sz="2200" spc="-3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jugular</a:t>
            </a:r>
            <a:r>
              <a:rPr sz="2200" spc="-3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veins.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4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When</a:t>
            </a:r>
            <a:r>
              <a:rPr sz="2200" spc="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looking </a:t>
            </a:r>
            <a:r>
              <a:rPr sz="2200" spc="-15" dirty="0">
                <a:cs typeface="Calibri"/>
              </a:rPr>
              <a:t>at</a:t>
            </a:r>
            <a:r>
              <a:rPr sz="2200" spc="-5" dirty="0">
                <a:cs typeface="Calibri"/>
              </a:rPr>
              <a:t> </a:t>
            </a:r>
            <a:r>
              <a:rPr sz="2200" dirty="0">
                <a:cs typeface="Calibri"/>
              </a:rPr>
              <a:t>an</a:t>
            </a:r>
            <a:r>
              <a:rPr sz="2200" spc="-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axial</a:t>
            </a:r>
            <a:r>
              <a:rPr sz="2200" spc="-1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slice</a:t>
            </a:r>
            <a:r>
              <a:rPr sz="2200" spc="-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through </a:t>
            </a:r>
            <a:r>
              <a:rPr sz="2200" spc="-5" dirty="0">
                <a:cs typeface="Calibri"/>
              </a:rPr>
              <a:t>the</a:t>
            </a:r>
            <a:r>
              <a:rPr sz="2200" spc="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superior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chest,</a:t>
            </a:r>
            <a:r>
              <a:rPr sz="220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from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medial</a:t>
            </a:r>
            <a:r>
              <a:rPr sz="2200" spc="5" dirty="0">
                <a:cs typeface="Calibri"/>
              </a:rPr>
              <a:t> </a:t>
            </a:r>
            <a:r>
              <a:rPr sz="2200" spc="-20" dirty="0">
                <a:cs typeface="Calibri"/>
              </a:rPr>
              <a:t>to</a:t>
            </a:r>
            <a:r>
              <a:rPr sz="2200" spc="1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lateral:</a:t>
            </a:r>
            <a:endParaRPr sz="2200" dirty="0">
              <a:cs typeface="Calibri"/>
            </a:endParaRPr>
          </a:p>
          <a:p>
            <a:pPr marL="1155700" lvl="2" indent="-229235">
              <a:lnSpc>
                <a:spcPct val="100000"/>
              </a:lnSpc>
              <a:spcBef>
                <a:spcPts val="285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1900" spc="-10" dirty="0">
                <a:cs typeface="Calibri"/>
              </a:rPr>
              <a:t>Common</a:t>
            </a:r>
            <a:r>
              <a:rPr sz="1900" spc="-15" dirty="0">
                <a:cs typeface="Calibri"/>
              </a:rPr>
              <a:t> Carotid</a:t>
            </a:r>
            <a:r>
              <a:rPr sz="1900" spc="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arteries</a:t>
            </a:r>
            <a:endParaRPr sz="1900" dirty="0">
              <a:cs typeface="Calibri"/>
            </a:endParaRPr>
          </a:p>
          <a:p>
            <a:pPr marL="1155700" lvl="2" indent="-229235">
              <a:lnSpc>
                <a:spcPct val="100000"/>
              </a:lnSpc>
              <a:spcBef>
                <a:spcPts val="275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1900" spc="-10" dirty="0">
                <a:cs typeface="Calibri"/>
              </a:rPr>
              <a:t>Internal jugular</a:t>
            </a:r>
            <a:r>
              <a:rPr sz="1900" spc="1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veins</a:t>
            </a:r>
            <a:endParaRPr sz="1900" dirty="0">
              <a:cs typeface="Calibri"/>
            </a:endParaRPr>
          </a:p>
          <a:p>
            <a:pPr marL="11557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1900" spc="-10" dirty="0">
                <a:cs typeface="Calibri"/>
              </a:rPr>
              <a:t>Subclavian</a:t>
            </a:r>
            <a:r>
              <a:rPr sz="1900" spc="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vein</a:t>
            </a:r>
            <a:r>
              <a:rPr sz="1900" spc="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&amp;</a:t>
            </a:r>
            <a:r>
              <a:rPr sz="1900" spc="-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arteries</a:t>
            </a:r>
            <a:endParaRPr sz="19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Calibri"/>
              </a:rPr>
              <a:t>Subclavian</a:t>
            </a:r>
            <a:r>
              <a:rPr sz="2200" spc="-3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veins</a:t>
            </a:r>
            <a:r>
              <a:rPr sz="2200" spc="-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are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anterior</a:t>
            </a:r>
            <a:r>
              <a:rPr sz="2200" spc="-5" dirty="0">
                <a:cs typeface="Calibri"/>
              </a:rPr>
              <a:t> </a:t>
            </a:r>
            <a:r>
              <a:rPr sz="2200" spc="-20" dirty="0">
                <a:cs typeface="Calibri"/>
              </a:rPr>
              <a:t>to</a:t>
            </a:r>
            <a:r>
              <a:rPr sz="2200" spc="2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subclavian</a:t>
            </a:r>
            <a:r>
              <a:rPr sz="2200" spc="-4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arteries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510"/>
              </a:lnSpc>
              <a:spcBef>
                <a:spcPts val="24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Calibri"/>
              </a:rPr>
              <a:t>Subclavian</a:t>
            </a:r>
            <a:r>
              <a:rPr sz="2200" spc="-2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veins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are</a:t>
            </a:r>
            <a:r>
              <a:rPr sz="2200" spc="5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horizontal,</a:t>
            </a:r>
            <a:r>
              <a:rPr sz="2200" dirty="0">
                <a:cs typeface="Calibri"/>
              </a:rPr>
              <a:t> </a:t>
            </a:r>
            <a:r>
              <a:rPr sz="2200" spc="-25" dirty="0">
                <a:cs typeface="Calibri"/>
              </a:rPr>
              <a:t>BELOW</a:t>
            </a:r>
            <a:r>
              <a:rPr sz="2200" spc="3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the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level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where</a:t>
            </a:r>
            <a:r>
              <a:rPr sz="2200" spc="2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subclavian</a:t>
            </a:r>
            <a:r>
              <a:rPr sz="2200" spc="-3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arteries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are</a:t>
            </a:r>
            <a:endParaRPr sz="2200" dirty="0">
              <a:cs typeface="Calibri"/>
            </a:endParaRPr>
          </a:p>
          <a:p>
            <a:pPr marL="698500">
              <a:lnSpc>
                <a:spcPts val="2510"/>
              </a:lnSpc>
            </a:pPr>
            <a:r>
              <a:rPr sz="2200" spc="-15" dirty="0">
                <a:cs typeface="Calibri"/>
              </a:rPr>
              <a:t>horizontal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5" dirty="0">
                <a:cs typeface="Calibri"/>
              </a:rPr>
              <a:t>Left</a:t>
            </a:r>
            <a:r>
              <a:rPr sz="2200" spc="1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subclavian</a:t>
            </a:r>
            <a:r>
              <a:rPr sz="2200" spc="-2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artery</a:t>
            </a:r>
            <a:r>
              <a:rPr sz="2200" spc="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is</a:t>
            </a:r>
            <a:r>
              <a:rPr sz="2200" spc="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most</a:t>
            </a:r>
            <a:r>
              <a:rPr sz="2200" spc="1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posterior</a:t>
            </a:r>
            <a:r>
              <a:rPr sz="2200" spc="5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off</a:t>
            </a:r>
            <a:r>
              <a:rPr sz="2200" spc="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the</a:t>
            </a:r>
            <a:r>
              <a:rPr sz="2200" spc="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aortic</a:t>
            </a:r>
            <a:r>
              <a:rPr sz="2200" spc="-25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arch</a:t>
            </a:r>
            <a:endParaRPr sz="2200" dirty="0"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779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Chest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283190" cy="284035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chest,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its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vasculature.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The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lymphatic</a:t>
            </a:r>
            <a:r>
              <a:rPr sz="2800" spc="2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system,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coronary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circulation,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off-axis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cardiac</a:t>
            </a:r>
            <a:r>
              <a:rPr sz="2800" spc="5" dirty="0">
                <a:cs typeface="Calibri"/>
              </a:rPr>
              <a:t> </a:t>
            </a:r>
            <a:r>
              <a:rPr sz="2800" dirty="0">
                <a:cs typeface="Calibri"/>
              </a:rPr>
              <a:t>imaging,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muscles,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breast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tested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on.</a:t>
            </a:r>
            <a:endParaRPr sz="2800" dirty="0">
              <a:cs typeface="Calibri"/>
            </a:endParaRPr>
          </a:p>
          <a:p>
            <a:pPr marL="469900" marR="130175" indent="-457834">
              <a:lnSpc>
                <a:spcPts val="3020"/>
              </a:lnSpc>
              <a:spcBef>
                <a:spcPts val="100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Use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knowledge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relational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find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structures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given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single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C47D420-487D-46B2-9D7B-FD59D8A6AD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914FD6-C275-4903-A88F-909805CC6A9A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1B67D6F4-D2FB-4B50-9A95-07A71CD47895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918</Words>
  <Application>Microsoft Office PowerPoint</Application>
  <PresentationFormat>Widescreen</PresentationFormat>
  <Paragraphs>171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Aptos</vt:lpstr>
      <vt:lpstr>Aptos Display</vt:lpstr>
      <vt:lpstr>Arial</vt:lpstr>
      <vt:lpstr>Arial MT</vt:lpstr>
      <vt:lpstr>Calibri</vt:lpstr>
      <vt:lpstr>Calibri Light</vt:lpstr>
      <vt:lpstr>Custom Design</vt:lpstr>
      <vt:lpstr>CT Theory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4</cp:revision>
  <cp:lastPrinted>2024-03-18T20:54:03Z</cp:lastPrinted>
  <dcterms:created xsi:type="dcterms:W3CDTF">2023-11-28T17:59:12Z</dcterms:created>
  <dcterms:modified xsi:type="dcterms:W3CDTF">2025-02-12T17:38:10Z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