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4"/>
  </p:notesMasterIdLst>
  <p:sldIdLst>
    <p:sldId id="256" r:id="rId5"/>
    <p:sldId id="266" r:id="rId6"/>
    <p:sldId id="440" r:id="rId7"/>
    <p:sldId id="437" r:id="rId8"/>
    <p:sldId id="290" r:id="rId9"/>
    <p:sldId id="439" r:id="rId10"/>
    <p:sldId id="441" r:id="rId11"/>
    <p:sldId id="442" r:id="rId12"/>
    <p:sldId id="443" r:id="rId13"/>
    <p:sldId id="444" r:id="rId14"/>
    <p:sldId id="445" r:id="rId15"/>
    <p:sldId id="446" r:id="rId16"/>
    <p:sldId id="447" r:id="rId17"/>
    <p:sldId id="448" r:id="rId18"/>
    <p:sldId id="449" r:id="rId19"/>
    <p:sldId id="450" r:id="rId20"/>
    <p:sldId id="451" r:id="rId21"/>
    <p:sldId id="452" r:id="rId22"/>
    <p:sldId id="453" r:id="rId23"/>
    <p:sldId id="454" r:id="rId24"/>
    <p:sldId id="455" r:id="rId25"/>
    <p:sldId id="456" r:id="rId26"/>
    <p:sldId id="457" r:id="rId27"/>
    <p:sldId id="458" r:id="rId28"/>
    <p:sldId id="459" r:id="rId29"/>
    <p:sldId id="460" r:id="rId30"/>
    <p:sldId id="461" r:id="rId31"/>
    <p:sldId id="462" r:id="rId32"/>
    <p:sldId id="436"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4" autoAdjust="0"/>
    <p:restoredTop sz="94660"/>
  </p:normalViewPr>
  <p:slideViewPr>
    <p:cSldViewPr snapToGrid="0">
      <p:cViewPr varScale="1">
        <p:scale>
          <a:sx n="78" d="100"/>
          <a:sy n="78" d="100"/>
        </p:scale>
        <p:origin x="869" y="4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a:solidFill>
                  <a:schemeClr val="bg1"/>
                </a:solidFill>
                <a:latin typeface="Futura PT Demi" panose="020B0702020204020303" pitchFamily="34" charset="0"/>
              </a:rPr>
              <a:t>Radiofrequency Microneedling</a:t>
            </a:r>
            <a:endParaRPr lang="en-CA" b="0" dirty="0">
              <a:solidFill>
                <a:schemeClr val="bg1"/>
              </a:solidFill>
              <a:latin typeface="Futura PT Demi" panose="020B0702020204020303" pitchFamily="34" charset="0"/>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1A5DF99-AB99-8B9D-0588-1313E547B015}"/>
              </a:ext>
            </a:extLst>
          </p:cNvPr>
          <p:cNvPicPr>
            <a:picLocks noChangeAspect="1"/>
          </p:cNvPicPr>
          <p:nvPr/>
        </p:nvPicPr>
        <p:blipFill>
          <a:blip r:embed="rId2"/>
          <a:stretch>
            <a:fillRect/>
          </a:stretch>
        </p:blipFill>
        <p:spPr>
          <a:xfrm>
            <a:off x="692560" y="2133446"/>
            <a:ext cx="10629900" cy="3495675"/>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675EBBD6-8871-A156-6909-3EA4A8210015}"/>
              </a:ext>
            </a:extLst>
          </p:cNvPr>
          <p:cNvPicPr>
            <a:picLocks noGrp="1" noChangeAspect="1"/>
          </p:cNvPicPr>
          <p:nvPr>
            <p:ph idx="1"/>
          </p:nvPr>
        </p:nvPicPr>
        <p:blipFill>
          <a:blip r:embed="rId2"/>
          <a:stretch>
            <a:fillRect/>
          </a:stretch>
        </p:blipFill>
        <p:spPr>
          <a:xfrm>
            <a:off x="643467" y="2270336"/>
            <a:ext cx="10905066" cy="2317326"/>
          </a:xfrm>
          <a:prstGeom prst="rect">
            <a:avLst/>
          </a:prstGeom>
        </p:spPr>
      </p:pic>
    </p:spTree>
    <p:extLst>
      <p:ext uri="{BB962C8B-B14F-4D97-AF65-F5344CB8AC3E}">
        <p14:creationId xmlns:p14="http://schemas.microsoft.com/office/powerpoint/2010/main" val="1961756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6A6FF41-15D2-430D-7EC4-F763232274BB}"/>
              </a:ext>
            </a:extLst>
          </p:cNvPr>
          <p:cNvPicPr>
            <a:picLocks noChangeAspect="1"/>
          </p:cNvPicPr>
          <p:nvPr/>
        </p:nvPicPr>
        <p:blipFill>
          <a:blip r:embed="rId2"/>
          <a:stretch>
            <a:fillRect/>
          </a:stretch>
        </p:blipFill>
        <p:spPr>
          <a:xfrm>
            <a:off x="862013" y="904874"/>
            <a:ext cx="9737256" cy="5457825"/>
          </a:xfrm>
          <a:prstGeom prst="rect">
            <a:avLst/>
          </a:prstGeom>
        </p:spPr>
      </p:pic>
    </p:spTree>
    <p:extLst>
      <p:ext uri="{BB962C8B-B14F-4D97-AF65-F5344CB8AC3E}">
        <p14:creationId xmlns:p14="http://schemas.microsoft.com/office/powerpoint/2010/main" val="2329743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D3C1B0DB-BC4F-02D8-8329-3B68805E2F11}"/>
              </a:ext>
            </a:extLst>
          </p:cNvPr>
          <p:cNvPicPr>
            <a:picLocks noGrp="1" noChangeAspect="1"/>
          </p:cNvPicPr>
          <p:nvPr>
            <p:ph idx="1"/>
          </p:nvPr>
        </p:nvPicPr>
        <p:blipFill>
          <a:blip r:embed="rId2"/>
          <a:stretch>
            <a:fillRect/>
          </a:stretch>
        </p:blipFill>
        <p:spPr>
          <a:xfrm>
            <a:off x="2003510" y="1253331"/>
            <a:ext cx="7384879" cy="4351338"/>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FE13ED10-8901-0450-8EA8-AB694655A1CA}"/>
              </a:ext>
            </a:extLst>
          </p:cNvPr>
          <p:cNvPicPr>
            <a:picLocks noGrp="1" noChangeAspect="1"/>
          </p:cNvPicPr>
          <p:nvPr>
            <p:ph idx="1"/>
          </p:nvPr>
        </p:nvPicPr>
        <p:blipFill>
          <a:blip r:embed="rId2"/>
          <a:stretch>
            <a:fillRect/>
          </a:stretch>
        </p:blipFill>
        <p:spPr>
          <a:xfrm>
            <a:off x="656743" y="776816"/>
            <a:ext cx="9564063" cy="5571067"/>
          </a:xfrm>
          <a:prstGeom prst="rect">
            <a:avLst/>
          </a:prstGeom>
        </p:spPr>
      </p:pic>
    </p:spTree>
    <p:extLst>
      <p:ext uri="{BB962C8B-B14F-4D97-AF65-F5344CB8AC3E}">
        <p14:creationId xmlns:p14="http://schemas.microsoft.com/office/powerpoint/2010/main" val="8385282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B78536E-A342-932E-94A0-FFD4844B9F8E}"/>
              </a:ext>
            </a:extLst>
          </p:cNvPr>
          <p:cNvSpPr>
            <a:spLocks noGrp="1"/>
          </p:cNvSpPr>
          <p:nvPr>
            <p:ph type="title"/>
          </p:nvPr>
        </p:nvSpPr>
        <p:spPr/>
        <p:txBody>
          <a:bodyPr/>
          <a:lstStyle/>
          <a:p>
            <a:r>
              <a:rPr lang="en-US" dirty="0"/>
              <a:t>Collagen Remodeling</a:t>
            </a:r>
          </a:p>
        </p:txBody>
      </p:sp>
      <p:pic>
        <p:nvPicPr>
          <p:cNvPr id="11" name="Content Placeholder 10">
            <a:extLst>
              <a:ext uri="{FF2B5EF4-FFF2-40B4-BE49-F238E27FC236}">
                <a16:creationId xmlns:a16="http://schemas.microsoft.com/office/drawing/2014/main" id="{65F87CA3-F764-DBBB-A13B-4DC56DE11327}"/>
              </a:ext>
            </a:extLst>
          </p:cNvPr>
          <p:cNvPicPr>
            <a:picLocks noGrp="1" noChangeAspect="1"/>
          </p:cNvPicPr>
          <p:nvPr>
            <p:ph idx="1"/>
          </p:nvPr>
        </p:nvPicPr>
        <p:blipFill>
          <a:blip r:embed="rId2"/>
          <a:stretch>
            <a:fillRect/>
          </a:stretch>
        </p:blipFill>
        <p:spPr>
          <a:xfrm>
            <a:off x="3578697" y="1825625"/>
            <a:ext cx="5034605" cy="4351338"/>
          </a:xfrm>
        </p:spPr>
      </p:pic>
    </p:spTree>
    <p:extLst>
      <p:ext uri="{BB962C8B-B14F-4D97-AF65-F5344CB8AC3E}">
        <p14:creationId xmlns:p14="http://schemas.microsoft.com/office/powerpoint/2010/main" val="10173971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E06BD59-DCCE-18B3-1765-EB1DB51DC625}"/>
              </a:ext>
            </a:extLst>
          </p:cNvPr>
          <p:cNvSpPr>
            <a:spLocks noGrp="1"/>
          </p:cNvSpPr>
          <p:nvPr>
            <p:ph type="title"/>
          </p:nvPr>
        </p:nvSpPr>
        <p:spPr/>
        <p:txBody>
          <a:bodyPr/>
          <a:lstStyle/>
          <a:p>
            <a:r>
              <a:rPr lang="en-US" dirty="0"/>
              <a:t>Epidermal Protection</a:t>
            </a:r>
          </a:p>
        </p:txBody>
      </p:sp>
      <p:pic>
        <p:nvPicPr>
          <p:cNvPr id="8" name="Content Placeholder 7">
            <a:extLst>
              <a:ext uri="{FF2B5EF4-FFF2-40B4-BE49-F238E27FC236}">
                <a16:creationId xmlns:a16="http://schemas.microsoft.com/office/drawing/2014/main" id="{54E4526A-3FB6-783C-A232-1FF7ECA92671}"/>
              </a:ext>
            </a:extLst>
          </p:cNvPr>
          <p:cNvPicPr>
            <a:picLocks noGrp="1" noChangeAspect="1"/>
          </p:cNvPicPr>
          <p:nvPr>
            <p:ph idx="1"/>
          </p:nvPr>
        </p:nvPicPr>
        <p:blipFill>
          <a:blip r:embed="rId2"/>
          <a:stretch>
            <a:fillRect/>
          </a:stretch>
        </p:blipFill>
        <p:spPr>
          <a:xfrm>
            <a:off x="2521002" y="1825625"/>
            <a:ext cx="7149995" cy="4351338"/>
          </a:xfrm>
        </p:spPr>
      </p:pic>
    </p:spTree>
    <p:extLst>
      <p:ext uri="{BB962C8B-B14F-4D97-AF65-F5344CB8AC3E}">
        <p14:creationId xmlns:p14="http://schemas.microsoft.com/office/powerpoint/2010/main" val="34851898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2737048-18D9-347A-980B-34F893AD2AD5}"/>
              </a:ext>
            </a:extLst>
          </p:cNvPr>
          <p:cNvSpPr>
            <a:spLocks noGrp="1"/>
          </p:cNvSpPr>
          <p:nvPr>
            <p:ph type="title"/>
          </p:nvPr>
        </p:nvSpPr>
        <p:spPr/>
        <p:txBody>
          <a:bodyPr/>
          <a:lstStyle/>
          <a:p>
            <a:r>
              <a:rPr lang="en-US" dirty="0"/>
              <a:t>Radiofrequency Versus Lasers</a:t>
            </a:r>
          </a:p>
        </p:txBody>
      </p:sp>
      <p:sp>
        <p:nvSpPr>
          <p:cNvPr id="8" name="TextBox 7">
            <a:extLst>
              <a:ext uri="{FF2B5EF4-FFF2-40B4-BE49-F238E27FC236}">
                <a16:creationId xmlns:a16="http://schemas.microsoft.com/office/drawing/2014/main" id="{F6B5F1D5-855C-454B-6F15-172817AC1AAB}"/>
              </a:ext>
            </a:extLst>
          </p:cNvPr>
          <p:cNvSpPr txBox="1"/>
          <p:nvPr/>
        </p:nvSpPr>
        <p:spPr>
          <a:xfrm>
            <a:off x="838200" y="2136338"/>
            <a:ext cx="7884102" cy="2585323"/>
          </a:xfrm>
          <a:prstGeom prst="rect">
            <a:avLst/>
          </a:prstGeom>
          <a:noFill/>
        </p:spPr>
        <p:txBody>
          <a:bodyPr wrap="square">
            <a:spAutoFit/>
          </a:bodyPr>
          <a:lstStyle/>
          <a:p>
            <a:pPr marL="285750" indent="-285750">
              <a:buFont typeface="Arial" panose="020B0604020202020204" pitchFamily="34" charset="0"/>
              <a:buChar char="•"/>
            </a:pPr>
            <a:r>
              <a:rPr lang="en-US" dirty="0"/>
              <a:t>Lasers function on the theory of selective </a:t>
            </a:r>
            <a:r>
              <a:rPr lang="en-US" dirty="0" err="1"/>
              <a:t>photothermolysis</a:t>
            </a:r>
            <a:r>
              <a:rPr lang="en-US" dirty="0"/>
              <a:t>,</a:t>
            </a:r>
          </a:p>
          <a:p>
            <a:endParaRPr lang="en-US" dirty="0"/>
          </a:p>
          <a:p>
            <a:pPr marL="285750" indent="-285750">
              <a:buFont typeface="Arial" panose="020B0604020202020204" pitchFamily="34" charset="0"/>
              <a:buChar char="•"/>
            </a:pPr>
            <a:r>
              <a:rPr lang="en-US" dirty="0"/>
              <a:t>Radiofrequency energy is directly delivered to the target depth through the microneedle electrodes, thus creating a temperature gradient that is highest in the deeper structures and cooler at the superficial structures. This results in less epidermal heating and reduces the risk of PIH. Compared to lasers, radiofrequency energy can also be delivered to deeper structures of the skin through increasing the depth of penetration or length of microneedle electrodes.</a:t>
            </a:r>
          </a:p>
        </p:txBody>
      </p:sp>
    </p:spTree>
    <p:extLst>
      <p:ext uri="{BB962C8B-B14F-4D97-AF65-F5344CB8AC3E}">
        <p14:creationId xmlns:p14="http://schemas.microsoft.com/office/powerpoint/2010/main" val="1973958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A97A0D9-4134-29FC-D798-77FADA2BB6EB}"/>
              </a:ext>
            </a:extLst>
          </p:cNvPr>
          <p:cNvPicPr>
            <a:picLocks noGrp="1" noChangeAspect="1"/>
          </p:cNvPicPr>
          <p:nvPr>
            <p:ph idx="1"/>
          </p:nvPr>
        </p:nvPicPr>
        <p:blipFill>
          <a:blip r:embed="rId2"/>
          <a:stretch>
            <a:fillRect/>
          </a:stretch>
        </p:blipFill>
        <p:spPr>
          <a:xfrm>
            <a:off x="643467" y="2433912"/>
            <a:ext cx="10905066" cy="1990174"/>
          </a:xfrm>
          <a:prstGeom prst="rect">
            <a:avLst/>
          </a:prstGeom>
        </p:spPr>
      </p:pic>
    </p:spTree>
    <p:extLst>
      <p:ext uri="{BB962C8B-B14F-4D97-AF65-F5344CB8AC3E}">
        <p14:creationId xmlns:p14="http://schemas.microsoft.com/office/powerpoint/2010/main" val="8092037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3341C6F-FCD5-F272-DA1D-DECA40160B91}"/>
              </a:ext>
            </a:extLst>
          </p:cNvPr>
          <p:cNvPicPr>
            <a:picLocks noGrp="1" noChangeAspect="1"/>
          </p:cNvPicPr>
          <p:nvPr>
            <p:ph idx="1"/>
          </p:nvPr>
        </p:nvPicPr>
        <p:blipFill>
          <a:blip r:embed="rId2"/>
          <a:stretch>
            <a:fillRect/>
          </a:stretch>
        </p:blipFill>
        <p:spPr>
          <a:xfrm>
            <a:off x="1843277" y="643466"/>
            <a:ext cx="8505445" cy="5571067"/>
          </a:xfrm>
          <a:prstGeom prst="rect">
            <a:avLst/>
          </a:prstGeom>
        </p:spPr>
      </p:pic>
    </p:spTree>
    <p:extLst>
      <p:ext uri="{BB962C8B-B14F-4D97-AF65-F5344CB8AC3E}">
        <p14:creationId xmlns:p14="http://schemas.microsoft.com/office/powerpoint/2010/main" val="28435798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14EF21E-6E9A-183C-AC2D-33F29910D5DD}"/>
              </a:ext>
            </a:extLst>
          </p:cNvPr>
          <p:cNvPicPr>
            <a:picLocks noGrp="1" noChangeAspect="1"/>
          </p:cNvPicPr>
          <p:nvPr>
            <p:ph idx="1"/>
          </p:nvPr>
        </p:nvPicPr>
        <p:blipFill>
          <a:blip r:embed="rId2"/>
          <a:stretch>
            <a:fillRect/>
          </a:stretch>
        </p:blipFill>
        <p:spPr>
          <a:xfrm>
            <a:off x="3400997" y="643466"/>
            <a:ext cx="5390006" cy="5571067"/>
          </a:xfrm>
          <a:prstGeom prst="rect">
            <a:avLst/>
          </a:prstGeom>
        </p:spPr>
      </p:pic>
    </p:spTree>
    <p:extLst>
      <p:ext uri="{BB962C8B-B14F-4D97-AF65-F5344CB8AC3E}">
        <p14:creationId xmlns:p14="http://schemas.microsoft.com/office/powerpoint/2010/main" val="4144257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16DB3DE-E707-EEB7-9E9E-15DA4F51889B}"/>
              </a:ext>
            </a:extLst>
          </p:cNvPr>
          <p:cNvPicPr>
            <a:picLocks noGrp="1" noChangeAspect="1"/>
          </p:cNvPicPr>
          <p:nvPr>
            <p:ph idx="1"/>
          </p:nvPr>
        </p:nvPicPr>
        <p:blipFill>
          <a:blip r:embed="rId2"/>
          <a:stretch>
            <a:fillRect/>
          </a:stretch>
        </p:blipFill>
        <p:spPr>
          <a:xfrm>
            <a:off x="3289417" y="643466"/>
            <a:ext cx="5613165" cy="5571067"/>
          </a:xfrm>
          <a:prstGeom prst="rect">
            <a:avLst/>
          </a:prstGeom>
        </p:spPr>
      </p:pic>
    </p:spTree>
    <p:extLst>
      <p:ext uri="{BB962C8B-B14F-4D97-AF65-F5344CB8AC3E}">
        <p14:creationId xmlns:p14="http://schemas.microsoft.com/office/powerpoint/2010/main" val="18335469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D4AEBE4-0695-32B7-E5AA-9C7FC5B9F2E5}"/>
              </a:ext>
            </a:extLst>
          </p:cNvPr>
          <p:cNvPicPr>
            <a:picLocks noGrp="1" noChangeAspect="1"/>
          </p:cNvPicPr>
          <p:nvPr>
            <p:ph idx="1"/>
          </p:nvPr>
        </p:nvPicPr>
        <p:blipFill>
          <a:blip r:embed="rId2"/>
          <a:stretch>
            <a:fillRect/>
          </a:stretch>
        </p:blipFill>
        <p:spPr>
          <a:xfrm>
            <a:off x="3352250" y="643466"/>
            <a:ext cx="5487500" cy="5571067"/>
          </a:xfrm>
          <a:prstGeom prst="rect">
            <a:avLst/>
          </a:prstGeom>
        </p:spPr>
      </p:pic>
    </p:spTree>
    <p:extLst>
      <p:ext uri="{BB962C8B-B14F-4D97-AF65-F5344CB8AC3E}">
        <p14:creationId xmlns:p14="http://schemas.microsoft.com/office/powerpoint/2010/main" val="19687366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8353F81-6AAD-F52D-5D52-9F97B0090269}"/>
              </a:ext>
            </a:extLst>
          </p:cNvPr>
          <p:cNvPicPr>
            <a:picLocks noGrp="1" noChangeAspect="1"/>
          </p:cNvPicPr>
          <p:nvPr>
            <p:ph idx="1"/>
          </p:nvPr>
        </p:nvPicPr>
        <p:blipFill>
          <a:blip r:embed="rId2"/>
          <a:stretch>
            <a:fillRect/>
          </a:stretch>
        </p:blipFill>
        <p:spPr>
          <a:xfrm>
            <a:off x="2880851" y="2339309"/>
            <a:ext cx="6675283" cy="3104006"/>
          </a:xfrm>
          <a:prstGeom prst="rect">
            <a:avLst/>
          </a:prstGeom>
        </p:spPr>
      </p:pic>
    </p:spTree>
    <p:extLst>
      <p:ext uri="{BB962C8B-B14F-4D97-AF65-F5344CB8AC3E}">
        <p14:creationId xmlns:p14="http://schemas.microsoft.com/office/powerpoint/2010/main" val="13783448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2059C17-467C-04AF-3A88-87B401F41F68}"/>
              </a:ext>
            </a:extLst>
          </p:cNvPr>
          <p:cNvPicPr>
            <a:picLocks noGrp="1" noChangeAspect="1"/>
          </p:cNvPicPr>
          <p:nvPr>
            <p:ph idx="1"/>
          </p:nvPr>
        </p:nvPicPr>
        <p:blipFill>
          <a:blip r:embed="rId2"/>
          <a:stretch>
            <a:fillRect/>
          </a:stretch>
        </p:blipFill>
        <p:spPr>
          <a:xfrm>
            <a:off x="2158850" y="643466"/>
            <a:ext cx="7874299" cy="5571067"/>
          </a:xfrm>
          <a:prstGeom prst="rect">
            <a:avLst/>
          </a:prstGeom>
        </p:spPr>
      </p:pic>
    </p:spTree>
    <p:extLst>
      <p:ext uri="{BB962C8B-B14F-4D97-AF65-F5344CB8AC3E}">
        <p14:creationId xmlns:p14="http://schemas.microsoft.com/office/powerpoint/2010/main" val="2708195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A7F135E-8276-43B6-CC3F-281EFA081D81}"/>
              </a:ext>
            </a:extLst>
          </p:cNvPr>
          <p:cNvPicPr>
            <a:picLocks noGrp="1" noChangeAspect="1"/>
          </p:cNvPicPr>
          <p:nvPr>
            <p:ph idx="1"/>
          </p:nvPr>
        </p:nvPicPr>
        <p:blipFill>
          <a:blip r:embed="rId2"/>
          <a:stretch>
            <a:fillRect/>
          </a:stretch>
        </p:blipFill>
        <p:spPr>
          <a:xfrm>
            <a:off x="3338322" y="643466"/>
            <a:ext cx="5515356" cy="5571067"/>
          </a:xfrm>
          <a:prstGeom prst="rect">
            <a:avLst/>
          </a:prstGeom>
        </p:spPr>
      </p:pic>
    </p:spTree>
    <p:extLst>
      <p:ext uri="{BB962C8B-B14F-4D97-AF65-F5344CB8AC3E}">
        <p14:creationId xmlns:p14="http://schemas.microsoft.com/office/powerpoint/2010/main" val="40625121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CE94175-17B5-5AD6-4370-F0D632C78196}"/>
              </a:ext>
            </a:extLst>
          </p:cNvPr>
          <p:cNvPicPr>
            <a:picLocks noGrp="1" noChangeAspect="1"/>
          </p:cNvPicPr>
          <p:nvPr>
            <p:ph idx="1"/>
          </p:nvPr>
        </p:nvPicPr>
        <p:blipFill>
          <a:blip r:embed="rId2"/>
          <a:stretch>
            <a:fillRect/>
          </a:stretch>
        </p:blipFill>
        <p:spPr>
          <a:xfrm>
            <a:off x="2930621" y="643466"/>
            <a:ext cx="6330758" cy="5571067"/>
          </a:xfrm>
          <a:prstGeom prst="rect">
            <a:avLst/>
          </a:prstGeom>
        </p:spPr>
      </p:pic>
    </p:spTree>
    <p:extLst>
      <p:ext uri="{BB962C8B-B14F-4D97-AF65-F5344CB8AC3E}">
        <p14:creationId xmlns:p14="http://schemas.microsoft.com/office/powerpoint/2010/main" val="2754909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2AECC78-9AE0-774B-1B9B-91B1A7A6BA66}"/>
              </a:ext>
            </a:extLst>
          </p:cNvPr>
          <p:cNvPicPr>
            <a:picLocks noGrp="1" noChangeAspect="1"/>
          </p:cNvPicPr>
          <p:nvPr>
            <p:ph idx="1"/>
          </p:nvPr>
        </p:nvPicPr>
        <p:blipFill>
          <a:blip r:embed="rId2"/>
          <a:stretch>
            <a:fillRect/>
          </a:stretch>
        </p:blipFill>
        <p:spPr>
          <a:xfrm>
            <a:off x="1969284" y="643466"/>
            <a:ext cx="8253432" cy="5571067"/>
          </a:xfrm>
          <a:prstGeom prst="rect">
            <a:avLst/>
          </a:prstGeom>
        </p:spPr>
      </p:pic>
    </p:spTree>
    <p:extLst>
      <p:ext uri="{BB962C8B-B14F-4D97-AF65-F5344CB8AC3E}">
        <p14:creationId xmlns:p14="http://schemas.microsoft.com/office/powerpoint/2010/main" val="21293274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E4DD71A-0872-6154-3B39-9A4BAA322A2C}"/>
              </a:ext>
            </a:extLst>
          </p:cNvPr>
          <p:cNvPicPr>
            <a:picLocks noGrp="1" noChangeAspect="1"/>
          </p:cNvPicPr>
          <p:nvPr>
            <p:ph idx="1"/>
          </p:nvPr>
        </p:nvPicPr>
        <p:blipFill>
          <a:blip r:embed="rId2"/>
          <a:stretch>
            <a:fillRect/>
          </a:stretch>
        </p:blipFill>
        <p:spPr>
          <a:xfrm>
            <a:off x="2912533" y="643466"/>
            <a:ext cx="6366934" cy="5571067"/>
          </a:xfrm>
          <a:prstGeom prst="rect">
            <a:avLst/>
          </a:prstGeom>
        </p:spPr>
      </p:pic>
    </p:spTree>
    <p:extLst>
      <p:ext uri="{BB962C8B-B14F-4D97-AF65-F5344CB8AC3E}">
        <p14:creationId xmlns:p14="http://schemas.microsoft.com/office/powerpoint/2010/main" val="39493207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D31B8C05-C9EF-702F-64F4-FB811F9D5F92}"/>
              </a:ext>
            </a:extLst>
          </p:cNvPr>
          <p:cNvPicPr>
            <a:picLocks noGrp="1" noChangeAspect="1"/>
          </p:cNvPicPr>
          <p:nvPr>
            <p:ph idx="1"/>
          </p:nvPr>
        </p:nvPicPr>
        <p:blipFill>
          <a:blip r:embed="rId2"/>
          <a:stretch>
            <a:fillRect/>
          </a:stretch>
        </p:blipFill>
        <p:spPr>
          <a:xfrm>
            <a:off x="3519382" y="643466"/>
            <a:ext cx="5153236" cy="5571067"/>
          </a:xfrm>
          <a:prstGeom prst="rect">
            <a:avLst/>
          </a:prstGeom>
        </p:spPr>
      </p:pic>
    </p:spTree>
    <p:extLst>
      <p:ext uri="{BB962C8B-B14F-4D97-AF65-F5344CB8AC3E}">
        <p14:creationId xmlns:p14="http://schemas.microsoft.com/office/powerpoint/2010/main" val="9828405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F8AAD5E-DE5E-E7A0-C6D3-7C77FF27CF42}"/>
              </a:ext>
            </a:extLst>
          </p:cNvPr>
          <p:cNvPicPr>
            <a:picLocks noGrp="1" noChangeAspect="1"/>
          </p:cNvPicPr>
          <p:nvPr>
            <p:ph idx="1"/>
          </p:nvPr>
        </p:nvPicPr>
        <p:blipFill>
          <a:blip r:embed="rId2"/>
          <a:stretch>
            <a:fillRect/>
          </a:stretch>
        </p:blipFill>
        <p:spPr>
          <a:xfrm>
            <a:off x="3428852" y="643466"/>
            <a:ext cx="5334296" cy="5571067"/>
          </a:xfrm>
          <a:prstGeom prst="rect">
            <a:avLst/>
          </a:prstGeom>
        </p:spPr>
      </p:pic>
    </p:spTree>
    <p:extLst>
      <p:ext uri="{BB962C8B-B14F-4D97-AF65-F5344CB8AC3E}">
        <p14:creationId xmlns:p14="http://schemas.microsoft.com/office/powerpoint/2010/main" val="32286717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777C003-3360-9EE8-71B0-F3A0657FF0BC}"/>
              </a:ext>
            </a:extLst>
          </p:cNvPr>
          <p:cNvPicPr>
            <a:picLocks noGrp="1" noChangeAspect="1"/>
          </p:cNvPicPr>
          <p:nvPr>
            <p:ph idx="1"/>
          </p:nvPr>
        </p:nvPicPr>
        <p:blipFill>
          <a:blip r:embed="rId2"/>
          <a:stretch>
            <a:fillRect/>
          </a:stretch>
        </p:blipFill>
        <p:spPr>
          <a:xfrm>
            <a:off x="1907228" y="643466"/>
            <a:ext cx="8377543" cy="5571067"/>
          </a:xfrm>
          <a:prstGeom prst="rect">
            <a:avLst/>
          </a:prstGeom>
        </p:spPr>
      </p:pic>
    </p:spTree>
    <p:extLst>
      <p:ext uri="{BB962C8B-B14F-4D97-AF65-F5344CB8AC3E}">
        <p14:creationId xmlns:p14="http://schemas.microsoft.com/office/powerpoint/2010/main" val="27380980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E77BB8F-D160-CBC2-CE32-95F12E3BE1AD}"/>
              </a:ext>
            </a:extLst>
          </p:cNvPr>
          <p:cNvPicPr>
            <a:picLocks noGrp="1" noChangeAspect="1"/>
          </p:cNvPicPr>
          <p:nvPr>
            <p:ph idx="1"/>
          </p:nvPr>
        </p:nvPicPr>
        <p:blipFill>
          <a:blip r:embed="rId2"/>
          <a:stretch>
            <a:fillRect/>
          </a:stretch>
        </p:blipFill>
        <p:spPr>
          <a:xfrm>
            <a:off x="2903411" y="643466"/>
            <a:ext cx="6385177" cy="5571067"/>
          </a:xfrm>
          <a:prstGeom prst="rect">
            <a:avLst/>
          </a:prstGeom>
        </p:spPr>
      </p:pic>
    </p:spTree>
    <p:extLst>
      <p:ext uri="{BB962C8B-B14F-4D97-AF65-F5344CB8AC3E}">
        <p14:creationId xmlns:p14="http://schemas.microsoft.com/office/powerpoint/2010/main" val="19958309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37699AF-C92C-FE62-8122-B3312FBA9E6E}"/>
              </a:ext>
            </a:extLst>
          </p:cNvPr>
          <p:cNvSpPr>
            <a:spLocks noGrp="1"/>
          </p:cNvSpPr>
          <p:nvPr>
            <p:ph type="title"/>
          </p:nvPr>
        </p:nvSpPr>
        <p:spPr/>
        <p:txBody>
          <a:bodyPr/>
          <a:lstStyle/>
          <a:p>
            <a:r>
              <a:rPr lang="en-US" dirty="0"/>
              <a:t>Absolute Contraindications</a:t>
            </a:r>
          </a:p>
        </p:txBody>
      </p:sp>
      <p:sp>
        <p:nvSpPr>
          <p:cNvPr id="3" name="Content Placeholder 2">
            <a:extLst>
              <a:ext uri="{FF2B5EF4-FFF2-40B4-BE49-F238E27FC236}">
                <a16:creationId xmlns:a16="http://schemas.microsoft.com/office/drawing/2014/main" id="{B1FFC79C-CF2D-79DF-BEAC-C63FF4AA959C}"/>
              </a:ext>
            </a:extLst>
          </p:cNvPr>
          <p:cNvSpPr>
            <a:spLocks noGrp="1"/>
          </p:cNvSpPr>
          <p:nvPr>
            <p:ph idx="1"/>
          </p:nvPr>
        </p:nvSpPr>
        <p:spPr/>
        <p:txBody>
          <a:bodyPr/>
          <a:lstStyle/>
          <a:p>
            <a:r>
              <a:rPr lang="en-US" dirty="0"/>
              <a:t>Active infection</a:t>
            </a:r>
          </a:p>
          <a:p>
            <a:r>
              <a:rPr lang="en-US" dirty="0"/>
              <a:t>Pregnancy lactation</a:t>
            </a:r>
          </a:p>
          <a:p>
            <a:r>
              <a:rPr lang="en-US" dirty="0"/>
              <a:t>Cardiac Pacemaker and Cardiac Defibrillator</a:t>
            </a:r>
          </a:p>
          <a:p>
            <a:r>
              <a:rPr lang="en-US" dirty="0"/>
              <a:t>Metal Implants</a:t>
            </a:r>
          </a:p>
        </p:txBody>
      </p:sp>
    </p:spTree>
    <p:extLst>
      <p:ext uri="{BB962C8B-B14F-4D97-AF65-F5344CB8AC3E}">
        <p14:creationId xmlns:p14="http://schemas.microsoft.com/office/powerpoint/2010/main" val="290921717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99CC820-F7A6-A9B6-5EDB-11E68EDD8327}"/>
              </a:ext>
            </a:extLst>
          </p:cNvPr>
          <p:cNvSpPr>
            <a:spLocks noGrp="1"/>
          </p:cNvSpPr>
          <p:nvPr>
            <p:ph type="title"/>
          </p:nvPr>
        </p:nvSpPr>
        <p:spPr/>
        <p:txBody>
          <a:bodyPr/>
          <a:lstStyle/>
          <a:p>
            <a:r>
              <a:rPr lang="en-US" dirty="0"/>
              <a:t>Relative Contraindications</a:t>
            </a:r>
          </a:p>
        </p:txBody>
      </p:sp>
      <p:sp>
        <p:nvSpPr>
          <p:cNvPr id="3" name="Content Placeholder 2">
            <a:extLst>
              <a:ext uri="{FF2B5EF4-FFF2-40B4-BE49-F238E27FC236}">
                <a16:creationId xmlns:a16="http://schemas.microsoft.com/office/drawing/2014/main" id="{DB89F93C-6658-EAFB-3632-65328CBBCE25}"/>
              </a:ext>
            </a:extLst>
          </p:cNvPr>
          <p:cNvSpPr>
            <a:spLocks noGrp="1"/>
          </p:cNvSpPr>
          <p:nvPr>
            <p:ph idx="1"/>
          </p:nvPr>
        </p:nvSpPr>
        <p:spPr/>
        <p:txBody>
          <a:bodyPr/>
          <a:lstStyle/>
          <a:p>
            <a:r>
              <a:rPr lang="en-US" dirty="0"/>
              <a:t>Unrealistic Patient Expectations</a:t>
            </a:r>
          </a:p>
          <a:p>
            <a:r>
              <a:rPr lang="en-US" dirty="0"/>
              <a:t>History of Keloid or Significant Scarring</a:t>
            </a:r>
          </a:p>
          <a:p>
            <a:r>
              <a:rPr lang="en-US" dirty="0"/>
              <a:t>History of Orolabial Herpes</a:t>
            </a:r>
          </a:p>
          <a:p>
            <a:r>
              <a:rPr lang="en-US" dirty="0"/>
              <a:t>Previous Deep Chemical Peels, Deep Laser Resurfacing, Prior Surgery, or Skin Grafts</a:t>
            </a:r>
          </a:p>
          <a:p>
            <a:r>
              <a:rPr lang="en-US" dirty="0"/>
              <a:t>Isotretinoin Use</a:t>
            </a:r>
          </a:p>
          <a:p>
            <a:r>
              <a:rPr lang="en-US" dirty="0"/>
              <a:t>Dermatologic Diseases That Exhibit Koebner Phenomenon</a:t>
            </a:r>
          </a:p>
        </p:txBody>
      </p:sp>
    </p:spTree>
    <p:extLst>
      <p:ext uri="{BB962C8B-B14F-4D97-AF65-F5344CB8AC3E}">
        <p14:creationId xmlns:p14="http://schemas.microsoft.com/office/powerpoint/2010/main" val="1014798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F7952B64-AAD4-78E3-D2EA-5E4664568DDB}"/>
              </a:ext>
            </a:extLst>
          </p:cNvPr>
          <p:cNvSpPr>
            <a:spLocks noGrp="1"/>
          </p:cNvSpPr>
          <p:nvPr>
            <p:ph type="title"/>
          </p:nvPr>
        </p:nvSpPr>
        <p:spPr/>
        <p:txBody>
          <a:bodyPr/>
          <a:lstStyle/>
          <a:p>
            <a:r>
              <a:rPr lang="en-US" dirty="0"/>
              <a:t>Pretreatment and Posttreatment </a:t>
            </a:r>
            <a:br>
              <a:rPr lang="en-US" dirty="0"/>
            </a:br>
            <a:r>
              <a:rPr lang="en-US" dirty="0"/>
              <a:t>Regimens</a:t>
            </a:r>
          </a:p>
        </p:txBody>
      </p:sp>
      <p:pic>
        <p:nvPicPr>
          <p:cNvPr id="7" name="Content Placeholder 6">
            <a:extLst>
              <a:ext uri="{FF2B5EF4-FFF2-40B4-BE49-F238E27FC236}">
                <a16:creationId xmlns:a16="http://schemas.microsoft.com/office/drawing/2014/main" id="{2C40D43C-ED21-F79B-3B94-C438EC2AB80B}"/>
              </a:ext>
            </a:extLst>
          </p:cNvPr>
          <p:cNvPicPr>
            <a:picLocks noGrp="1" noChangeAspect="1"/>
          </p:cNvPicPr>
          <p:nvPr>
            <p:ph idx="1"/>
          </p:nvPr>
        </p:nvPicPr>
        <p:blipFill>
          <a:blip r:embed="rId2"/>
          <a:stretch>
            <a:fillRect/>
          </a:stretch>
        </p:blipFill>
        <p:spPr>
          <a:xfrm>
            <a:off x="1133475" y="2667794"/>
            <a:ext cx="9925050" cy="2667000"/>
          </a:xfrm>
        </p:spPr>
      </p:pic>
    </p:spTree>
    <p:extLst>
      <p:ext uri="{BB962C8B-B14F-4D97-AF65-F5344CB8AC3E}">
        <p14:creationId xmlns:p14="http://schemas.microsoft.com/office/powerpoint/2010/main" val="42538556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825C069-1490-13FC-F96A-76A0EC58A73F}"/>
              </a:ext>
            </a:extLst>
          </p:cNvPr>
          <p:cNvPicPr>
            <a:picLocks noGrp="1" noChangeAspect="1"/>
          </p:cNvPicPr>
          <p:nvPr>
            <p:ph idx="1"/>
          </p:nvPr>
        </p:nvPicPr>
        <p:blipFill>
          <a:blip r:embed="rId2"/>
          <a:stretch>
            <a:fillRect/>
          </a:stretch>
        </p:blipFill>
        <p:spPr>
          <a:xfrm>
            <a:off x="1147762" y="2367756"/>
            <a:ext cx="9896475" cy="1590675"/>
          </a:xfrm>
        </p:spPr>
      </p:pic>
    </p:spTree>
    <p:extLst>
      <p:ext uri="{BB962C8B-B14F-4D97-AF65-F5344CB8AC3E}">
        <p14:creationId xmlns:p14="http://schemas.microsoft.com/office/powerpoint/2010/main" val="26445646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2.xml><?xml version="1.0" encoding="utf-8"?>
<ds:datastoreItem xmlns:ds="http://schemas.openxmlformats.org/officeDocument/2006/customXml" ds:itemID="{B8C5489E-87E3-4684-B2F3-6D56E1B60BAA}">
  <ds:schemaRefs>
    <ds:schemaRef ds:uri="http://schemas.microsoft.com/sharepoint/v3/contenttype/forms"/>
  </ds:schemaRefs>
</ds:datastoreItem>
</file>

<file path=customXml/itemProps3.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6835</TotalTime>
  <Words>150</Words>
  <Application>Microsoft Office PowerPoint</Application>
  <PresentationFormat>Widescreen</PresentationFormat>
  <Paragraphs>21</Paragraphs>
  <Slides>29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29</vt:i4>
      </vt:variant>
    </vt:vector>
  </HeadingPairs>
  <TitlesOfParts>
    <vt:vector size="34" baseType="lpstr">
      <vt:lpstr>Arial</vt:lpstr>
      <vt:lpstr>Calibri</vt:lpstr>
      <vt:lpstr>Futura PT Book</vt:lpstr>
      <vt:lpstr>Futura PT Demi</vt:lpstr>
      <vt:lpstr>Office Theme</vt:lpstr>
      <vt:lpstr>PowerPoint Presentation</vt:lpstr>
      <vt:lpstr>PowerPoint Presentation</vt:lpstr>
      <vt:lpstr>PowerPoint Presentation</vt:lpstr>
      <vt:lpstr>PowerPoint Presentation</vt:lpstr>
      <vt:lpstr>PowerPoint Presentation</vt:lpstr>
      <vt:lpstr>PowerPoint Presentation</vt:lpstr>
      <vt:lpstr>Collagen Remodeling</vt:lpstr>
      <vt:lpstr>Epidermal Protection</vt:lpstr>
      <vt:lpstr>Radiofrequency Versus Lasers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Absolute Contraindications</vt:lpstr>
      <vt:lpstr>Relative Contraindications</vt:lpstr>
      <vt:lpstr>Pretreatment and Posttreatment  Regimens</vt:lpstr>
      <vt:lpstr>PowerPoint Presentation</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242</cp:revision>
  <dcterms:created xsi:type="dcterms:W3CDTF">2020-02-19T20:43:13Z</dcterms:created>
  <dcterms:modified xsi:type="dcterms:W3CDTF">2023-04-11T23:14:16Z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