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83" r:id="rId1"/>
    <p:sldMasterId id="2147483895" r:id="rId2"/>
  </p:sldMasterIdLst>
  <p:notesMasterIdLst>
    <p:notesMasterId r:id="rId22"/>
  </p:notesMasterIdLst>
  <p:sldIdLst>
    <p:sldId id="256" r:id="rId3"/>
    <p:sldId id="761" r:id="rId4"/>
    <p:sldId id="636" r:id="rId5"/>
    <p:sldId id="637" r:id="rId6"/>
    <p:sldId id="638" r:id="rId7"/>
    <p:sldId id="639" r:id="rId8"/>
    <p:sldId id="477" r:id="rId9"/>
    <p:sldId id="479" r:id="rId10"/>
    <p:sldId id="541" r:id="rId11"/>
    <p:sldId id="640" r:id="rId12"/>
    <p:sldId id="641" r:id="rId13"/>
    <p:sldId id="643" r:id="rId14"/>
    <p:sldId id="644" r:id="rId15"/>
    <p:sldId id="647" r:id="rId16"/>
    <p:sldId id="648" r:id="rId17"/>
    <p:sldId id="649" r:id="rId18"/>
    <p:sldId id="650" r:id="rId19"/>
    <p:sldId id="769" r:id="rId20"/>
    <p:sldId id="436" r:id="rId21"/>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1002" userDrawn="1">
          <p15:clr>
            <a:srgbClr val="A4A3A4"/>
          </p15:clr>
        </p15:guide>
        <p15:guide id="3" pos="3840" userDrawn="1">
          <p15:clr>
            <a:srgbClr val="A4A3A4"/>
          </p15:clr>
        </p15:guide>
        <p15:guide id="4" pos="699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79" autoAdjust="0"/>
    <p:restoredTop sz="91125" autoAdjust="0"/>
  </p:normalViewPr>
  <p:slideViewPr>
    <p:cSldViewPr snapToGrid="0">
      <p:cViewPr varScale="1">
        <p:scale>
          <a:sx n="71" d="100"/>
          <a:sy n="71" d="100"/>
        </p:scale>
        <p:origin x="250" y="53"/>
      </p:cViewPr>
      <p:guideLst>
        <p:guide orient="horz" pos="2160"/>
        <p:guide orient="horz" pos="1002"/>
        <p:guide pos="3840"/>
        <p:guide pos="6995"/>
      </p:guideLst>
    </p:cSldViewPr>
  </p:slideViewPr>
  <p:outlineViewPr>
    <p:cViewPr>
      <p:scale>
        <a:sx n="33" d="100"/>
        <a:sy n="33" d="100"/>
      </p:scale>
      <p:origin x="0" y="94560"/>
    </p:cViewPr>
  </p:outlineViewPr>
  <p:notesTextViewPr>
    <p:cViewPr>
      <p:scale>
        <a:sx n="100" d="100"/>
        <a:sy n="100" d="100"/>
      </p:scale>
      <p:origin x="0" y="0"/>
    </p:cViewPr>
  </p:notesTextViewPr>
  <p:sorterViewPr>
    <p:cViewPr>
      <p:scale>
        <a:sx n="150" d="100"/>
        <a:sy n="150" d="100"/>
      </p:scale>
      <p:origin x="0" y="0"/>
    </p:cViewPr>
  </p:sorterViewPr>
  <p:notesViewPr>
    <p:cSldViewPr snapToGrid="0">
      <p:cViewPr>
        <p:scale>
          <a:sx n="98" d="100"/>
          <a:sy n="98" d="100"/>
        </p:scale>
        <p:origin x="-2556" y="82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4578" name="Rectangle 2">
            <a:extLst>
              <a:ext uri="{FF2B5EF4-FFF2-40B4-BE49-F238E27FC236}">
                <a16:creationId xmlns:a16="http://schemas.microsoft.com/office/drawing/2014/main" id="{26B9BF41-5CDB-4AFD-BDE4-097A246D9D33}"/>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dirty="0"/>
          </a:p>
        </p:txBody>
      </p:sp>
      <p:sp>
        <p:nvSpPr>
          <p:cNvPr id="1944579" name="Rectangle 3">
            <a:extLst>
              <a:ext uri="{FF2B5EF4-FFF2-40B4-BE49-F238E27FC236}">
                <a16:creationId xmlns:a16="http://schemas.microsoft.com/office/drawing/2014/main" id="{0463DB54-529D-43AE-869E-BE876F08480B}"/>
              </a:ext>
            </a:extLst>
          </p:cNvPr>
          <p:cNvSpPr>
            <a:spLocks noGrp="1" noChangeArrowheads="1"/>
          </p:cNvSpPr>
          <p:nvPr>
            <p:ph type="dt" idx="1"/>
          </p:nvPr>
        </p:nvSpPr>
        <p:spPr bwMode="auto">
          <a:xfrm>
            <a:off x="388620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algn="r" eaLnBrk="1" hangingPunct="1">
              <a:defRPr sz="1200">
                <a:latin typeface="Arial" charset="0"/>
                <a:ea typeface="ＭＳ Ｐゴシック" charset="0"/>
                <a:cs typeface="+mn-cs"/>
              </a:defRPr>
            </a:lvl1pPr>
          </a:lstStyle>
          <a:p>
            <a:pPr>
              <a:defRPr/>
            </a:pPr>
            <a:endParaRPr lang="en-US" dirty="0"/>
          </a:p>
        </p:txBody>
      </p:sp>
      <p:sp>
        <p:nvSpPr>
          <p:cNvPr id="2052" name="Rectangle 4">
            <a:extLst>
              <a:ext uri="{FF2B5EF4-FFF2-40B4-BE49-F238E27FC236}">
                <a16:creationId xmlns:a16="http://schemas.microsoft.com/office/drawing/2014/main" id="{97371820-EAB4-4B4D-9A70-C197DA33F942}"/>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4581" name="Rectangle 5">
            <a:extLst>
              <a:ext uri="{FF2B5EF4-FFF2-40B4-BE49-F238E27FC236}">
                <a16:creationId xmlns:a16="http://schemas.microsoft.com/office/drawing/2014/main" id="{81D3030E-9406-48E3-B6DF-0C1BC2D0D708}"/>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4582" name="Rectangle 6">
            <a:extLst>
              <a:ext uri="{FF2B5EF4-FFF2-40B4-BE49-F238E27FC236}">
                <a16:creationId xmlns:a16="http://schemas.microsoft.com/office/drawing/2014/main" id="{294E0612-EF0A-4E8D-B842-582479C56CB2}"/>
              </a:ext>
            </a:extLst>
          </p:cNvPr>
          <p:cNvSpPr>
            <a:spLocks noGrp="1" noChangeArrowheads="1"/>
          </p:cNvSpPr>
          <p:nvPr>
            <p:ph type="ftr" sz="quarter" idx="4"/>
          </p:nvPr>
        </p:nvSpPr>
        <p:spPr bwMode="auto">
          <a:xfrm>
            <a:off x="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dirty="0"/>
          </a:p>
        </p:txBody>
      </p:sp>
      <p:sp>
        <p:nvSpPr>
          <p:cNvPr id="1944583" name="Rectangle 7">
            <a:extLst>
              <a:ext uri="{FF2B5EF4-FFF2-40B4-BE49-F238E27FC236}">
                <a16:creationId xmlns:a16="http://schemas.microsoft.com/office/drawing/2014/main" id="{AAE1A28C-0F33-47F7-BBCA-0C7C5DF1D0E5}"/>
              </a:ext>
            </a:extLst>
          </p:cNvPr>
          <p:cNvSpPr>
            <a:spLocks noGrp="1" noChangeArrowheads="1"/>
          </p:cNvSpPr>
          <p:nvPr>
            <p:ph type="sldNum" sz="quarter" idx="5"/>
          </p:nvPr>
        </p:nvSpPr>
        <p:spPr bwMode="auto">
          <a:xfrm>
            <a:off x="388620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algn="r" eaLnBrk="1" hangingPunct="1">
              <a:defRPr sz="1200" smtClean="0"/>
            </a:lvl1pPr>
          </a:lstStyle>
          <a:p>
            <a:pPr>
              <a:defRPr/>
            </a:pPr>
            <a:fld id="{937687BF-4116-419F-850A-0BDD646DCFBA}"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charset="0"/>
      </a:defRPr>
    </a:lvl1pPr>
    <a:lvl2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2pPr>
    <a:lvl3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3pPr>
    <a:lvl4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4pPr>
    <a:lvl5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a:extLst>
              <a:ext uri="{FF2B5EF4-FFF2-40B4-BE49-F238E27FC236}">
                <a16:creationId xmlns:a16="http://schemas.microsoft.com/office/drawing/2014/main" id="{2BEDE857-780C-4F2A-A1BA-2342F6AB574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32B74D0-0D10-4468-B315-F95C9A1FC85A}" type="slidenum">
              <a:rPr lang="en-US" altLang="en-US" sz="1200">
                <a:solidFill>
                  <a:srgbClr val="000000"/>
                </a:solidFill>
              </a:rPr>
              <a:pPr/>
              <a:t>2</a:t>
            </a:fld>
            <a:endParaRPr lang="en-US" altLang="en-US" sz="1200" dirty="0">
              <a:solidFill>
                <a:srgbClr val="000000"/>
              </a:solidFill>
            </a:endParaRPr>
          </a:p>
        </p:txBody>
      </p:sp>
      <p:sp>
        <p:nvSpPr>
          <p:cNvPr id="124931" name="Rectangle 2">
            <a:extLst>
              <a:ext uri="{FF2B5EF4-FFF2-40B4-BE49-F238E27FC236}">
                <a16:creationId xmlns:a16="http://schemas.microsoft.com/office/drawing/2014/main" id="{230320FC-DD44-4948-ADD7-E1A8BBA3724A}"/>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124932" name="Rectangle 3">
            <a:extLst>
              <a:ext uri="{FF2B5EF4-FFF2-40B4-BE49-F238E27FC236}">
                <a16:creationId xmlns:a16="http://schemas.microsoft.com/office/drawing/2014/main" id="{0579195F-F844-42FA-B46C-FBA61E8D912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a:extLst>
              <a:ext uri="{FF2B5EF4-FFF2-40B4-BE49-F238E27FC236}">
                <a16:creationId xmlns:a16="http://schemas.microsoft.com/office/drawing/2014/main" id="{4A8AE41E-364E-4BC9-B78A-D7DE31F1CC18}"/>
              </a:ext>
            </a:extLst>
          </p:cNvPr>
          <p:cNvSpPr>
            <a:spLocks noGrp="1" noRot="1" noChangeAspect="1" noChangeArrowheads="1" noTextEdit="1"/>
          </p:cNvSpPr>
          <p:nvPr>
            <p:ph type="sldImg"/>
          </p:nvPr>
        </p:nvSpPr>
        <p:spPr>
          <a:xfrm>
            <a:off x="381000" y="685800"/>
            <a:ext cx="6096000" cy="3429000"/>
          </a:xfrm>
          <a:ln/>
        </p:spPr>
      </p:sp>
      <p:sp>
        <p:nvSpPr>
          <p:cNvPr id="126979" name="Notes Placeholder 2">
            <a:extLst>
              <a:ext uri="{FF2B5EF4-FFF2-40B4-BE49-F238E27FC236}">
                <a16:creationId xmlns:a16="http://schemas.microsoft.com/office/drawing/2014/main" id="{F6E316EE-C951-4940-A761-89E3832E5CE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en-US" altLang="en-US" dirty="0">
                <a:latin typeface="Arial" panose="020B0604020202020204" pitchFamily="34" charset="0"/>
                <a:ea typeface="ＭＳ Ｐゴシック" panose="020B0600070205080204" pitchFamily="34" charset="-128"/>
              </a:rPr>
              <a:t>What are the effects of an effective sequencing during a massage session? </a:t>
            </a:r>
            <a:r>
              <a:rPr lang="en-US" altLang="en-US" i="1" dirty="0">
                <a:latin typeface="Arial" panose="020B0604020202020204" pitchFamily="34" charset="0"/>
                <a:ea typeface="ＭＳ Ｐゴシック" panose="020B0600070205080204" pitchFamily="34" charset="-128"/>
              </a:rPr>
              <a:t>(It accustoms the client to the touch, and it allows the massage practitioner to palpate through layers of tissue in a systematic manner for assessment. Without this approach, the client may experience postmassage soreness for hours or days after the session.)</a:t>
            </a:r>
          </a:p>
          <a:p>
            <a:pPr marL="171450" indent="-171450">
              <a:buFontTx/>
              <a:buChar char="•"/>
            </a:pPr>
            <a:r>
              <a:rPr lang="en-US" altLang="en-US" dirty="0">
                <a:latin typeface="Arial" panose="020B0604020202020204" pitchFamily="34" charset="0"/>
                <a:ea typeface="ＭＳ Ｐゴシック" panose="020B0600070205080204" pitchFamily="34" charset="-128"/>
              </a:rPr>
              <a:t>When gliding is used as an intervention, the most common adaptation is to focus, shorten, and slow the application. </a:t>
            </a:r>
          </a:p>
        </p:txBody>
      </p:sp>
      <p:sp>
        <p:nvSpPr>
          <p:cNvPr id="126980" name="Slide Number Placeholder 3">
            <a:extLst>
              <a:ext uri="{FF2B5EF4-FFF2-40B4-BE49-F238E27FC236}">
                <a16:creationId xmlns:a16="http://schemas.microsoft.com/office/drawing/2014/main" id="{FE500348-A4BA-4B9E-8BC0-83120482E38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22B96B7-A6BF-4089-B945-CC0062E0E129}" type="slidenum">
              <a:rPr lang="en-US" altLang="en-US" sz="1200"/>
              <a:pPr algn="r" eaLnBrk="1" hangingPunct="1"/>
              <a:t>3</a:t>
            </a:fld>
            <a:endParaRPr lang="en-US"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a:extLst>
              <a:ext uri="{FF2B5EF4-FFF2-40B4-BE49-F238E27FC236}">
                <a16:creationId xmlns:a16="http://schemas.microsoft.com/office/drawing/2014/main" id="{D47BC6DC-26A8-405A-9C41-A86F8B390E47}"/>
              </a:ext>
            </a:extLst>
          </p:cNvPr>
          <p:cNvSpPr>
            <a:spLocks noGrp="1" noRot="1" noChangeAspect="1" noChangeArrowheads="1" noTextEdit="1"/>
          </p:cNvSpPr>
          <p:nvPr>
            <p:ph type="sldImg"/>
          </p:nvPr>
        </p:nvSpPr>
        <p:spPr>
          <a:xfrm>
            <a:off x="381000" y="685800"/>
            <a:ext cx="6096000" cy="3429000"/>
          </a:xfrm>
          <a:ln/>
        </p:spPr>
      </p:sp>
      <p:sp>
        <p:nvSpPr>
          <p:cNvPr id="129027" name="Notes Placeholder 2">
            <a:extLst>
              <a:ext uri="{FF2B5EF4-FFF2-40B4-BE49-F238E27FC236}">
                <a16:creationId xmlns:a16="http://schemas.microsoft.com/office/drawing/2014/main" id="{5B509651-5D85-4D9D-8840-B9046D8EB14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is the most important massage manipulation? </a:t>
            </a:r>
            <a:r>
              <a:rPr lang="en-US" altLang="en-US" i="1" dirty="0">
                <a:latin typeface="Arial" panose="020B0604020202020204" pitchFamily="34" charset="0"/>
                <a:ea typeface="ＭＳ Ｐゴシック" panose="020B0600070205080204" pitchFamily="34" charset="-128"/>
              </a:rPr>
              <a:t>(The most important massage manipulation is the resting position or the first touch.)</a:t>
            </a:r>
          </a:p>
          <a:p>
            <a:pPr marL="228600" indent="-228600">
              <a:buFontTx/>
              <a:buChar char="•"/>
            </a:pPr>
            <a:r>
              <a:rPr lang="en-US" altLang="en-US" dirty="0">
                <a:latin typeface="Arial" panose="020B0604020202020204" pitchFamily="34" charset="0"/>
                <a:ea typeface="ＭＳ Ｐゴシック" panose="020B0600070205080204" pitchFamily="34" charset="-128"/>
              </a:rPr>
              <a:t>What are the important aspects to be considered in a full-body massage? </a:t>
            </a:r>
            <a:r>
              <a:rPr lang="en-US" altLang="en-US" i="1" dirty="0">
                <a:latin typeface="Arial" panose="020B0604020202020204" pitchFamily="34" charset="0"/>
                <a:ea typeface="ＭＳ Ｐゴシック" panose="020B0600070205080204" pitchFamily="34" charset="-128"/>
              </a:rPr>
              <a:t>(The full-body massage should have a sense of continuity. Each method is usually applied three or four times, becoming slower and deeper with each application.)</a:t>
            </a:r>
          </a:p>
          <a:p>
            <a:pPr marL="228600" indent="-228600">
              <a:buFontTx/>
              <a:buChar char="•"/>
            </a:pPr>
            <a:r>
              <a:rPr lang="en-US" altLang="en-US" i="1" dirty="0">
                <a:latin typeface="Arial" panose="020B0604020202020204" pitchFamily="34" charset="0"/>
                <a:ea typeface="ＭＳ Ｐゴシック" panose="020B0600070205080204" pitchFamily="34" charset="-128"/>
              </a:rPr>
              <a:t>Instructor’s note: Box 10.7, When to Use Which Massage Method, should be covered here.</a:t>
            </a:r>
          </a:p>
          <a:p>
            <a:pPr marL="228600" indent="-228600">
              <a:buFontTx/>
              <a:buChar char="•"/>
            </a:pPr>
            <a:r>
              <a:rPr lang="en-US" altLang="en-US" i="1" dirty="0">
                <a:latin typeface="Arial" panose="020B0604020202020204" pitchFamily="34" charset="0"/>
                <a:ea typeface="ＭＳ Ｐゴシック" panose="020B0600070205080204" pitchFamily="34" charset="-128"/>
              </a:rPr>
              <a:t>Instructor’s note: Box 10.8, Sequence of a Basic Massage, should also be covered here.</a:t>
            </a:r>
          </a:p>
        </p:txBody>
      </p:sp>
      <p:sp>
        <p:nvSpPr>
          <p:cNvPr id="129028" name="Slide Number Placeholder 3">
            <a:extLst>
              <a:ext uri="{FF2B5EF4-FFF2-40B4-BE49-F238E27FC236}">
                <a16:creationId xmlns:a16="http://schemas.microsoft.com/office/drawing/2014/main" id="{2F6488B7-B17B-4F1A-A79D-8A185D4F783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E93B4A8-F031-4859-AAF7-828B092020C8}" type="slidenum">
              <a:rPr lang="en-US" altLang="en-US" sz="1200"/>
              <a:pPr algn="r" eaLnBrk="1" hangingPunct="1"/>
              <a:t>4</a:t>
            </a:fld>
            <a:endParaRPr lang="en-US"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a:extLst>
              <a:ext uri="{FF2B5EF4-FFF2-40B4-BE49-F238E27FC236}">
                <a16:creationId xmlns:a16="http://schemas.microsoft.com/office/drawing/2014/main" id="{391BE7EA-75A8-458B-9D66-8A70B6DB5092}"/>
              </a:ext>
            </a:extLst>
          </p:cNvPr>
          <p:cNvSpPr>
            <a:spLocks noGrp="1" noRot="1" noChangeAspect="1" noChangeArrowheads="1" noTextEdit="1"/>
          </p:cNvSpPr>
          <p:nvPr>
            <p:ph type="sldImg"/>
          </p:nvPr>
        </p:nvSpPr>
        <p:spPr>
          <a:xfrm>
            <a:off x="381000" y="685800"/>
            <a:ext cx="6096000" cy="3429000"/>
          </a:xfrm>
          <a:ln/>
        </p:spPr>
      </p:sp>
      <p:sp>
        <p:nvSpPr>
          <p:cNvPr id="131075" name="Notes Placeholder 2">
            <a:extLst>
              <a:ext uri="{FF2B5EF4-FFF2-40B4-BE49-F238E27FC236}">
                <a16:creationId xmlns:a16="http://schemas.microsoft.com/office/drawing/2014/main" id="{51BDDBC3-BB30-4EC5-965C-B8CEE4DC506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3363" indent="-233363">
              <a:buFontTx/>
              <a:buChar char="•"/>
            </a:pPr>
            <a:r>
              <a:rPr lang="en-US" altLang="en-US" dirty="0">
                <a:latin typeface="Arial" panose="020B0604020202020204" pitchFamily="34" charset="0"/>
                <a:ea typeface="ＭＳ Ｐゴシック" panose="020B0600070205080204" pitchFamily="34" charset="-128"/>
              </a:rPr>
              <a:t>Excessive body hair requires an alteration in the massage procedure.</a:t>
            </a:r>
          </a:p>
        </p:txBody>
      </p:sp>
      <p:sp>
        <p:nvSpPr>
          <p:cNvPr id="131076" name="Slide Number Placeholder 3">
            <a:extLst>
              <a:ext uri="{FF2B5EF4-FFF2-40B4-BE49-F238E27FC236}">
                <a16:creationId xmlns:a16="http://schemas.microsoft.com/office/drawing/2014/main" id="{10E2E49D-A47B-4A82-9365-3E6FFE521C1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0272A71-31D7-4C2E-83C6-D568F034C628}" type="slidenum">
              <a:rPr lang="en-US" altLang="en-US" sz="1200"/>
              <a:pPr algn="r" eaLnBrk="1" hangingPunct="1"/>
              <a:t>5</a:t>
            </a:fld>
            <a:endParaRPr lang="en-US"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a:extLst>
              <a:ext uri="{FF2B5EF4-FFF2-40B4-BE49-F238E27FC236}">
                <a16:creationId xmlns:a16="http://schemas.microsoft.com/office/drawing/2014/main" id="{00B47F48-9F1E-4D66-988D-E43F57D22255}"/>
              </a:ext>
            </a:extLst>
          </p:cNvPr>
          <p:cNvSpPr>
            <a:spLocks noGrp="1" noRot="1" noChangeAspect="1" noChangeArrowheads="1" noTextEdit="1"/>
          </p:cNvSpPr>
          <p:nvPr>
            <p:ph type="sldImg"/>
          </p:nvPr>
        </p:nvSpPr>
        <p:spPr>
          <a:xfrm>
            <a:off x="381000" y="685800"/>
            <a:ext cx="6096000" cy="3429000"/>
          </a:xfrm>
          <a:ln/>
        </p:spPr>
      </p:sp>
      <p:sp>
        <p:nvSpPr>
          <p:cNvPr id="133123" name="Notes Placeholder 2">
            <a:extLst>
              <a:ext uri="{FF2B5EF4-FFF2-40B4-BE49-F238E27FC236}">
                <a16:creationId xmlns:a16="http://schemas.microsoft.com/office/drawing/2014/main" id="{767F1584-3999-4966-B02F-72B2D9E23F3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3363" indent="-233363">
              <a:buFontTx/>
              <a:buChar char="•"/>
            </a:pPr>
            <a:r>
              <a:rPr lang="en-US" altLang="en-US" dirty="0">
                <a:latin typeface="Arial" panose="020B0604020202020204" pitchFamily="34" charset="0"/>
                <a:ea typeface="ＭＳ Ｐゴシック" panose="020B0600070205080204" pitchFamily="34" charset="-128"/>
              </a:rPr>
              <a:t>Working over a clean towel or sheet can be helpful for clients who have sensitive skin and find the movement of massage irritating.</a:t>
            </a:r>
          </a:p>
        </p:txBody>
      </p:sp>
      <p:sp>
        <p:nvSpPr>
          <p:cNvPr id="133124" name="Slide Number Placeholder 3">
            <a:extLst>
              <a:ext uri="{FF2B5EF4-FFF2-40B4-BE49-F238E27FC236}">
                <a16:creationId xmlns:a16="http://schemas.microsoft.com/office/drawing/2014/main" id="{6CDDEBCB-3CDA-44E2-8EDD-44990B85FC6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9BE310E-B356-4BCC-B56B-2920FA47CAAF}" type="slidenum">
              <a:rPr lang="en-US" altLang="en-US" sz="1200"/>
              <a:pPr algn="r" eaLnBrk="1" hangingPunct="1"/>
              <a:t>6</a:t>
            </a:fld>
            <a:endParaRPr lang="en-US"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a:extLst>
              <a:ext uri="{FF2B5EF4-FFF2-40B4-BE49-F238E27FC236}">
                <a16:creationId xmlns:a16="http://schemas.microsoft.com/office/drawing/2014/main" id="{F10C9030-DFD4-4392-B5B8-DE2D07E22B5A}"/>
              </a:ext>
            </a:extLst>
          </p:cNvPr>
          <p:cNvSpPr>
            <a:spLocks noGrp="1" noRot="1" noChangeAspect="1" noChangeArrowheads="1" noTextEdit="1"/>
          </p:cNvSpPr>
          <p:nvPr>
            <p:ph type="sldImg"/>
          </p:nvPr>
        </p:nvSpPr>
        <p:spPr>
          <a:xfrm>
            <a:off x="381000" y="685800"/>
            <a:ext cx="6096000" cy="3429000"/>
          </a:xfrm>
          <a:ln/>
        </p:spPr>
      </p:sp>
      <p:sp>
        <p:nvSpPr>
          <p:cNvPr id="135171" name="Notes Placeholder 2">
            <a:extLst>
              <a:ext uri="{FF2B5EF4-FFF2-40B4-BE49-F238E27FC236}">
                <a16:creationId xmlns:a16="http://schemas.microsoft.com/office/drawing/2014/main" id="{4C314860-25B2-4113-83B2-41FF8391479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facial muscles create the expressions that reflect our moods and emotions.</a:t>
            </a:r>
          </a:p>
          <a:p>
            <a:pPr marL="228600" indent="-228600">
              <a:buFontTx/>
              <a:buChar char="•"/>
            </a:pPr>
            <a:r>
              <a:rPr lang="en-US" altLang="en-US" dirty="0">
                <a:latin typeface="Arial" panose="020B0604020202020204" pitchFamily="34" charset="0"/>
                <a:ea typeface="ＭＳ Ｐゴシック" panose="020B0600070205080204" pitchFamily="34" charset="-128"/>
              </a:rPr>
              <a:t>Changes in expression are processed in the emotional centers of the brain, so facial massage might change the way the recipient feels emotionally. </a:t>
            </a:r>
          </a:p>
        </p:txBody>
      </p:sp>
      <p:sp>
        <p:nvSpPr>
          <p:cNvPr id="135172" name="Slide Number Placeholder 3">
            <a:extLst>
              <a:ext uri="{FF2B5EF4-FFF2-40B4-BE49-F238E27FC236}">
                <a16:creationId xmlns:a16="http://schemas.microsoft.com/office/drawing/2014/main" id="{957DDF9C-D14A-40BE-A7BA-DFCDD61B862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295EFED-AB8C-4B39-B192-F739BAF0AC61}" type="slidenum">
              <a:rPr lang="en-US" altLang="en-US" sz="1200"/>
              <a:pPr algn="r" eaLnBrk="1" hangingPunct="1"/>
              <a:t>7</a:t>
            </a:fld>
            <a:endParaRPr lang="en-US"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a:extLst>
              <a:ext uri="{FF2B5EF4-FFF2-40B4-BE49-F238E27FC236}">
                <a16:creationId xmlns:a16="http://schemas.microsoft.com/office/drawing/2014/main" id="{C3A4022B-3724-42AB-9ABE-F2AC4C4CCD2B}"/>
              </a:ext>
            </a:extLst>
          </p:cNvPr>
          <p:cNvSpPr>
            <a:spLocks noGrp="1" noRot="1" noChangeAspect="1" noChangeArrowheads="1" noTextEdit="1"/>
          </p:cNvSpPr>
          <p:nvPr>
            <p:ph type="sldImg"/>
          </p:nvPr>
        </p:nvSpPr>
        <p:spPr>
          <a:xfrm>
            <a:off x="381000" y="685800"/>
            <a:ext cx="6096000" cy="3429000"/>
          </a:xfrm>
          <a:ln/>
        </p:spPr>
      </p:sp>
      <p:sp>
        <p:nvSpPr>
          <p:cNvPr id="137219" name="Notes Placeholder 2">
            <a:extLst>
              <a:ext uri="{FF2B5EF4-FFF2-40B4-BE49-F238E27FC236}">
                <a16:creationId xmlns:a16="http://schemas.microsoft.com/office/drawing/2014/main" id="{EBFF6236-B3FB-4E83-BEAB-6C13C25F467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Why do the neck muscles become rigid? </a:t>
            </a:r>
            <a:r>
              <a:rPr lang="en-US" altLang="en-US" i="1" dirty="0">
                <a:latin typeface="Arial" panose="020B0604020202020204" pitchFamily="34" charset="0"/>
                <a:ea typeface="ＭＳ Ｐゴシック" panose="020B0600070205080204" pitchFamily="34" charset="-128"/>
              </a:rPr>
              <a:t>(Neck muscles become rigid in response to stress and by chest and shoulder breathing.) </a:t>
            </a:r>
          </a:p>
          <a:p>
            <a:pPr marL="228600" indent="-228600">
              <a:buFontTx/>
              <a:buChar char="•"/>
            </a:pPr>
            <a:r>
              <a:rPr lang="en-US" altLang="en-US" dirty="0">
                <a:latin typeface="Arial" panose="020B0604020202020204" pitchFamily="34" charset="0"/>
                <a:ea typeface="ＭＳ Ｐゴシック" panose="020B0600070205080204" pitchFamily="34" charset="-128"/>
              </a:rPr>
              <a:t>Why is the postural distortion in the body reflected in the neck? </a:t>
            </a:r>
            <a:r>
              <a:rPr lang="en-US" altLang="en-US" i="1" dirty="0">
                <a:latin typeface="Arial" panose="020B0604020202020204" pitchFamily="34" charset="0"/>
                <a:ea typeface="ＭＳ Ｐゴシック" panose="020B0600070205080204" pitchFamily="34" charset="-128"/>
              </a:rPr>
              <a:t>(The neck area balances the head against gravity.)</a:t>
            </a:r>
            <a:endParaRPr lang="en-US" altLang="en-US" dirty="0">
              <a:latin typeface="Arial" panose="020B0604020202020204" pitchFamily="34" charset="0"/>
              <a:ea typeface="ＭＳ Ｐゴシック" panose="020B0600070205080204" pitchFamily="34" charset="-128"/>
            </a:endParaRPr>
          </a:p>
        </p:txBody>
      </p:sp>
      <p:sp>
        <p:nvSpPr>
          <p:cNvPr id="137220" name="Slide Number Placeholder 3">
            <a:extLst>
              <a:ext uri="{FF2B5EF4-FFF2-40B4-BE49-F238E27FC236}">
                <a16:creationId xmlns:a16="http://schemas.microsoft.com/office/drawing/2014/main" id="{77F197F3-892B-4F2D-897E-F7CD7BF34EE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446A8BF-A3CF-4541-BF48-00B5941B8C19}" type="slidenum">
              <a:rPr lang="en-US" altLang="en-US" sz="1200"/>
              <a:pPr algn="r" eaLnBrk="1" hangingPunct="1"/>
              <a:t>8</a:t>
            </a:fld>
            <a:endParaRPr lang="en-US"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a:extLst>
              <a:ext uri="{FF2B5EF4-FFF2-40B4-BE49-F238E27FC236}">
                <a16:creationId xmlns:a16="http://schemas.microsoft.com/office/drawing/2014/main" id="{39B83B85-E434-4106-B995-20BE8404BA69}"/>
              </a:ext>
            </a:extLst>
          </p:cNvPr>
          <p:cNvSpPr>
            <a:spLocks noGrp="1" noRot="1" noChangeAspect="1" noChangeArrowheads="1" noTextEdit="1"/>
          </p:cNvSpPr>
          <p:nvPr>
            <p:ph type="sldImg"/>
          </p:nvPr>
        </p:nvSpPr>
        <p:spPr>
          <a:xfrm>
            <a:off x="381000" y="685800"/>
            <a:ext cx="6096000" cy="3429000"/>
          </a:xfrm>
          <a:ln/>
        </p:spPr>
      </p:sp>
      <p:sp>
        <p:nvSpPr>
          <p:cNvPr id="139267" name="Notes Placeholder 2">
            <a:extLst>
              <a:ext uri="{FF2B5EF4-FFF2-40B4-BE49-F238E27FC236}">
                <a16:creationId xmlns:a16="http://schemas.microsoft.com/office/drawing/2014/main" id="{D79D05B0-4CD8-4105-9DEE-2B28F1B6F5D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Why should shoulder massage be combined with lower back massage? </a:t>
            </a:r>
            <a:r>
              <a:rPr lang="en-US" altLang="en-US" i="1" dirty="0">
                <a:latin typeface="Arial" panose="020B0604020202020204" pitchFamily="34" charset="0"/>
                <a:ea typeface="ＭＳ Ｐゴシック" panose="020B0600070205080204" pitchFamily="34" charset="-128"/>
              </a:rPr>
              <a:t>(The shoulder is stabilized at the iliac crest and sacrum by the latissimus dorsi muscle and the lumbar dorsal fascia.)</a:t>
            </a:r>
          </a:p>
          <a:p>
            <a:pPr marL="228600" indent="-228600">
              <a:buFontTx/>
              <a:buChar char="•"/>
            </a:pPr>
            <a:r>
              <a:rPr lang="en-US" altLang="en-US" dirty="0">
                <a:latin typeface="Arial" panose="020B0604020202020204" pitchFamily="34" charset="0"/>
                <a:ea typeface="ＭＳ Ｐゴシック" panose="020B0600070205080204" pitchFamily="34" charset="-128"/>
              </a:rPr>
              <a:t>How can shoulder massage help reduce muscle tension in the arms? </a:t>
            </a:r>
            <a:r>
              <a:rPr lang="en-US" altLang="en-US" i="1" dirty="0">
                <a:latin typeface="Arial" panose="020B0604020202020204" pitchFamily="34" charset="0"/>
                <a:ea typeface="ＭＳ Ｐゴシック" panose="020B0600070205080204" pitchFamily="34" charset="-128"/>
              </a:rPr>
              <a:t>(The brachial nerve plexus, which supplies the arm, may be affected by soft tissue dysfunction in the shoulder area.)</a:t>
            </a:r>
            <a:endParaRPr lang="en-US" altLang="en-US" dirty="0">
              <a:latin typeface="Arial" panose="020B0604020202020204" pitchFamily="34" charset="0"/>
              <a:ea typeface="ＭＳ Ｐゴシック" panose="020B0600070205080204" pitchFamily="34" charset="-128"/>
            </a:endParaRPr>
          </a:p>
        </p:txBody>
      </p:sp>
      <p:sp>
        <p:nvSpPr>
          <p:cNvPr id="139268" name="Slide Number Placeholder 3">
            <a:extLst>
              <a:ext uri="{FF2B5EF4-FFF2-40B4-BE49-F238E27FC236}">
                <a16:creationId xmlns:a16="http://schemas.microsoft.com/office/drawing/2014/main" id="{B44DF6AA-99A9-44E7-AA5E-F4367085FF7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396FE92-5915-4B62-873F-C236B1E743FF}" type="slidenum">
              <a:rPr lang="en-US" altLang="en-US" sz="1200"/>
              <a:pPr algn="r" eaLnBrk="1" hangingPunct="1"/>
              <a:t>9</a:t>
            </a:fld>
            <a:endParaRPr lang="en-US"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a:extLst>
              <a:ext uri="{FF2B5EF4-FFF2-40B4-BE49-F238E27FC236}">
                <a16:creationId xmlns:a16="http://schemas.microsoft.com/office/drawing/2014/main" id="{D69C08C0-AA26-47F7-9E50-463B2493913B}"/>
              </a:ext>
            </a:extLst>
          </p:cNvPr>
          <p:cNvSpPr>
            <a:spLocks noGrp="1" noRot="1" noChangeAspect="1" noChangeArrowheads="1" noTextEdit="1"/>
          </p:cNvSpPr>
          <p:nvPr>
            <p:ph type="sldImg"/>
          </p:nvPr>
        </p:nvSpPr>
        <p:spPr>
          <a:xfrm>
            <a:off x="381000" y="685800"/>
            <a:ext cx="6096000" cy="3429000"/>
          </a:xfrm>
          <a:ln/>
        </p:spPr>
      </p:sp>
      <p:sp>
        <p:nvSpPr>
          <p:cNvPr id="141315" name="Notes Placeholder 2">
            <a:extLst>
              <a:ext uri="{FF2B5EF4-FFF2-40B4-BE49-F238E27FC236}">
                <a16:creationId xmlns:a16="http://schemas.microsoft.com/office/drawing/2014/main" id="{36BAED20-0DE1-40DC-83E4-FF6429386A0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3363" indent="-233363">
              <a:buFontTx/>
              <a:buChar char="•"/>
            </a:pPr>
            <a:r>
              <a:rPr lang="en-US" altLang="en-US" dirty="0">
                <a:latin typeface="Arial" panose="020B0604020202020204" pitchFamily="34" charset="0"/>
                <a:ea typeface="ＭＳ Ｐゴシック" panose="020B0600070205080204" pitchFamily="34" charset="-128"/>
              </a:rPr>
              <a:t>The forearm is often small enough in circumference to grasp with the hands.</a:t>
            </a:r>
          </a:p>
        </p:txBody>
      </p:sp>
      <p:sp>
        <p:nvSpPr>
          <p:cNvPr id="141316" name="Slide Number Placeholder 3">
            <a:extLst>
              <a:ext uri="{FF2B5EF4-FFF2-40B4-BE49-F238E27FC236}">
                <a16:creationId xmlns:a16="http://schemas.microsoft.com/office/drawing/2014/main" id="{6CB3CB52-3BD1-4FF5-8C35-C2B8C170AE0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6031042-0B73-451C-A487-78001C044008}" type="slidenum">
              <a:rPr lang="en-US" altLang="en-US" sz="1200"/>
              <a:pPr algn="r" eaLnBrk="1" hangingPunct="1"/>
              <a:t>10</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a:extLst>
              <a:ext uri="{FF2B5EF4-FFF2-40B4-BE49-F238E27FC236}">
                <a16:creationId xmlns:a16="http://schemas.microsoft.com/office/drawing/2014/main" id="{0BEA189C-4C75-454E-9C48-2CCA557BB3F8}"/>
              </a:ext>
            </a:extLst>
          </p:cNvPr>
          <p:cNvSpPr>
            <a:spLocks noGrp="1" noRot="1" noChangeAspect="1" noChangeArrowheads="1" noTextEdit="1"/>
          </p:cNvSpPr>
          <p:nvPr>
            <p:ph type="sldImg"/>
          </p:nvPr>
        </p:nvSpPr>
        <p:spPr>
          <a:xfrm>
            <a:off x="381000" y="685800"/>
            <a:ext cx="6096000" cy="3429000"/>
          </a:xfrm>
          <a:ln/>
        </p:spPr>
      </p:sp>
      <p:sp>
        <p:nvSpPr>
          <p:cNvPr id="143363" name="Notes Placeholder 2">
            <a:extLst>
              <a:ext uri="{FF2B5EF4-FFF2-40B4-BE49-F238E27FC236}">
                <a16:creationId xmlns:a16="http://schemas.microsoft.com/office/drawing/2014/main" id="{C17E9639-C063-425C-A4C6-B14B45F2323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sense of intimacy created by the act of holding hands may shift the therapeutic focus from the client.</a:t>
            </a:r>
          </a:p>
          <a:p>
            <a:pPr marL="228600" indent="-228600">
              <a:buFontTx/>
              <a:buChar char="•"/>
            </a:pPr>
            <a:r>
              <a:rPr lang="en-US" altLang="en-US" dirty="0">
                <a:latin typeface="Arial" panose="020B0604020202020204" pitchFamily="34" charset="0"/>
                <a:ea typeface="ＭＳ Ｐゴシック" panose="020B0600070205080204" pitchFamily="34" charset="-128"/>
              </a:rPr>
              <a:t>Extra care should be taken to avoid transference/countertransference and professional boundary issues. </a:t>
            </a:r>
          </a:p>
        </p:txBody>
      </p:sp>
      <p:sp>
        <p:nvSpPr>
          <p:cNvPr id="143364" name="Slide Number Placeholder 3">
            <a:extLst>
              <a:ext uri="{FF2B5EF4-FFF2-40B4-BE49-F238E27FC236}">
                <a16:creationId xmlns:a16="http://schemas.microsoft.com/office/drawing/2014/main" id="{0DC2DAB8-CE16-4D8A-9C1D-99A7818EF90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0B5D389-30F9-4456-A3DA-66696FA466F9}" type="slidenum">
              <a:rPr lang="en-US" altLang="en-US" sz="1200"/>
              <a:pPr algn="r" eaLnBrk="1" hangingPunct="1"/>
              <a:t>11</a:t>
            </a:fld>
            <a:endParaRPr lang="en-US"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a:extLst>
              <a:ext uri="{FF2B5EF4-FFF2-40B4-BE49-F238E27FC236}">
                <a16:creationId xmlns:a16="http://schemas.microsoft.com/office/drawing/2014/main" id="{FE2CF816-172F-4633-B961-570406DBFAFE}"/>
              </a:ext>
            </a:extLst>
          </p:cNvPr>
          <p:cNvSpPr>
            <a:spLocks noGrp="1" noRot="1" noChangeAspect="1" noChangeArrowheads="1" noTextEdit="1"/>
          </p:cNvSpPr>
          <p:nvPr>
            <p:ph type="sldImg"/>
          </p:nvPr>
        </p:nvSpPr>
        <p:spPr>
          <a:xfrm>
            <a:off x="381000" y="685800"/>
            <a:ext cx="6096000" cy="3429000"/>
          </a:xfrm>
          <a:ln/>
        </p:spPr>
      </p:sp>
      <p:sp>
        <p:nvSpPr>
          <p:cNvPr id="145411" name="Notes Placeholder 2">
            <a:extLst>
              <a:ext uri="{FF2B5EF4-FFF2-40B4-BE49-F238E27FC236}">
                <a16:creationId xmlns:a16="http://schemas.microsoft.com/office/drawing/2014/main" id="{359C4849-4BDF-4633-8C47-8D9202916ED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intercostal muscles (those between the ribs) are very important in respiratory function. </a:t>
            </a:r>
          </a:p>
          <a:p>
            <a:pPr marL="228600" indent="-228600">
              <a:buFontTx/>
              <a:buChar char="•"/>
            </a:pPr>
            <a:r>
              <a:rPr lang="en-US" altLang="en-US" dirty="0">
                <a:latin typeface="Arial" panose="020B0604020202020204" pitchFamily="34" charset="0"/>
                <a:ea typeface="ＭＳ Ｐゴシック" panose="020B0600070205080204" pitchFamily="34" charset="-128"/>
              </a:rPr>
              <a:t>Slow, deliberate work between the ribs with the client in the side-lying position can be valuable for restoring mobility and breathing function.</a:t>
            </a:r>
          </a:p>
        </p:txBody>
      </p:sp>
      <p:sp>
        <p:nvSpPr>
          <p:cNvPr id="145412" name="Slide Number Placeholder 3">
            <a:extLst>
              <a:ext uri="{FF2B5EF4-FFF2-40B4-BE49-F238E27FC236}">
                <a16:creationId xmlns:a16="http://schemas.microsoft.com/office/drawing/2014/main" id="{D0652D6C-0755-40D9-AE91-F651999188E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516144B-489A-4136-A6B5-9845BDD58529}" type="slidenum">
              <a:rPr lang="en-US" altLang="en-US" sz="1200"/>
              <a:pPr algn="r" eaLnBrk="1" hangingPunct="1"/>
              <a:t>12</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Image Placeholder 1">
            <a:extLst>
              <a:ext uri="{FF2B5EF4-FFF2-40B4-BE49-F238E27FC236}">
                <a16:creationId xmlns:a16="http://schemas.microsoft.com/office/drawing/2014/main" id="{E1979159-3025-4A30-AB6A-7E5D1214B2F9}"/>
              </a:ext>
            </a:extLst>
          </p:cNvPr>
          <p:cNvSpPr>
            <a:spLocks noGrp="1" noRot="1" noChangeAspect="1" noChangeArrowheads="1" noTextEdit="1"/>
          </p:cNvSpPr>
          <p:nvPr>
            <p:ph type="sldImg"/>
          </p:nvPr>
        </p:nvSpPr>
        <p:spPr>
          <a:xfrm>
            <a:off x="381000" y="685800"/>
            <a:ext cx="6096000" cy="3429000"/>
          </a:xfrm>
          <a:ln/>
        </p:spPr>
      </p:sp>
      <p:sp>
        <p:nvSpPr>
          <p:cNvPr id="147459" name="Notes Placeholder 2">
            <a:extLst>
              <a:ext uri="{FF2B5EF4-FFF2-40B4-BE49-F238E27FC236}">
                <a16:creationId xmlns:a16="http://schemas.microsoft.com/office/drawing/2014/main" id="{888235C1-0DA0-4E0D-98F8-B72008C44FB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10.40.</a:t>
            </a:r>
          </a:p>
          <a:p>
            <a:pPr marL="228600" indent="-228600">
              <a:buFontTx/>
              <a:buChar char="•"/>
            </a:pPr>
            <a:r>
              <a:rPr lang="en-US" altLang="en-US" dirty="0">
                <a:latin typeface="Arial" panose="020B0604020202020204" pitchFamily="34" charset="0"/>
                <a:ea typeface="ＭＳ Ｐゴシック" panose="020B0600070205080204" pitchFamily="34" charset="-128"/>
              </a:rPr>
              <a:t>All massage manipulations are directed in a clockwise fashion. The manipulations begin in the lower left quadrant (on the right side as you view the illustration) at the sigmoid colon. The methods progressively contact all of the large intestine and eventually cover the entire colon area.</a:t>
            </a:r>
          </a:p>
        </p:txBody>
      </p:sp>
      <p:sp>
        <p:nvSpPr>
          <p:cNvPr id="147460" name="Slide Number Placeholder 3">
            <a:extLst>
              <a:ext uri="{FF2B5EF4-FFF2-40B4-BE49-F238E27FC236}">
                <a16:creationId xmlns:a16="http://schemas.microsoft.com/office/drawing/2014/main" id="{394E4F5E-BA4C-4803-B1C4-004DFB4692B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648B22F-7BC3-48B5-94F2-ABFA09009520}" type="slidenum">
              <a:rPr lang="en-US" altLang="en-US" sz="1200"/>
              <a:pPr algn="r" eaLnBrk="1" hangingPunct="1"/>
              <a:t>13</a:t>
            </a:fld>
            <a:endParaRPr lang="en-US"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Image Placeholder 1">
            <a:extLst>
              <a:ext uri="{FF2B5EF4-FFF2-40B4-BE49-F238E27FC236}">
                <a16:creationId xmlns:a16="http://schemas.microsoft.com/office/drawing/2014/main" id="{1873BF21-4B45-43B6-AF16-77AD5F74DB65}"/>
              </a:ext>
            </a:extLst>
          </p:cNvPr>
          <p:cNvSpPr>
            <a:spLocks noGrp="1" noRot="1" noChangeAspect="1" noChangeArrowheads="1" noTextEdit="1"/>
          </p:cNvSpPr>
          <p:nvPr>
            <p:ph type="sldImg"/>
          </p:nvPr>
        </p:nvSpPr>
        <p:spPr>
          <a:xfrm>
            <a:off x="381000" y="685800"/>
            <a:ext cx="6096000" cy="3429000"/>
          </a:xfrm>
          <a:ln/>
        </p:spPr>
      </p:sp>
      <p:sp>
        <p:nvSpPr>
          <p:cNvPr id="149507" name="Notes Placeholder 2">
            <a:extLst>
              <a:ext uri="{FF2B5EF4-FFF2-40B4-BE49-F238E27FC236}">
                <a16:creationId xmlns:a16="http://schemas.microsoft.com/office/drawing/2014/main" id="{CF594D34-A997-42CC-BDFA-5B41753684A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Why is spending excessive amount of time to massage the lower back not recommended? </a:t>
            </a:r>
            <a:r>
              <a:rPr lang="en-US" altLang="en-US" i="1" dirty="0">
                <a:latin typeface="Arial" panose="020B0604020202020204" pitchFamily="34" charset="0"/>
                <a:ea typeface="ＭＳ Ｐゴシック" panose="020B0600070205080204" pitchFamily="34" charset="-128"/>
              </a:rPr>
              <a:t>(Spending an excessive amount of time massaging the lower back is not recommended because often the reason for back pain or tightness is shortening and weakness of muscles in the chest and abdomen.)</a:t>
            </a:r>
            <a:endParaRPr lang="en-US" altLang="en-US" dirty="0">
              <a:latin typeface="Arial" panose="020B0604020202020204" pitchFamily="34" charset="0"/>
              <a:ea typeface="ＭＳ Ｐゴシック" panose="020B0600070205080204" pitchFamily="34" charset="-128"/>
            </a:endParaRPr>
          </a:p>
        </p:txBody>
      </p:sp>
      <p:sp>
        <p:nvSpPr>
          <p:cNvPr id="149508" name="Slide Number Placeholder 3">
            <a:extLst>
              <a:ext uri="{FF2B5EF4-FFF2-40B4-BE49-F238E27FC236}">
                <a16:creationId xmlns:a16="http://schemas.microsoft.com/office/drawing/2014/main" id="{23087B69-A918-4CC8-B3E5-D86BB009102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4C85B6D-C71F-4A68-B40E-1E963D88EAF3}" type="slidenum">
              <a:rPr lang="en-US" altLang="en-US" sz="1200"/>
              <a:pPr algn="r" eaLnBrk="1" hangingPunct="1"/>
              <a:t>14</a:t>
            </a:fld>
            <a:endParaRPr lang="en-US"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a:extLst>
              <a:ext uri="{FF2B5EF4-FFF2-40B4-BE49-F238E27FC236}">
                <a16:creationId xmlns:a16="http://schemas.microsoft.com/office/drawing/2014/main" id="{09322CC6-CD77-4DE3-AB46-9112D31E1590}"/>
              </a:ext>
            </a:extLst>
          </p:cNvPr>
          <p:cNvSpPr>
            <a:spLocks noGrp="1" noRot="1" noChangeAspect="1" noChangeArrowheads="1" noTextEdit="1"/>
          </p:cNvSpPr>
          <p:nvPr>
            <p:ph type="sldImg"/>
          </p:nvPr>
        </p:nvSpPr>
        <p:spPr>
          <a:xfrm>
            <a:off x="381000" y="685800"/>
            <a:ext cx="6096000" cy="3429000"/>
          </a:xfrm>
          <a:ln/>
        </p:spPr>
      </p:sp>
      <p:sp>
        <p:nvSpPr>
          <p:cNvPr id="151555" name="Notes Placeholder 2">
            <a:extLst>
              <a:ext uri="{FF2B5EF4-FFF2-40B4-BE49-F238E27FC236}">
                <a16:creationId xmlns:a16="http://schemas.microsoft.com/office/drawing/2014/main" id="{10D0C2B7-2ECC-4768-950D-E350BFD4CB4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Stretching methods are most easily done in the side-lying or supine position.</a:t>
            </a:r>
          </a:p>
          <a:p>
            <a:r>
              <a:rPr lang="en-US" altLang="en-US" dirty="0">
                <a:latin typeface="Arial" panose="020B0604020202020204" pitchFamily="34" charset="0"/>
                <a:ea typeface="ＭＳ Ｐゴシック" panose="020B0600070205080204" pitchFamily="34" charset="-128"/>
              </a:rPr>
              <a:t>Methods need to work slowly into the tissue.</a:t>
            </a:r>
          </a:p>
          <a:p>
            <a:r>
              <a:rPr lang="en-US" altLang="en-US" dirty="0">
                <a:latin typeface="Arial" panose="020B0604020202020204" pitchFamily="34" charset="0"/>
                <a:ea typeface="ＭＳ Ｐゴシック" panose="020B0600070205080204" pitchFamily="34" charset="-128"/>
              </a:rPr>
              <a:t>Avoid work with the hands, and make extensive use of the forearm, knee, or foot; these are less intimate, which may be an important consideration when working with the gluteals and hips.</a:t>
            </a:r>
          </a:p>
        </p:txBody>
      </p:sp>
      <p:sp>
        <p:nvSpPr>
          <p:cNvPr id="151556" name="Slide Number Placeholder 3">
            <a:extLst>
              <a:ext uri="{FF2B5EF4-FFF2-40B4-BE49-F238E27FC236}">
                <a16:creationId xmlns:a16="http://schemas.microsoft.com/office/drawing/2014/main" id="{480509DB-B20E-4741-82D3-00D280149E7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3ED6260-048F-4C3A-926E-7F9A67F06B89}" type="slidenum">
              <a:rPr lang="en-US" altLang="en-US" sz="1200"/>
              <a:pPr algn="r" eaLnBrk="1" hangingPunct="1"/>
              <a:t>15</a:t>
            </a:fld>
            <a:endParaRPr lang="en-US"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Image Placeholder 1">
            <a:extLst>
              <a:ext uri="{FF2B5EF4-FFF2-40B4-BE49-F238E27FC236}">
                <a16:creationId xmlns:a16="http://schemas.microsoft.com/office/drawing/2014/main" id="{C74BAF81-C46B-4C03-B26C-C5CBA30B684E}"/>
              </a:ext>
            </a:extLst>
          </p:cNvPr>
          <p:cNvSpPr>
            <a:spLocks noGrp="1" noRot="1" noChangeAspect="1" noChangeArrowheads="1" noTextEdit="1"/>
          </p:cNvSpPr>
          <p:nvPr>
            <p:ph type="sldImg"/>
          </p:nvPr>
        </p:nvSpPr>
        <p:spPr>
          <a:xfrm>
            <a:off x="381000" y="685800"/>
            <a:ext cx="6096000" cy="3429000"/>
          </a:xfrm>
          <a:ln/>
        </p:spPr>
      </p:sp>
      <p:sp>
        <p:nvSpPr>
          <p:cNvPr id="153603" name="Notes Placeholder 2">
            <a:extLst>
              <a:ext uri="{FF2B5EF4-FFF2-40B4-BE49-F238E27FC236}">
                <a16:creationId xmlns:a16="http://schemas.microsoft.com/office/drawing/2014/main" id="{12811847-2E06-4A7B-9B0D-2CF5EFFB3FF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Why should a massage practitioner avoid giving a massage if the client complains of prior pain in the leg? </a:t>
            </a:r>
            <a:r>
              <a:rPr lang="en-US" altLang="en-US" i="1" dirty="0">
                <a:latin typeface="Arial" panose="020B0604020202020204" pitchFamily="34" charset="0"/>
                <a:ea typeface="ＭＳ Ｐゴシック" panose="020B0600070205080204" pitchFamily="34" charset="-128"/>
              </a:rPr>
              <a:t>(Thromboembolism and thrombophlebitis are serious conditions involving a blood clot in a vein. If the clot moves, it can lodge in the heart, lung, kidney, or brain and cause severe problems. Symptoms of thrombophlebitis in the legs are aching and cramping that can be mistaken for muscle pain.)</a:t>
            </a:r>
            <a:endParaRPr lang="en-US" altLang="en-US" dirty="0">
              <a:latin typeface="Arial" panose="020B0604020202020204" pitchFamily="34" charset="0"/>
              <a:ea typeface="ＭＳ Ｐゴシック" panose="020B0600070205080204" pitchFamily="34" charset="-128"/>
            </a:endParaRPr>
          </a:p>
        </p:txBody>
      </p:sp>
      <p:sp>
        <p:nvSpPr>
          <p:cNvPr id="153604" name="Slide Number Placeholder 3">
            <a:extLst>
              <a:ext uri="{FF2B5EF4-FFF2-40B4-BE49-F238E27FC236}">
                <a16:creationId xmlns:a16="http://schemas.microsoft.com/office/drawing/2014/main" id="{02666204-D280-4E31-A755-4E79270DF9E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198C04D-575F-4D41-82C7-6FC977BBCCE2}" type="slidenum">
              <a:rPr lang="en-US" altLang="en-US" sz="1200"/>
              <a:pPr algn="r" eaLnBrk="1" hangingPunct="1"/>
              <a:t>16</a:t>
            </a:fld>
            <a:endParaRPr lang="en-US"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a:extLst>
              <a:ext uri="{FF2B5EF4-FFF2-40B4-BE49-F238E27FC236}">
                <a16:creationId xmlns:a16="http://schemas.microsoft.com/office/drawing/2014/main" id="{C7FD0F8A-BFC4-480A-B320-C887A1411091}"/>
              </a:ext>
            </a:extLst>
          </p:cNvPr>
          <p:cNvSpPr>
            <a:spLocks noGrp="1" noRot="1" noChangeAspect="1" noChangeArrowheads="1" noTextEdit="1"/>
          </p:cNvSpPr>
          <p:nvPr>
            <p:ph type="sldImg"/>
          </p:nvPr>
        </p:nvSpPr>
        <p:spPr>
          <a:xfrm>
            <a:off x="381000" y="685800"/>
            <a:ext cx="6096000" cy="3429000"/>
          </a:xfrm>
          <a:ln/>
        </p:spPr>
      </p:sp>
      <p:sp>
        <p:nvSpPr>
          <p:cNvPr id="155651" name="Notes Placeholder 2">
            <a:extLst>
              <a:ext uri="{FF2B5EF4-FFF2-40B4-BE49-F238E27FC236}">
                <a16:creationId xmlns:a16="http://schemas.microsoft.com/office/drawing/2014/main" id="{396B677C-E526-47E2-A66A-1BD4EEDA8BE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Why is foot massage one of the best ways to provide relaxation? </a:t>
            </a:r>
            <a:r>
              <a:rPr lang="en-US" altLang="en-US" i="1" dirty="0">
                <a:latin typeface="Arial" panose="020B0604020202020204" pitchFamily="34" charset="0"/>
                <a:ea typeface="ＭＳ Ｐゴシック" panose="020B0600070205080204" pitchFamily="34" charset="-128"/>
              </a:rPr>
              <a:t>(The stimulation of parasympathetic activity results in relaxation.)</a:t>
            </a:r>
          </a:p>
          <a:p>
            <a:pPr marL="228600" indent="-228600">
              <a:buFontTx/>
              <a:buChar char="•"/>
            </a:pPr>
            <a:r>
              <a:rPr lang="en-US" altLang="en-US" dirty="0">
                <a:latin typeface="Arial" panose="020B0604020202020204" pitchFamily="34" charset="0"/>
                <a:ea typeface="ＭＳ Ｐゴシック" panose="020B0600070205080204" pitchFamily="34" charset="-128"/>
              </a:rPr>
              <a:t>Foot massage has beneficial effects on the lymphatic system, because the sole of the foot contains a vast lymphatic plexus that acts as a pump to move lymphatic fluid in the foot and legs. </a:t>
            </a:r>
          </a:p>
        </p:txBody>
      </p:sp>
      <p:sp>
        <p:nvSpPr>
          <p:cNvPr id="155652" name="Slide Number Placeholder 3">
            <a:extLst>
              <a:ext uri="{FF2B5EF4-FFF2-40B4-BE49-F238E27FC236}">
                <a16:creationId xmlns:a16="http://schemas.microsoft.com/office/drawing/2014/main" id="{65E8F83B-863A-41FF-9CCB-BD6CCECE0EC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4894DFF-DC21-492B-B31F-8CFFFAC99E18}" type="slidenum">
              <a:rPr lang="en-US" altLang="en-US" sz="1200"/>
              <a:pPr algn="r" eaLnBrk="1" hangingPunct="1"/>
              <a:t>17</a:t>
            </a:fld>
            <a:endParaRPr lang="en-US"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a:extLst>
              <a:ext uri="{FF2B5EF4-FFF2-40B4-BE49-F238E27FC236}">
                <a16:creationId xmlns:a16="http://schemas.microsoft.com/office/drawing/2014/main" id="{782F5D79-5762-4AD6-9006-30A52D5D3305}"/>
              </a:ext>
            </a:extLst>
          </p:cNvPr>
          <p:cNvSpPr>
            <a:spLocks noGrp="1" noRot="1" noChangeAspect="1" noChangeArrowheads="1" noTextEdit="1"/>
          </p:cNvSpPr>
          <p:nvPr>
            <p:ph type="sldImg"/>
          </p:nvPr>
        </p:nvSpPr>
        <p:spPr>
          <a:xfrm>
            <a:off x="381000" y="685800"/>
            <a:ext cx="6096000" cy="3429000"/>
          </a:xfrm>
          <a:ln/>
        </p:spPr>
      </p:sp>
      <p:sp>
        <p:nvSpPr>
          <p:cNvPr id="157699" name="Notes Placeholder 2">
            <a:extLst>
              <a:ext uri="{FF2B5EF4-FFF2-40B4-BE49-F238E27FC236}">
                <a16:creationId xmlns:a16="http://schemas.microsoft.com/office/drawing/2014/main" id="{1514F0EE-456B-4D84-8E36-8B095B411F3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the unnumbered photographs in the “General Massage Protocol” box in the textbook.</a:t>
            </a:r>
          </a:p>
          <a:p>
            <a:pPr marL="228600" indent="-228600">
              <a:buFontTx/>
              <a:buChar char="•"/>
            </a:pPr>
            <a:r>
              <a:rPr lang="en-US" altLang="en-US" dirty="0">
                <a:latin typeface="Arial" panose="020B0604020202020204" pitchFamily="34" charset="0"/>
                <a:ea typeface="ＭＳ Ｐゴシック" panose="020B0600070205080204" pitchFamily="34" charset="-128"/>
              </a:rPr>
              <a:t>Refer also to the photographs in the “General Seated Massage Protocol” box in the textbook.</a:t>
            </a:r>
          </a:p>
          <a:p>
            <a:pPr marL="228600" indent="-228600">
              <a:buFontTx/>
              <a:buChar char="•"/>
            </a:pPr>
            <a:r>
              <a:rPr lang="en-US" altLang="en-US" dirty="0">
                <a:latin typeface="Arial" panose="020B0604020202020204" pitchFamily="34" charset="0"/>
                <a:ea typeface="ＭＳ Ｐゴシック" panose="020B0600070205080204" pitchFamily="34" charset="-128"/>
              </a:rPr>
              <a:t>Refer also to the photographs in the “Mat Massage Protocol” box in the textbook.</a:t>
            </a:r>
          </a:p>
        </p:txBody>
      </p:sp>
      <p:sp>
        <p:nvSpPr>
          <p:cNvPr id="157700" name="Slide Number Placeholder 3">
            <a:extLst>
              <a:ext uri="{FF2B5EF4-FFF2-40B4-BE49-F238E27FC236}">
                <a16:creationId xmlns:a16="http://schemas.microsoft.com/office/drawing/2014/main" id="{3362E1D1-82FF-4035-B186-51CD208BD0A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33C6E51-2CD9-44EB-9DB7-8A87519186E3}" type="slidenum">
              <a:rPr lang="en-US" altLang="en-US" sz="1200"/>
              <a:pPr algn="r" eaLnBrk="1" hangingPunct="1"/>
              <a:t>18</a:t>
            </a:fld>
            <a:endParaRPr lang="en-US" altLang="en-US" sz="12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937687BF-4116-419F-850A-0BDD646DCFBA}" type="slidenum">
              <a:rPr lang="en-US" altLang="en-US" smtClean="0"/>
              <a:pPr>
                <a:defRPr/>
              </a:pPr>
              <a:t>19</a:t>
            </a:fld>
            <a:endParaRPr lang="en-US" altLang="en-US" dirty="0"/>
          </a:p>
        </p:txBody>
      </p:sp>
    </p:spTree>
    <p:extLst>
      <p:ext uri="{BB962C8B-B14F-4D97-AF65-F5344CB8AC3E}">
        <p14:creationId xmlns:p14="http://schemas.microsoft.com/office/powerpoint/2010/main" val="3794318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459683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925326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173474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923100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635937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049176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2444297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02869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912803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16479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835852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384888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76097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259477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95901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97236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21578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906145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616808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186946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378049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650324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3683197319"/>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056910877"/>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697DDB9B-5F45-E5C7-ED66-DC6E9A23DDD4}"/>
              </a:ext>
            </a:extLst>
          </p:cNvPr>
          <p:cNvSpPr txBox="1"/>
          <p:nvPr/>
        </p:nvSpPr>
        <p:spPr>
          <a:xfrm>
            <a:off x="4545805" y="3940207"/>
            <a:ext cx="5967494" cy="646331"/>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3600" dirty="0">
                <a:solidFill>
                  <a:schemeClr val="bg1"/>
                </a:solidFill>
                <a:latin typeface="Futura PT Demi" panose="020B0702020204020303" pitchFamily="34" charset="0"/>
              </a:rPr>
              <a:t>Full Massage  </a:t>
            </a:r>
            <a:endParaRPr lang="en-CA" sz="3600" dirty="0">
              <a:solidFill>
                <a:schemeClr val="bg1"/>
              </a:solidFill>
              <a:latin typeface="Futura PT Demi" panose="020B0702020204020303" pitchFamily="34" charset="0"/>
            </a:endParaRPr>
          </a:p>
        </p:txBody>
      </p:sp>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6">
            <a:extLst>
              <a:ext uri="{FF2B5EF4-FFF2-40B4-BE49-F238E27FC236}">
                <a16:creationId xmlns:a16="http://schemas.microsoft.com/office/drawing/2014/main" id="{8086B7F4-1CEA-42BC-A8A8-86A1F73E6B56}"/>
              </a:ext>
            </a:extLst>
          </p:cNvPr>
          <p:cNvSpPr>
            <a:spLocks noGrp="1" noChangeArrowheads="1"/>
          </p:cNvSpPr>
          <p:nvPr>
            <p:ph type="title"/>
          </p:nvPr>
        </p:nvSpPr>
        <p:spPr>
          <a:xfrm>
            <a:off x="709108" y="1118160"/>
            <a:ext cx="10515600" cy="1325563"/>
          </a:xfrm>
        </p:spPr>
        <p:txBody>
          <a:bodyPr>
            <a:normAutofit fontScale="90000"/>
          </a:bodyPr>
          <a:lstStyle/>
          <a:p>
            <a:r>
              <a:rPr lang="en-US" altLang="en-US" dirty="0"/>
              <a:t>Learning Objectives</a:t>
            </a:r>
            <a:br>
              <a:rPr lang="en-US" altLang="en-US" dirty="0"/>
            </a:br>
            <a:r>
              <a:rPr lang="en-US" altLang="en-US" dirty="0"/>
              <a:t>Lesson 10.3: General Massage Protocol: Full-Body Massage, Seated Massage, and Mat Massage</a:t>
            </a:r>
          </a:p>
        </p:txBody>
      </p:sp>
      <p:sp>
        <p:nvSpPr>
          <p:cNvPr id="123907" name="Rectangle 7">
            <a:extLst>
              <a:ext uri="{FF2B5EF4-FFF2-40B4-BE49-F238E27FC236}">
                <a16:creationId xmlns:a16="http://schemas.microsoft.com/office/drawing/2014/main" id="{7E48F877-19A7-47E9-806F-AB47D3FF7009}"/>
              </a:ext>
            </a:extLst>
          </p:cNvPr>
          <p:cNvSpPr>
            <a:spLocks noGrp="1" noChangeArrowheads="1"/>
          </p:cNvSpPr>
          <p:nvPr>
            <p:ph idx="1"/>
          </p:nvPr>
        </p:nvSpPr>
        <p:spPr>
          <a:xfrm>
            <a:off x="838200" y="3429000"/>
            <a:ext cx="10515600" cy="4351338"/>
          </a:xfrm>
        </p:spPr>
        <p:txBody>
          <a:bodyPr/>
          <a:lstStyle/>
          <a:p>
            <a:r>
              <a:rPr lang="en-US" altLang="en-US" dirty="0"/>
              <a:t>Perform a full-body massage using the methods and techniques presented in the chapter.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a:extLst>
              <a:ext uri="{FF2B5EF4-FFF2-40B4-BE49-F238E27FC236}">
                <a16:creationId xmlns:a16="http://schemas.microsoft.com/office/drawing/2014/main" id="{A6AC8D01-2283-4378-8E1F-AFCF3B74CC7D}"/>
              </a:ext>
            </a:extLst>
          </p:cNvPr>
          <p:cNvSpPr>
            <a:spLocks noGrp="1" noChangeArrowheads="1"/>
          </p:cNvSpPr>
          <p:nvPr>
            <p:ph type="title"/>
          </p:nvPr>
        </p:nvSpPr>
        <p:spPr/>
        <p:txBody>
          <a:bodyPr/>
          <a:lstStyle/>
          <a:p>
            <a:pPr eaLnBrk="1" hangingPunct="1"/>
            <a:r>
              <a:rPr lang="en-US" altLang="en-US" dirty="0"/>
              <a:t>Sequence and Transitioning: </a:t>
            </a:r>
            <a:br>
              <a:rPr lang="en-US" altLang="en-US" dirty="0"/>
            </a:br>
            <a:r>
              <a:rPr lang="en-US" altLang="en-US" dirty="0"/>
              <a:t>The Basic Full-Body Massage </a:t>
            </a:r>
          </a:p>
        </p:txBody>
      </p:sp>
      <p:sp>
        <p:nvSpPr>
          <p:cNvPr id="125955" name="Content Placeholder 2">
            <a:extLst>
              <a:ext uri="{FF2B5EF4-FFF2-40B4-BE49-F238E27FC236}">
                <a16:creationId xmlns:a16="http://schemas.microsoft.com/office/drawing/2014/main" id="{D85AA668-DC42-4901-B114-7B0FD1B4B4D4}"/>
              </a:ext>
            </a:extLst>
          </p:cNvPr>
          <p:cNvSpPr>
            <a:spLocks noGrp="1" noChangeArrowheads="1"/>
          </p:cNvSpPr>
          <p:nvPr>
            <p:ph idx="1"/>
          </p:nvPr>
        </p:nvSpPr>
        <p:spPr/>
        <p:txBody>
          <a:bodyPr/>
          <a:lstStyle/>
          <a:p>
            <a:pPr eaLnBrk="1" hangingPunct="1"/>
            <a:r>
              <a:rPr lang="en-US" altLang="en-US" dirty="0"/>
              <a:t>The focus of the session depends on the client’</a:t>
            </a:r>
            <a:r>
              <a:rPr lang="en-US" altLang="ja-JP" dirty="0"/>
              <a:t>s stated outcome based on:</a:t>
            </a:r>
          </a:p>
          <a:p>
            <a:pPr lvl="1" eaLnBrk="1" hangingPunct="1"/>
            <a:r>
              <a:rPr lang="en-US" altLang="en-US" dirty="0"/>
              <a:t>General history</a:t>
            </a:r>
          </a:p>
          <a:p>
            <a:pPr lvl="1" eaLnBrk="1" hangingPunct="1"/>
            <a:r>
              <a:rPr lang="en-US" altLang="en-US" dirty="0"/>
              <a:t>Basic assessment</a:t>
            </a:r>
          </a:p>
          <a:p>
            <a:pPr eaLnBrk="1" hangingPunct="1"/>
            <a:r>
              <a:rPr lang="en-US" altLang="en-US" dirty="0"/>
              <a:t>Use variety of techniques in an effective sequence for each area of the body</a:t>
            </a:r>
          </a:p>
          <a:p>
            <a:pPr lvl="1" eaLnBrk="1" hangingPunct="1"/>
            <a:r>
              <a:rPr lang="en-US" altLang="en-US" dirty="0"/>
              <a:t>General to specific to general </a:t>
            </a:r>
          </a:p>
          <a:p>
            <a:pPr lvl="1" eaLnBrk="1" hangingPunct="1"/>
            <a:r>
              <a:rPr lang="en-US" altLang="en-US" dirty="0"/>
              <a:t>Superficial to deep to superficial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1">
            <a:extLst>
              <a:ext uri="{FF2B5EF4-FFF2-40B4-BE49-F238E27FC236}">
                <a16:creationId xmlns:a16="http://schemas.microsoft.com/office/drawing/2014/main" id="{DD0DBD9C-3263-404C-8F12-C21103B6F67E}"/>
              </a:ext>
            </a:extLst>
          </p:cNvPr>
          <p:cNvSpPr>
            <a:spLocks noGrp="1" noChangeArrowheads="1"/>
          </p:cNvSpPr>
          <p:nvPr>
            <p:ph type="title"/>
          </p:nvPr>
        </p:nvSpPr>
        <p:spPr/>
        <p:txBody>
          <a:bodyPr/>
          <a:lstStyle/>
          <a:p>
            <a:pPr eaLnBrk="1" hangingPunct="1"/>
            <a:r>
              <a:rPr lang="en-US" altLang="en-US" dirty="0"/>
              <a:t>Basic Full-Body Massage </a:t>
            </a:r>
          </a:p>
        </p:txBody>
      </p:sp>
      <p:sp>
        <p:nvSpPr>
          <p:cNvPr id="128003" name="Content Placeholder 2">
            <a:extLst>
              <a:ext uri="{FF2B5EF4-FFF2-40B4-BE49-F238E27FC236}">
                <a16:creationId xmlns:a16="http://schemas.microsoft.com/office/drawing/2014/main" id="{DA910D31-57A4-4185-AD46-ABEFC1636A94}"/>
              </a:ext>
            </a:extLst>
          </p:cNvPr>
          <p:cNvSpPr>
            <a:spLocks noGrp="1" noChangeArrowheads="1"/>
          </p:cNvSpPr>
          <p:nvPr>
            <p:ph idx="1"/>
          </p:nvPr>
        </p:nvSpPr>
        <p:spPr/>
        <p:txBody>
          <a:bodyPr/>
          <a:lstStyle/>
          <a:p>
            <a:pPr eaLnBrk="1" hangingPunct="1"/>
            <a:r>
              <a:rPr lang="en-US" altLang="en-US" dirty="0"/>
              <a:t>Full-body massage stimulates all sensory nerve receptors, contacts all layers and types of tissues, and moves all major joints</a:t>
            </a:r>
          </a:p>
          <a:p>
            <a:pPr eaLnBrk="1" hangingPunct="1"/>
            <a:r>
              <a:rPr lang="en-US" altLang="en-US" dirty="0"/>
              <a:t>Its purpose is to affect the whole body using:</a:t>
            </a:r>
          </a:p>
          <a:p>
            <a:pPr lvl="1" eaLnBrk="1" hangingPunct="1"/>
            <a:r>
              <a:rPr lang="en-US" altLang="en-US" dirty="0"/>
              <a:t>Gliding, compression, percussion, and rocking motion to joints </a:t>
            </a:r>
          </a:p>
          <a:p>
            <a:pPr lvl="1" eaLnBrk="1" hangingPunct="1"/>
            <a:r>
              <a:rPr lang="en-US" altLang="en-US" dirty="0"/>
              <a:t>Limited use of kneading, shaking, and friction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a:extLst>
              <a:ext uri="{FF2B5EF4-FFF2-40B4-BE49-F238E27FC236}">
                <a16:creationId xmlns:a16="http://schemas.microsoft.com/office/drawing/2014/main" id="{EB093ADF-F452-49E7-A28F-5485C40B4677}"/>
              </a:ext>
            </a:extLst>
          </p:cNvPr>
          <p:cNvSpPr>
            <a:spLocks noGrp="1" noChangeArrowheads="1"/>
          </p:cNvSpPr>
          <p:nvPr>
            <p:ph type="title"/>
          </p:nvPr>
        </p:nvSpPr>
        <p:spPr/>
        <p:txBody>
          <a:bodyPr/>
          <a:lstStyle/>
          <a:p>
            <a:pPr eaLnBrk="1" hangingPunct="1"/>
            <a:r>
              <a:rPr lang="en-US" altLang="en-US" dirty="0"/>
              <a:t>General Massage Suggestions </a:t>
            </a:r>
            <a:br>
              <a:rPr lang="en-US" altLang="en-US" dirty="0"/>
            </a:br>
            <a:r>
              <a:rPr lang="en-US" altLang="en-US" sz="1600" dirty="0"/>
              <a:t>(Slide 1 of 2) </a:t>
            </a:r>
          </a:p>
        </p:txBody>
      </p:sp>
      <p:sp>
        <p:nvSpPr>
          <p:cNvPr id="130051" name="Content Placeholder 2">
            <a:extLst>
              <a:ext uri="{FF2B5EF4-FFF2-40B4-BE49-F238E27FC236}">
                <a16:creationId xmlns:a16="http://schemas.microsoft.com/office/drawing/2014/main" id="{D57A1019-DE5B-48BC-9B97-E6964999EFE0}"/>
              </a:ext>
            </a:extLst>
          </p:cNvPr>
          <p:cNvSpPr>
            <a:spLocks noGrp="1" noChangeArrowheads="1"/>
          </p:cNvSpPr>
          <p:nvPr>
            <p:ph idx="1"/>
          </p:nvPr>
        </p:nvSpPr>
        <p:spPr/>
        <p:txBody>
          <a:bodyPr/>
          <a:lstStyle/>
          <a:p>
            <a:pPr eaLnBrk="1" hangingPunct="1"/>
            <a:r>
              <a:rPr lang="en-US" altLang="en-US" dirty="0"/>
              <a:t>Dealing with body hair</a:t>
            </a:r>
          </a:p>
          <a:p>
            <a:pPr lvl="1" eaLnBrk="1" hangingPunct="1"/>
            <a:r>
              <a:rPr lang="en-US" altLang="en-US" dirty="0"/>
              <a:t>Avoid gliding and kneading</a:t>
            </a:r>
          </a:p>
          <a:p>
            <a:pPr lvl="1" eaLnBrk="1" hangingPunct="1"/>
            <a:r>
              <a:rPr lang="en-US" altLang="en-US" dirty="0"/>
              <a:t>Combine compression, vibration, rocking, shaking with lengthening, and stretching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1">
            <a:extLst>
              <a:ext uri="{FF2B5EF4-FFF2-40B4-BE49-F238E27FC236}">
                <a16:creationId xmlns:a16="http://schemas.microsoft.com/office/drawing/2014/main" id="{852789F7-4E23-49AB-B44A-4A2A030B5F12}"/>
              </a:ext>
            </a:extLst>
          </p:cNvPr>
          <p:cNvSpPr>
            <a:spLocks noGrp="1" noChangeArrowheads="1"/>
          </p:cNvSpPr>
          <p:nvPr>
            <p:ph type="title"/>
          </p:nvPr>
        </p:nvSpPr>
        <p:spPr/>
        <p:txBody>
          <a:bodyPr/>
          <a:lstStyle/>
          <a:p>
            <a:pPr eaLnBrk="1" hangingPunct="1"/>
            <a:r>
              <a:rPr lang="en-US" altLang="en-US" dirty="0"/>
              <a:t>General Massage Suggestions</a:t>
            </a:r>
            <a:br>
              <a:rPr lang="en-US" altLang="en-US" dirty="0"/>
            </a:br>
            <a:r>
              <a:rPr lang="en-US" altLang="en-US" sz="1600" dirty="0"/>
              <a:t>(Slide 2 of 2)</a:t>
            </a:r>
          </a:p>
        </p:txBody>
      </p:sp>
      <p:sp>
        <p:nvSpPr>
          <p:cNvPr id="132099" name="Content Placeholder 2">
            <a:extLst>
              <a:ext uri="{FF2B5EF4-FFF2-40B4-BE49-F238E27FC236}">
                <a16:creationId xmlns:a16="http://schemas.microsoft.com/office/drawing/2014/main" id="{25E0065E-8500-4644-9B01-135686AF72D8}"/>
              </a:ext>
            </a:extLst>
          </p:cNvPr>
          <p:cNvSpPr>
            <a:spLocks noGrp="1" noChangeArrowheads="1"/>
          </p:cNvSpPr>
          <p:nvPr>
            <p:ph idx="1"/>
          </p:nvPr>
        </p:nvSpPr>
        <p:spPr/>
        <p:txBody>
          <a:bodyPr/>
          <a:lstStyle/>
          <a:p>
            <a:pPr eaLnBrk="1" hangingPunct="1"/>
            <a:r>
              <a:rPr lang="en-US" altLang="en-US" dirty="0"/>
              <a:t>Dealing with skin problems (acne, psoriasis)</a:t>
            </a:r>
          </a:p>
          <a:p>
            <a:pPr lvl="1" eaLnBrk="1" hangingPunct="1"/>
            <a:r>
              <a:rPr lang="en-US" altLang="en-US" dirty="0"/>
              <a:t>Avoid contact with body fluid by placing a clean bath towel over the affected area and using compression</a:t>
            </a:r>
          </a:p>
          <a:p>
            <a:pPr eaLnBrk="1" hangingPunct="1"/>
            <a:r>
              <a:rPr lang="en-US" altLang="en-US" dirty="0"/>
              <a:t>Avoid tickling by reducing speed and increasing pressure of the stroke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itle 1">
            <a:extLst>
              <a:ext uri="{FF2B5EF4-FFF2-40B4-BE49-F238E27FC236}">
                <a16:creationId xmlns:a16="http://schemas.microsoft.com/office/drawing/2014/main" id="{6393D25A-C491-40C7-A599-DD8C2D23D41B}"/>
              </a:ext>
            </a:extLst>
          </p:cNvPr>
          <p:cNvSpPr>
            <a:spLocks noGrp="1" noChangeArrowheads="1"/>
          </p:cNvSpPr>
          <p:nvPr>
            <p:ph type="title"/>
          </p:nvPr>
        </p:nvSpPr>
        <p:spPr/>
        <p:txBody>
          <a:bodyPr/>
          <a:lstStyle/>
          <a:p>
            <a:pPr eaLnBrk="1" hangingPunct="1"/>
            <a:r>
              <a:rPr lang="en-US" altLang="en-US" dirty="0"/>
              <a:t>Head and Face Massage </a:t>
            </a:r>
          </a:p>
        </p:txBody>
      </p:sp>
      <p:sp>
        <p:nvSpPr>
          <p:cNvPr id="134147" name="Content Placeholder 2">
            <a:extLst>
              <a:ext uri="{FF2B5EF4-FFF2-40B4-BE49-F238E27FC236}">
                <a16:creationId xmlns:a16="http://schemas.microsoft.com/office/drawing/2014/main" id="{FCAF5254-4FAF-41F6-9103-02A93B0266D3}"/>
              </a:ext>
            </a:extLst>
          </p:cNvPr>
          <p:cNvSpPr>
            <a:spLocks noGrp="1" noChangeArrowheads="1"/>
          </p:cNvSpPr>
          <p:nvPr>
            <p:ph idx="1"/>
          </p:nvPr>
        </p:nvSpPr>
        <p:spPr/>
        <p:txBody>
          <a:bodyPr/>
          <a:lstStyle/>
          <a:p>
            <a:pPr eaLnBrk="1" hangingPunct="1"/>
            <a:r>
              <a:rPr lang="en-US" altLang="en-US" dirty="0"/>
              <a:t>Avoid disturbing the client’</a:t>
            </a:r>
            <a:r>
              <a:rPr lang="en-US" altLang="ja-JP" dirty="0"/>
              <a:t>s hairstyle and makeup</a:t>
            </a:r>
          </a:p>
          <a:p>
            <a:pPr eaLnBrk="1" hangingPunct="1"/>
            <a:r>
              <a:rPr lang="en-US" altLang="en-US" dirty="0"/>
              <a:t>Avoid using lubricant on the face</a:t>
            </a:r>
          </a:p>
          <a:p>
            <a:pPr eaLnBrk="1" hangingPunct="1"/>
            <a:r>
              <a:rPr lang="en-US" altLang="en-US" dirty="0"/>
              <a:t>Use confident yet moderate approach</a:t>
            </a:r>
          </a:p>
          <a:p>
            <a:pPr eaLnBrk="1" hangingPunct="1"/>
            <a:r>
              <a:rPr lang="en-US" altLang="en-US" dirty="0"/>
              <a:t>Clean hands before beginning this part of the session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itle 1">
            <a:extLst>
              <a:ext uri="{FF2B5EF4-FFF2-40B4-BE49-F238E27FC236}">
                <a16:creationId xmlns:a16="http://schemas.microsoft.com/office/drawing/2014/main" id="{DC038634-69E9-4311-BAD5-550F1F42E919}"/>
              </a:ext>
            </a:extLst>
          </p:cNvPr>
          <p:cNvSpPr>
            <a:spLocks noGrp="1" noChangeArrowheads="1"/>
          </p:cNvSpPr>
          <p:nvPr>
            <p:ph type="title"/>
          </p:nvPr>
        </p:nvSpPr>
        <p:spPr/>
        <p:txBody>
          <a:bodyPr/>
          <a:lstStyle/>
          <a:p>
            <a:pPr eaLnBrk="1" hangingPunct="1"/>
            <a:r>
              <a:rPr lang="en-US" altLang="en-US" dirty="0"/>
              <a:t>Neck Massage </a:t>
            </a:r>
          </a:p>
        </p:txBody>
      </p:sp>
      <p:sp>
        <p:nvSpPr>
          <p:cNvPr id="136195" name="Content Placeholder 2">
            <a:extLst>
              <a:ext uri="{FF2B5EF4-FFF2-40B4-BE49-F238E27FC236}">
                <a16:creationId xmlns:a16="http://schemas.microsoft.com/office/drawing/2014/main" id="{1A6D597C-9D92-4183-BBD2-B6343E04A4F9}"/>
              </a:ext>
            </a:extLst>
          </p:cNvPr>
          <p:cNvSpPr>
            <a:spLocks noGrp="1" noChangeArrowheads="1"/>
          </p:cNvSpPr>
          <p:nvPr>
            <p:ph idx="1"/>
          </p:nvPr>
        </p:nvSpPr>
        <p:spPr/>
        <p:txBody>
          <a:bodyPr/>
          <a:lstStyle/>
          <a:p>
            <a:pPr eaLnBrk="1" hangingPunct="1"/>
            <a:r>
              <a:rPr lang="en-US" altLang="en-US" dirty="0"/>
              <a:t>Side-lying is the most effective position</a:t>
            </a:r>
          </a:p>
          <a:p>
            <a:pPr eaLnBrk="1" hangingPunct="1"/>
            <a:r>
              <a:rPr lang="en-US" altLang="en-US" dirty="0"/>
              <a:t>Neck massage provides lengthening and stretching for the neck</a:t>
            </a:r>
          </a:p>
          <a:p>
            <a:pPr eaLnBrk="1" hangingPunct="1"/>
            <a:r>
              <a:rPr lang="en-US" altLang="en-US" dirty="0"/>
              <a:t>Avoid deep pressure into the anterior triangle of neck</a:t>
            </a:r>
          </a:p>
          <a:p>
            <a:pPr eaLnBrk="1" hangingPunct="1"/>
            <a:r>
              <a:rPr lang="en-US" altLang="en-US" dirty="0"/>
              <a:t>Use your forearm or whole hand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le 1">
            <a:extLst>
              <a:ext uri="{FF2B5EF4-FFF2-40B4-BE49-F238E27FC236}">
                <a16:creationId xmlns:a16="http://schemas.microsoft.com/office/drawing/2014/main" id="{2D1B2908-78A2-4107-BA56-3EDB3E96B17D}"/>
              </a:ext>
            </a:extLst>
          </p:cNvPr>
          <p:cNvSpPr>
            <a:spLocks noGrp="1" noChangeArrowheads="1"/>
          </p:cNvSpPr>
          <p:nvPr>
            <p:ph type="title"/>
          </p:nvPr>
        </p:nvSpPr>
        <p:spPr/>
        <p:txBody>
          <a:bodyPr/>
          <a:lstStyle/>
          <a:p>
            <a:pPr eaLnBrk="1" hangingPunct="1"/>
            <a:r>
              <a:rPr lang="en-US" altLang="en-US" dirty="0"/>
              <a:t>Shoulder Massage </a:t>
            </a:r>
          </a:p>
        </p:txBody>
      </p:sp>
      <p:sp>
        <p:nvSpPr>
          <p:cNvPr id="138243" name="Content Placeholder 2">
            <a:extLst>
              <a:ext uri="{FF2B5EF4-FFF2-40B4-BE49-F238E27FC236}">
                <a16:creationId xmlns:a16="http://schemas.microsoft.com/office/drawing/2014/main" id="{E6A60160-3A51-45D7-B842-804D07A3B60D}"/>
              </a:ext>
            </a:extLst>
          </p:cNvPr>
          <p:cNvSpPr>
            <a:spLocks noGrp="1" noChangeArrowheads="1"/>
          </p:cNvSpPr>
          <p:nvPr>
            <p:ph idx="1"/>
          </p:nvPr>
        </p:nvSpPr>
        <p:spPr/>
        <p:txBody>
          <a:bodyPr/>
          <a:lstStyle/>
          <a:p>
            <a:pPr eaLnBrk="1" hangingPunct="1"/>
            <a:r>
              <a:rPr lang="en-US" altLang="en-US" dirty="0"/>
              <a:t>Side-lying is the most effective position</a:t>
            </a:r>
          </a:p>
          <a:p>
            <a:pPr eaLnBrk="1" hangingPunct="1"/>
            <a:r>
              <a:rPr lang="en-US" altLang="en-US" dirty="0"/>
              <a:t>Pay attention to the soft tissue that connects the shoulder to the trunk</a:t>
            </a:r>
          </a:p>
          <a:p>
            <a:pPr eaLnBrk="1" hangingPunct="1"/>
            <a:r>
              <a:rPr lang="en-US" altLang="en-US" dirty="0"/>
              <a:t>Perform lower back massage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itle 1">
            <a:extLst>
              <a:ext uri="{FF2B5EF4-FFF2-40B4-BE49-F238E27FC236}">
                <a16:creationId xmlns:a16="http://schemas.microsoft.com/office/drawing/2014/main" id="{861C3246-54D3-489E-9497-56379E789334}"/>
              </a:ext>
            </a:extLst>
          </p:cNvPr>
          <p:cNvSpPr>
            <a:spLocks noGrp="1" noChangeArrowheads="1"/>
          </p:cNvSpPr>
          <p:nvPr>
            <p:ph type="title"/>
          </p:nvPr>
        </p:nvSpPr>
        <p:spPr/>
        <p:txBody>
          <a:bodyPr/>
          <a:lstStyle/>
          <a:p>
            <a:pPr eaLnBrk="1" hangingPunct="1"/>
            <a:r>
              <a:rPr lang="en-US" altLang="en-US" dirty="0"/>
              <a:t>Arm and Forearm Massage </a:t>
            </a:r>
          </a:p>
        </p:txBody>
      </p:sp>
      <p:sp>
        <p:nvSpPr>
          <p:cNvPr id="140291" name="Content Placeholder 2">
            <a:extLst>
              <a:ext uri="{FF2B5EF4-FFF2-40B4-BE49-F238E27FC236}">
                <a16:creationId xmlns:a16="http://schemas.microsoft.com/office/drawing/2014/main" id="{0F3C6B1F-37FC-40D2-A893-79A10319E185}"/>
              </a:ext>
            </a:extLst>
          </p:cNvPr>
          <p:cNvSpPr>
            <a:spLocks noGrp="1" noChangeArrowheads="1"/>
          </p:cNvSpPr>
          <p:nvPr>
            <p:ph idx="1"/>
          </p:nvPr>
        </p:nvSpPr>
        <p:spPr/>
        <p:txBody>
          <a:bodyPr/>
          <a:lstStyle/>
          <a:p>
            <a:pPr eaLnBrk="1" hangingPunct="1"/>
            <a:r>
              <a:rPr lang="en-US" altLang="en-US" dirty="0"/>
              <a:t>Massage arm in all the basic positions </a:t>
            </a:r>
          </a:p>
          <a:p>
            <a:pPr eaLnBrk="1" hangingPunct="1"/>
            <a:r>
              <a:rPr lang="en-US" altLang="en-US" dirty="0"/>
              <a:t>Massage areas that are easily accessible </a:t>
            </a:r>
          </a:p>
          <a:p>
            <a:pPr eaLnBrk="1" hangingPunct="1"/>
            <a:r>
              <a:rPr lang="en-US" altLang="en-US" dirty="0"/>
              <a:t>Stabilize the forearm against the massage table</a:t>
            </a:r>
          </a:p>
          <a:p>
            <a:pPr eaLnBrk="1" hangingPunct="1"/>
            <a:r>
              <a:rPr lang="en-US" altLang="en-US" dirty="0"/>
              <a:t>Stabilize arm between the trunk of the massage practitioner’</a:t>
            </a:r>
            <a:r>
              <a:rPr lang="en-US" altLang="ja-JP" dirty="0"/>
              <a:t>s body and upper arms </a:t>
            </a:r>
          </a:p>
          <a:p>
            <a:pPr eaLnBrk="1" hangingPunct="1"/>
            <a:r>
              <a:rPr lang="en-US" altLang="en-US" dirty="0"/>
              <a:t>Remember that fingers begin at the elbow and the shoulder mechanism extends to the elbow</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itle 1">
            <a:extLst>
              <a:ext uri="{FF2B5EF4-FFF2-40B4-BE49-F238E27FC236}">
                <a16:creationId xmlns:a16="http://schemas.microsoft.com/office/drawing/2014/main" id="{282E952B-1F43-49D5-BB64-AF00E3EE96C0}"/>
              </a:ext>
            </a:extLst>
          </p:cNvPr>
          <p:cNvSpPr>
            <a:spLocks noGrp="1" noChangeArrowheads="1"/>
          </p:cNvSpPr>
          <p:nvPr>
            <p:ph type="title"/>
          </p:nvPr>
        </p:nvSpPr>
        <p:spPr/>
        <p:txBody>
          <a:bodyPr/>
          <a:lstStyle/>
          <a:p>
            <a:pPr eaLnBrk="1" hangingPunct="1"/>
            <a:r>
              <a:rPr lang="en-US" altLang="en-US" dirty="0"/>
              <a:t>Wrist and Hand Massage </a:t>
            </a:r>
          </a:p>
        </p:txBody>
      </p:sp>
      <p:sp>
        <p:nvSpPr>
          <p:cNvPr id="142339" name="Content Placeholder 2">
            <a:extLst>
              <a:ext uri="{FF2B5EF4-FFF2-40B4-BE49-F238E27FC236}">
                <a16:creationId xmlns:a16="http://schemas.microsoft.com/office/drawing/2014/main" id="{67ED7DAA-97A6-45F8-BB3D-53629305CD10}"/>
              </a:ext>
            </a:extLst>
          </p:cNvPr>
          <p:cNvSpPr>
            <a:spLocks noGrp="1" noChangeArrowheads="1"/>
          </p:cNvSpPr>
          <p:nvPr>
            <p:ph idx="1"/>
          </p:nvPr>
        </p:nvSpPr>
        <p:spPr/>
        <p:txBody>
          <a:bodyPr/>
          <a:lstStyle/>
          <a:p>
            <a:pPr eaLnBrk="1" hangingPunct="1"/>
            <a:r>
              <a:rPr lang="en-US" altLang="en-US" dirty="0"/>
              <a:t>Open and spread tissue of the palm</a:t>
            </a:r>
          </a:p>
          <a:p>
            <a:pPr eaLnBrk="1" hangingPunct="1"/>
            <a:r>
              <a:rPr lang="en-US" altLang="en-US" dirty="0"/>
              <a:t>Perform compression</a:t>
            </a:r>
          </a:p>
          <a:p>
            <a:pPr eaLnBrk="1" hangingPunct="1"/>
            <a:r>
              <a:rPr lang="en-US" altLang="en-US" dirty="0"/>
              <a:t>Access joint movement pattern of wrist by performing slow circular movements</a:t>
            </a:r>
          </a:p>
          <a:p>
            <a:pPr eaLnBrk="1" hangingPunct="1"/>
            <a:r>
              <a:rPr lang="en-US" altLang="en-US" dirty="0"/>
              <a:t>Perform scissoring action on carpal and metacarpal joints of the hand</a:t>
            </a:r>
          </a:p>
          <a:p>
            <a:pPr eaLnBrk="1" hangingPunct="1"/>
            <a:r>
              <a:rPr lang="en-US" altLang="en-US" dirty="0"/>
              <a:t>Use passive range of motion to massage finger joints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a:extLst>
              <a:ext uri="{FF2B5EF4-FFF2-40B4-BE49-F238E27FC236}">
                <a16:creationId xmlns:a16="http://schemas.microsoft.com/office/drawing/2014/main" id="{F601C23A-4E86-4CF0-B5F7-C7631BAA0905}"/>
              </a:ext>
            </a:extLst>
          </p:cNvPr>
          <p:cNvSpPr>
            <a:spLocks noGrp="1" noChangeArrowheads="1"/>
          </p:cNvSpPr>
          <p:nvPr>
            <p:ph type="title"/>
          </p:nvPr>
        </p:nvSpPr>
        <p:spPr/>
        <p:txBody>
          <a:bodyPr/>
          <a:lstStyle/>
          <a:p>
            <a:pPr eaLnBrk="1" hangingPunct="1"/>
            <a:r>
              <a:rPr lang="en-US" altLang="en-US" dirty="0"/>
              <a:t>Chest Massage (Anterior Thorax)</a:t>
            </a:r>
          </a:p>
        </p:txBody>
      </p:sp>
      <p:sp>
        <p:nvSpPr>
          <p:cNvPr id="144387" name="Content Placeholder 2">
            <a:extLst>
              <a:ext uri="{FF2B5EF4-FFF2-40B4-BE49-F238E27FC236}">
                <a16:creationId xmlns:a16="http://schemas.microsoft.com/office/drawing/2014/main" id="{25301162-E59E-4380-85F6-780AB3B88349}"/>
              </a:ext>
            </a:extLst>
          </p:cNvPr>
          <p:cNvSpPr>
            <a:spLocks noGrp="1" noChangeArrowheads="1"/>
          </p:cNvSpPr>
          <p:nvPr>
            <p:ph idx="1"/>
          </p:nvPr>
        </p:nvSpPr>
        <p:spPr/>
        <p:txBody>
          <a:bodyPr/>
          <a:lstStyle/>
          <a:p>
            <a:pPr eaLnBrk="1" hangingPunct="1"/>
            <a:r>
              <a:rPr lang="en-US" altLang="en-US" dirty="0"/>
              <a:t>Use a side-lying position</a:t>
            </a:r>
          </a:p>
          <a:p>
            <a:pPr eaLnBrk="1" hangingPunct="1"/>
            <a:r>
              <a:rPr lang="en-US" altLang="en-US" dirty="0"/>
              <a:t>Use broad, compressive applications to rib area for general ROM to ribs</a:t>
            </a:r>
          </a:p>
          <a:p>
            <a:pPr eaLnBrk="1" hangingPunct="1"/>
            <a:r>
              <a:rPr lang="en-US" altLang="en-US" dirty="0"/>
              <a:t>Avoid breast tissue and nipples on both men and women</a:t>
            </a:r>
          </a:p>
          <a:p>
            <a:pPr eaLnBrk="1" hangingPunct="1"/>
            <a:r>
              <a:rPr lang="en-US" altLang="en-US" dirty="0"/>
              <a:t>Note any changes in chest tissue and refer as appropriate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a:extLst>
              <a:ext uri="{FF2B5EF4-FFF2-40B4-BE49-F238E27FC236}">
                <a16:creationId xmlns:a16="http://schemas.microsoft.com/office/drawing/2014/main" id="{A440DFDB-FE0F-429A-B49D-F573F1660385}"/>
              </a:ext>
            </a:extLst>
          </p:cNvPr>
          <p:cNvSpPr>
            <a:spLocks noGrp="1" noChangeArrowheads="1"/>
          </p:cNvSpPr>
          <p:nvPr>
            <p:ph type="title"/>
          </p:nvPr>
        </p:nvSpPr>
        <p:spPr/>
        <p:txBody>
          <a:bodyPr/>
          <a:lstStyle/>
          <a:p>
            <a:pPr eaLnBrk="1" hangingPunct="1"/>
            <a:r>
              <a:rPr lang="en-US" altLang="en-US" dirty="0"/>
              <a:t>Abdominal Massage </a:t>
            </a:r>
          </a:p>
        </p:txBody>
      </p:sp>
      <p:sp>
        <p:nvSpPr>
          <p:cNvPr id="146435" name="Content Placeholder 2">
            <a:extLst>
              <a:ext uri="{FF2B5EF4-FFF2-40B4-BE49-F238E27FC236}">
                <a16:creationId xmlns:a16="http://schemas.microsoft.com/office/drawing/2014/main" id="{9055DF9A-6134-490D-8330-868E7BB55468}"/>
              </a:ext>
            </a:extLst>
          </p:cNvPr>
          <p:cNvSpPr>
            <a:spLocks noGrp="1" noChangeArrowheads="1"/>
          </p:cNvSpPr>
          <p:nvPr>
            <p:ph idx="1"/>
          </p:nvPr>
        </p:nvSpPr>
        <p:spPr/>
        <p:txBody>
          <a:bodyPr/>
          <a:lstStyle/>
          <a:p>
            <a:pPr eaLnBrk="1" hangingPunct="1"/>
            <a:r>
              <a:rPr lang="en-US" altLang="en-US" dirty="0"/>
              <a:t>Use a supine or side-lying position</a:t>
            </a:r>
          </a:p>
          <a:p>
            <a:pPr eaLnBrk="1" hangingPunct="1"/>
            <a:r>
              <a:rPr lang="en-US" altLang="en-US" dirty="0"/>
              <a:t>Bend the client’</a:t>
            </a:r>
            <a:r>
              <a:rPr lang="en-US" altLang="ja-JP" dirty="0"/>
              <a:t>s knee about 90 degrees</a:t>
            </a:r>
          </a:p>
          <a:p>
            <a:pPr eaLnBrk="1" hangingPunct="1"/>
            <a:r>
              <a:rPr lang="en-US" altLang="en-US" dirty="0"/>
              <a:t>Perform lateral pressure</a:t>
            </a:r>
          </a:p>
          <a:p>
            <a:pPr eaLnBrk="1" hangingPunct="1"/>
            <a:r>
              <a:rPr lang="en-US" altLang="en-US" dirty="0"/>
              <a:t>Perform lifting methods to stretch connective tissue</a:t>
            </a:r>
          </a:p>
          <a:p>
            <a:pPr eaLnBrk="1" hangingPunct="1"/>
            <a:r>
              <a:rPr lang="en-US" altLang="en-US" dirty="0"/>
              <a:t>Be careful of pressure down into the abdomen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itle 1">
            <a:extLst>
              <a:ext uri="{FF2B5EF4-FFF2-40B4-BE49-F238E27FC236}">
                <a16:creationId xmlns:a16="http://schemas.microsoft.com/office/drawing/2014/main" id="{AC65BDC4-D4BC-4505-AEA4-2CF0D932A084}"/>
              </a:ext>
            </a:extLst>
          </p:cNvPr>
          <p:cNvSpPr>
            <a:spLocks noGrp="1" noChangeArrowheads="1"/>
          </p:cNvSpPr>
          <p:nvPr>
            <p:ph type="title"/>
          </p:nvPr>
        </p:nvSpPr>
        <p:spPr/>
        <p:txBody>
          <a:bodyPr/>
          <a:lstStyle/>
          <a:p>
            <a:pPr eaLnBrk="1" hangingPunct="1"/>
            <a:r>
              <a:rPr lang="en-US" altLang="en-US" dirty="0"/>
              <a:t>Back Massage </a:t>
            </a:r>
          </a:p>
        </p:txBody>
      </p:sp>
      <p:sp>
        <p:nvSpPr>
          <p:cNvPr id="148483" name="Content Placeholder 2">
            <a:extLst>
              <a:ext uri="{FF2B5EF4-FFF2-40B4-BE49-F238E27FC236}">
                <a16:creationId xmlns:a16="http://schemas.microsoft.com/office/drawing/2014/main" id="{7C766D3D-26DF-4FD4-BA82-162C1DE8F7B6}"/>
              </a:ext>
            </a:extLst>
          </p:cNvPr>
          <p:cNvSpPr>
            <a:spLocks noGrp="1" noChangeArrowheads="1"/>
          </p:cNvSpPr>
          <p:nvPr>
            <p:ph idx="1"/>
          </p:nvPr>
        </p:nvSpPr>
        <p:spPr/>
        <p:txBody>
          <a:bodyPr/>
          <a:lstStyle/>
          <a:p>
            <a:pPr eaLnBrk="1" hangingPunct="1"/>
            <a:r>
              <a:rPr lang="en-US" altLang="en-US" dirty="0"/>
              <a:t>Prone, seated, and side-lying positions are functional</a:t>
            </a:r>
          </a:p>
          <a:p>
            <a:pPr eaLnBrk="1" hangingPunct="1"/>
            <a:r>
              <a:rPr lang="en-US" altLang="en-US" dirty="0"/>
              <a:t>Use the forearm</a:t>
            </a:r>
          </a:p>
          <a:p>
            <a:pPr eaLnBrk="1" hangingPunct="1"/>
            <a:r>
              <a:rPr lang="en-US" altLang="en-US" dirty="0"/>
              <a:t>Perform skin rolling and connective tissue methods</a:t>
            </a:r>
          </a:p>
          <a:p>
            <a:pPr eaLnBrk="1" hangingPunct="1"/>
            <a:r>
              <a:rPr lang="en-US" altLang="en-US" dirty="0"/>
              <a:t>Avoid pressure over the spine</a:t>
            </a:r>
          </a:p>
          <a:p>
            <a:pPr eaLnBrk="1" hangingPunct="1"/>
            <a:r>
              <a:rPr lang="en-US" altLang="en-US" dirty="0"/>
              <a:t>Massage close to the spine, not on the spine</a:t>
            </a:r>
          </a:p>
          <a:p>
            <a:pPr eaLnBrk="1" hangingPunct="1"/>
            <a:endParaRPr lang="en-US"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itle 1">
            <a:extLst>
              <a:ext uri="{FF2B5EF4-FFF2-40B4-BE49-F238E27FC236}">
                <a16:creationId xmlns:a16="http://schemas.microsoft.com/office/drawing/2014/main" id="{6A2975FC-40A3-429F-B69B-AE17DC73FD11}"/>
              </a:ext>
            </a:extLst>
          </p:cNvPr>
          <p:cNvSpPr>
            <a:spLocks noGrp="1" noChangeArrowheads="1"/>
          </p:cNvSpPr>
          <p:nvPr>
            <p:ph type="title"/>
          </p:nvPr>
        </p:nvSpPr>
        <p:spPr/>
        <p:txBody>
          <a:bodyPr/>
          <a:lstStyle/>
          <a:p>
            <a:pPr eaLnBrk="1" hangingPunct="1"/>
            <a:r>
              <a:rPr lang="en-US" altLang="en-US" dirty="0"/>
              <a:t>Hip Region Massage </a:t>
            </a:r>
          </a:p>
        </p:txBody>
      </p:sp>
      <p:sp>
        <p:nvSpPr>
          <p:cNvPr id="150531" name="Content Placeholder 2">
            <a:extLst>
              <a:ext uri="{FF2B5EF4-FFF2-40B4-BE49-F238E27FC236}">
                <a16:creationId xmlns:a16="http://schemas.microsoft.com/office/drawing/2014/main" id="{5728D6DD-08DB-4D3C-B8B3-0353E2B23BC4}"/>
              </a:ext>
            </a:extLst>
          </p:cNvPr>
          <p:cNvSpPr>
            <a:spLocks noGrp="1" noChangeArrowheads="1"/>
          </p:cNvSpPr>
          <p:nvPr>
            <p:ph idx="1"/>
          </p:nvPr>
        </p:nvSpPr>
        <p:spPr/>
        <p:txBody>
          <a:bodyPr/>
          <a:lstStyle/>
          <a:p>
            <a:pPr eaLnBrk="1" hangingPunct="1"/>
            <a:r>
              <a:rPr lang="en-US" altLang="en-US" dirty="0"/>
              <a:t>Use a prone or side-lying position</a:t>
            </a:r>
          </a:p>
          <a:p>
            <a:pPr eaLnBrk="1" hangingPunct="1"/>
            <a:r>
              <a:rPr lang="en-US" altLang="en-US" dirty="0"/>
              <a:t>Use forearm, knee, or foot</a:t>
            </a:r>
          </a:p>
          <a:p>
            <a:pPr eaLnBrk="1" hangingPunct="1"/>
            <a:r>
              <a:rPr lang="en-US" altLang="en-US" dirty="0"/>
              <a:t>Perform range-of-motion methods (flexion, extension, abduction, adduction, and internal and external rotation)</a:t>
            </a:r>
          </a:p>
          <a:p>
            <a:pPr eaLnBrk="1" hangingPunct="1"/>
            <a:r>
              <a:rPr lang="en-US" altLang="en-US" dirty="0"/>
              <a:t>When using heavy pressure (connective tissues), avoid sustained deep pressure (lumbar and sacral plexuses innervate the hip)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itle 1">
            <a:extLst>
              <a:ext uri="{FF2B5EF4-FFF2-40B4-BE49-F238E27FC236}">
                <a16:creationId xmlns:a16="http://schemas.microsoft.com/office/drawing/2014/main" id="{BA283DF0-F870-41B7-A861-E5C770151C29}"/>
              </a:ext>
            </a:extLst>
          </p:cNvPr>
          <p:cNvSpPr>
            <a:spLocks noGrp="1" noChangeArrowheads="1"/>
          </p:cNvSpPr>
          <p:nvPr>
            <p:ph type="title"/>
          </p:nvPr>
        </p:nvSpPr>
        <p:spPr/>
        <p:txBody>
          <a:bodyPr/>
          <a:lstStyle/>
          <a:p>
            <a:pPr eaLnBrk="1" hangingPunct="1"/>
            <a:r>
              <a:rPr lang="en-US" altLang="en-US" dirty="0"/>
              <a:t>Thigh and Leg Massage </a:t>
            </a:r>
          </a:p>
        </p:txBody>
      </p:sp>
      <p:sp>
        <p:nvSpPr>
          <p:cNvPr id="152579" name="Content Placeholder 2">
            <a:extLst>
              <a:ext uri="{FF2B5EF4-FFF2-40B4-BE49-F238E27FC236}">
                <a16:creationId xmlns:a16="http://schemas.microsoft.com/office/drawing/2014/main" id="{EA982194-DF85-44FE-810D-280AF1EFFCCF}"/>
              </a:ext>
            </a:extLst>
          </p:cNvPr>
          <p:cNvSpPr>
            <a:spLocks noGrp="1" noChangeArrowheads="1"/>
          </p:cNvSpPr>
          <p:nvPr>
            <p:ph idx="1"/>
          </p:nvPr>
        </p:nvSpPr>
        <p:spPr/>
        <p:txBody>
          <a:bodyPr/>
          <a:lstStyle/>
          <a:p>
            <a:pPr eaLnBrk="1" hangingPunct="1"/>
            <a:r>
              <a:rPr lang="en-US" altLang="en-US" dirty="0"/>
              <a:t>Supine (access to all aspects of leg), prone, and side-lying (access to medial and lateral) positions are functional</a:t>
            </a:r>
          </a:p>
          <a:p>
            <a:pPr eaLnBrk="1" hangingPunct="1"/>
            <a:r>
              <a:rPr lang="en-US" altLang="en-US" dirty="0"/>
              <a:t>Perform gliding and compression (avoid kneading because of body hair)</a:t>
            </a:r>
          </a:p>
          <a:p>
            <a:pPr eaLnBrk="1" hangingPunct="1"/>
            <a:r>
              <a:rPr lang="en-US" altLang="en-US" dirty="0"/>
              <a:t>Avoid performing any massage if the client complains of prior pain in leg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Title 1">
            <a:extLst>
              <a:ext uri="{FF2B5EF4-FFF2-40B4-BE49-F238E27FC236}">
                <a16:creationId xmlns:a16="http://schemas.microsoft.com/office/drawing/2014/main" id="{FCD61800-48D3-4910-84BD-78BCB3CE33A9}"/>
              </a:ext>
            </a:extLst>
          </p:cNvPr>
          <p:cNvSpPr>
            <a:spLocks noGrp="1" noChangeArrowheads="1"/>
          </p:cNvSpPr>
          <p:nvPr>
            <p:ph type="title"/>
          </p:nvPr>
        </p:nvSpPr>
        <p:spPr/>
        <p:txBody>
          <a:bodyPr/>
          <a:lstStyle/>
          <a:p>
            <a:pPr eaLnBrk="1" hangingPunct="1"/>
            <a:r>
              <a:rPr lang="en-US" altLang="en-US" dirty="0"/>
              <a:t>Ankle and Foot Massage </a:t>
            </a:r>
          </a:p>
        </p:txBody>
      </p:sp>
      <p:sp>
        <p:nvSpPr>
          <p:cNvPr id="154627" name="Content Placeholder 2">
            <a:extLst>
              <a:ext uri="{FF2B5EF4-FFF2-40B4-BE49-F238E27FC236}">
                <a16:creationId xmlns:a16="http://schemas.microsoft.com/office/drawing/2014/main" id="{E1987CA1-06B1-4892-A74B-348A90B65097}"/>
              </a:ext>
            </a:extLst>
          </p:cNvPr>
          <p:cNvSpPr>
            <a:spLocks noGrp="1" noChangeArrowheads="1"/>
          </p:cNvSpPr>
          <p:nvPr>
            <p:ph idx="1"/>
          </p:nvPr>
        </p:nvSpPr>
        <p:spPr/>
        <p:txBody>
          <a:bodyPr/>
          <a:lstStyle/>
          <a:p>
            <a:pPr eaLnBrk="1" hangingPunct="1"/>
            <a:r>
              <a:rPr lang="en-US" altLang="en-US" dirty="0"/>
              <a:t>Perform circular movement to access ankle movement pattern</a:t>
            </a:r>
          </a:p>
          <a:p>
            <a:pPr eaLnBrk="1" hangingPunct="1"/>
            <a:r>
              <a:rPr lang="en-US" altLang="en-US" dirty="0"/>
              <a:t>Perform scissoring or bending movement to access tarsal and metatarsal</a:t>
            </a:r>
          </a:p>
          <a:p>
            <a:pPr eaLnBrk="1" hangingPunct="1"/>
            <a:r>
              <a:rPr lang="en-US" altLang="en-US" dirty="0"/>
              <a:t>Perform active range of motion against resistance and passive range of motion to massage toes</a:t>
            </a:r>
          </a:p>
          <a:p>
            <a:pPr eaLnBrk="1" hangingPunct="1"/>
            <a:r>
              <a:rPr lang="en-US" altLang="en-US" dirty="0"/>
              <a:t>Use lifting methods to stretch connective tissue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itle 1">
            <a:extLst>
              <a:ext uri="{FF2B5EF4-FFF2-40B4-BE49-F238E27FC236}">
                <a16:creationId xmlns:a16="http://schemas.microsoft.com/office/drawing/2014/main" id="{3A9D2201-6352-48E1-9E33-9A3A111CDC92}"/>
              </a:ext>
            </a:extLst>
          </p:cNvPr>
          <p:cNvSpPr>
            <a:spLocks noGrp="1" noChangeArrowheads="1"/>
          </p:cNvSpPr>
          <p:nvPr>
            <p:ph type="title"/>
          </p:nvPr>
        </p:nvSpPr>
        <p:spPr/>
        <p:txBody>
          <a:bodyPr/>
          <a:lstStyle/>
          <a:p>
            <a:pPr eaLnBrk="1" hangingPunct="1"/>
            <a:r>
              <a:rPr lang="en-US" altLang="en-US" dirty="0"/>
              <a:t>Designing a Massage</a:t>
            </a:r>
          </a:p>
        </p:txBody>
      </p:sp>
      <p:sp>
        <p:nvSpPr>
          <p:cNvPr id="156675" name="Content Placeholder 2">
            <a:extLst>
              <a:ext uri="{FF2B5EF4-FFF2-40B4-BE49-F238E27FC236}">
                <a16:creationId xmlns:a16="http://schemas.microsoft.com/office/drawing/2014/main" id="{2F32FEA7-8D33-4439-8471-434135FE80D9}"/>
              </a:ext>
            </a:extLst>
          </p:cNvPr>
          <p:cNvSpPr>
            <a:spLocks noGrp="1" noChangeArrowheads="1"/>
          </p:cNvSpPr>
          <p:nvPr>
            <p:ph idx="1"/>
          </p:nvPr>
        </p:nvSpPr>
        <p:spPr/>
        <p:txBody>
          <a:bodyPr/>
          <a:lstStyle/>
          <a:p>
            <a:pPr eaLnBrk="1" hangingPunct="1"/>
            <a:r>
              <a:rPr lang="en-US" altLang="en-US" dirty="0"/>
              <a:t>Most areas of the body can be massaged in all three positions</a:t>
            </a:r>
          </a:p>
          <a:p>
            <a:pPr lvl="1" eaLnBrk="1" hangingPunct="1"/>
            <a:r>
              <a:rPr lang="en-US" altLang="en-US" dirty="0"/>
              <a:t>Prone</a:t>
            </a:r>
          </a:p>
          <a:p>
            <a:pPr lvl="1" eaLnBrk="1" hangingPunct="1"/>
            <a:r>
              <a:rPr lang="en-US" altLang="en-US" dirty="0"/>
              <a:t>Side-lying</a:t>
            </a:r>
          </a:p>
          <a:p>
            <a:pPr lvl="1" eaLnBrk="1" hangingPunct="1"/>
            <a:r>
              <a:rPr lang="en-US" altLang="en-US" dirty="0"/>
              <a:t>Supine</a:t>
            </a:r>
          </a:p>
          <a:p>
            <a:pPr eaLnBrk="1" hangingPunct="1"/>
            <a:r>
              <a:rPr lang="en-US" altLang="en-US" dirty="0"/>
              <a:t>Use optimum body mechanics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EMS Templateppt</Template>
  <TotalTime>7348</TotalTime>
  <Words>1523</Words>
  <Application>Microsoft Office PowerPoint</Application>
  <PresentationFormat>Widescreen</PresentationFormat>
  <Paragraphs>136</Paragraphs>
  <Slides>19</Slides>
  <Notes>18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Calibri Light</vt:lpstr>
      <vt:lpstr>Futura PT Book</vt:lpstr>
      <vt:lpstr>Futura PT Demi</vt:lpstr>
      <vt:lpstr>Office Theme</vt:lpstr>
      <vt:lpstr>Custom Design</vt:lpstr>
      <vt:lpstr>PowerPoint Presentation</vt:lpstr>
      <vt:lpstr>Learning Objectives Lesson 10.3: General Massage Protocol: Full-Body Massage, Seated Massage, and Mat Massage</vt:lpstr>
      <vt:lpstr>Sequence and Transitioning:  The Basic Full-Body Massage </vt:lpstr>
      <vt:lpstr>Basic Full-Body Massage </vt:lpstr>
      <vt:lpstr>General Massage Suggestions  (Slide 1 of 2) </vt:lpstr>
      <vt:lpstr>General Massage Suggestions (Slide 2 of 2)</vt:lpstr>
      <vt:lpstr>Head and Face Massage </vt:lpstr>
      <vt:lpstr>Neck Massage </vt:lpstr>
      <vt:lpstr>Shoulder Massage </vt:lpstr>
      <vt:lpstr>Arm and Forearm Massage </vt:lpstr>
      <vt:lpstr>Wrist and Hand Massage </vt:lpstr>
      <vt:lpstr>Chest Massage (Anterior Thorax)</vt:lpstr>
      <vt:lpstr>Abdominal Massage </vt:lpstr>
      <vt:lpstr>Back Massage </vt:lpstr>
      <vt:lpstr>Hip Region Massage </vt:lpstr>
      <vt:lpstr>Thigh and Leg Massage </vt:lpstr>
      <vt:lpstr>Ankle and Foot Massage </vt:lpstr>
      <vt:lpstr>Designing a Massage</vt:lpstr>
      <vt:lpstr>QUESTIONS?</vt:lpstr>
    </vt:vector>
  </TitlesOfParts>
  <Company>REED Elsevier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Body Systems</dc:title>
  <dc:creator>Linda Honeycutt</dc:creator>
  <cp:lastModifiedBy>Gabrielle Heard | Anderson College | Head Office</cp:lastModifiedBy>
  <cp:revision>702</cp:revision>
  <dcterms:created xsi:type="dcterms:W3CDTF">2005-01-16T17:28:53Z</dcterms:created>
  <dcterms:modified xsi:type="dcterms:W3CDTF">2023-04-11T16:21:16Z</dcterms:modified>
</cp:coreProperties>
</file>