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 id="2147483686" r:id="rId2"/>
  </p:sldMasterIdLst>
  <p:sldIdLst>
    <p:sldId id="267" r:id="rId3"/>
    <p:sldId id="256" r:id="rId4"/>
    <p:sldId id="257" r:id="rId5"/>
    <p:sldId id="258" r:id="rId6"/>
    <p:sldId id="259" r:id="rId7"/>
    <p:sldId id="260" r:id="rId8"/>
    <p:sldId id="261" r:id="rId9"/>
    <p:sldId id="262" r:id="rId10"/>
    <p:sldId id="263" r:id="rId11"/>
    <p:sldId id="264" r:id="rId12"/>
    <p:sldId id="265" r:id="rId13"/>
    <p:sldId id="266"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A4A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8" d="100"/>
          <a:sy n="78" d="100"/>
        </p:scale>
        <p:origin x="835"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69B9AC-DBCE-4E75-B1D9-F36EF364CAB4}" type="doc">
      <dgm:prSet loTypeId="urn:microsoft.com/office/officeart/2005/8/layout/vList2" loCatId="list" qsTypeId="urn:microsoft.com/office/officeart/2005/8/quickstyle/simple1" qsCatId="simple" csTypeId="urn:microsoft.com/office/officeart/2005/8/colors/colorful3" csCatId="colorful"/>
      <dgm:spPr/>
      <dgm:t>
        <a:bodyPr/>
        <a:lstStyle/>
        <a:p>
          <a:endParaRPr lang="en-US"/>
        </a:p>
      </dgm:t>
    </dgm:pt>
    <dgm:pt modelId="{CEA0BAC3-2B7D-41B6-8FBE-380CA36474F6}">
      <dgm:prSet/>
      <dgm:spPr/>
      <dgm:t>
        <a:bodyPr/>
        <a:lstStyle/>
        <a:p>
          <a:r>
            <a:rPr lang="en-US" b="0" i="0"/>
            <a:t>Corporations raise capital by issuing stock certificates or shares.</a:t>
          </a:r>
          <a:endParaRPr lang="en-US"/>
        </a:p>
      </dgm:t>
    </dgm:pt>
    <dgm:pt modelId="{46366FE4-D465-4BB5-999F-304F8564EBBA}" type="parTrans" cxnId="{C1E20C9B-7A18-4706-AAD2-A68823C0551E}">
      <dgm:prSet/>
      <dgm:spPr/>
      <dgm:t>
        <a:bodyPr/>
        <a:lstStyle/>
        <a:p>
          <a:endParaRPr lang="en-US"/>
        </a:p>
      </dgm:t>
    </dgm:pt>
    <dgm:pt modelId="{E30010B0-B2D9-4434-A7BB-21EEE3CB7314}" type="sibTrans" cxnId="{C1E20C9B-7A18-4706-AAD2-A68823C0551E}">
      <dgm:prSet/>
      <dgm:spPr/>
      <dgm:t>
        <a:bodyPr/>
        <a:lstStyle/>
        <a:p>
          <a:endParaRPr lang="en-US"/>
        </a:p>
      </dgm:t>
    </dgm:pt>
    <dgm:pt modelId="{4987D9BB-5EAC-45CC-8DE9-7E2559048147}">
      <dgm:prSet/>
      <dgm:spPr/>
      <dgm:t>
        <a:bodyPr/>
        <a:lstStyle/>
        <a:p>
          <a:r>
            <a:rPr lang="en-US" b="0" i="0" dirty="0"/>
            <a:t>Stockholders (people or companies that purchase shares) have an ownership interest in the company. The more stock they own, the bigger that interest becomes.</a:t>
          </a:r>
          <a:endParaRPr lang="en-US" dirty="0"/>
        </a:p>
      </dgm:t>
    </dgm:pt>
    <dgm:pt modelId="{1EAB9585-3D10-481A-AE43-2DAF7D63AB79}" type="parTrans" cxnId="{A2AB6715-6553-49CE-B370-9F392CF106A6}">
      <dgm:prSet/>
      <dgm:spPr/>
      <dgm:t>
        <a:bodyPr/>
        <a:lstStyle/>
        <a:p>
          <a:endParaRPr lang="en-US"/>
        </a:p>
      </dgm:t>
    </dgm:pt>
    <dgm:pt modelId="{2641AB72-C517-48C1-A0AD-289188F7FDB9}" type="sibTrans" cxnId="{A2AB6715-6553-49CE-B370-9F392CF106A6}">
      <dgm:prSet/>
      <dgm:spPr/>
      <dgm:t>
        <a:bodyPr/>
        <a:lstStyle/>
        <a:p>
          <a:endParaRPr lang="en-US"/>
        </a:p>
      </dgm:t>
    </dgm:pt>
    <dgm:pt modelId="{B3ED0484-EE7A-4278-97F1-A7D84E99A485}">
      <dgm:prSet/>
      <dgm:spPr/>
      <dgm:t>
        <a:bodyPr/>
        <a:lstStyle/>
        <a:p>
          <a:r>
            <a:rPr lang="en-US" b="0" i="0"/>
            <a:t>You can be the sole stockholder (or shareholder), or you can have many stockholders.</a:t>
          </a:r>
          <a:endParaRPr lang="en-US"/>
        </a:p>
      </dgm:t>
    </dgm:pt>
    <dgm:pt modelId="{57EDE718-B483-4B39-83AA-19E285170B91}" type="parTrans" cxnId="{60312630-FAF8-4E2D-83C1-925CEC1AAF2B}">
      <dgm:prSet/>
      <dgm:spPr/>
      <dgm:t>
        <a:bodyPr/>
        <a:lstStyle/>
        <a:p>
          <a:endParaRPr lang="en-US"/>
        </a:p>
      </dgm:t>
    </dgm:pt>
    <dgm:pt modelId="{B65BC82F-F3A6-4C22-9009-2B5DD3970CF5}" type="sibTrans" cxnId="{60312630-FAF8-4E2D-83C1-925CEC1AAF2B}">
      <dgm:prSet/>
      <dgm:spPr/>
      <dgm:t>
        <a:bodyPr/>
        <a:lstStyle/>
        <a:p>
          <a:endParaRPr lang="en-US"/>
        </a:p>
      </dgm:t>
    </dgm:pt>
    <dgm:pt modelId="{FBA20085-656D-4EC4-AC76-3CAEF65D0856}">
      <dgm:prSet/>
      <dgm:spPr/>
      <dgm:t>
        <a:bodyPr/>
        <a:lstStyle/>
        <a:p>
          <a:r>
            <a:rPr lang="en-US" b="0" i="0"/>
            <a:t>Corporate formalities, such as director and stockholder meetings, are required to maintain a corporate status.</a:t>
          </a:r>
          <a:endParaRPr lang="en-US"/>
        </a:p>
      </dgm:t>
    </dgm:pt>
    <dgm:pt modelId="{A3662E8D-0B7B-4A42-8EE8-742CA2D2F797}" type="parTrans" cxnId="{CC507C92-A52A-433B-87D5-6DF97CB6846D}">
      <dgm:prSet/>
      <dgm:spPr/>
      <dgm:t>
        <a:bodyPr/>
        <a:lstStyle/>
        <a:p>
          <a:endParaRPr lang="en-US"/>
        </a:p>
      </dgm:t>
    </dgm:pt>
    <dgm:pt modelId="{717C8727-C0C7-4BD6-8111-D7FC23C9F83F}" type="sibTrans" cxnId="{CC507C92-A52A-433B-87D5-6DF97CB6846D}">
      <dgm:prSet/>
      <dgm:spPr/>
      <dgm:t>
        <a:bodyPr/>
        <a:lstStyle/>
        <a:p>
          <a:endParaRPr lang="en-US"/>
        </a:p>
      </dgm:t>
    </dgm:pt>
    <dgm:pt modelId="{6E1597DF-2AEF-49B0-B6B7-E2D5DF193C55}">
      <dgm:prSet/>
      <dgm:spPr/>
      <dgm:t>
        <a:bodyPr/>
        <a:lstStyle/>
        <a:p>
          <a:r>
            <a:rPr lang="en-US" b="0" i="0" dirty="0"/>
            <a:t>Income tax is limited to the salary that you draw and not the total profits of the business.</a:t>
          </a:r>
          <a:endParaRPr lang="en-US" dirty="0"/>
        </a:p>
      </dgm:t>
    </dgm:pt>
    <dgm:pt modelId="{443B037D-DBAA-4111-BDB5-ED90626E5071}" type="parTrans" cxnId="{BDA44416-2D4D-49F3-A053-1661BC9B27A0}">
      <dgm:prSet/>
      <dgm:spPr/>
      <dgm:t>
        <a:bodyPr/>
        <a:lstStyle/>
        <a:p>
          <a:endParaRPr lang="en-US"/>
        </a:p>
      </dgm:t>
    </dgm:pt>
    <dgm:pt modelId="{707637CE-8A65-4F1D-B991-171F346D41D9}" type="sibTrans" cxnId="{BDA44416-2D4D-49F3-A053-1661BC9B27A0}">
      <dgm:prSet/>
      <dgm:spPr/>
      <dgm:t>
        <a:bodyPr/>
        <a:lstStyle/>
        <a:p>
          <a:endParaRPr lang="en-US"/>
        </a:p>
      </dgm:t>
    </dgm:pt>
    <dgm:pt modelId="{60570552-2689-42F6-97D2-1C8D56A4A558}">
      <dgm:prSet/>
      <dgm:spPr/>
      <dgm:t>
        <a:bodyPr/>
        <a:lstStyle/>
        <a:p>
          <a:r>
            <a:rPr lang="en-US" b="0" i="0"/>
            <a:t>Corporations cost more to set up and run than a sole proprietorship or partnership. For example, there are the initial formation fees, filing fees, and annual state fees.</a:t>
          </a:r>
          <a:endParaRPr lang="en-US"/>
        </a:p>
      </dgm:t>
    </dgm:pt>
    <dgm:pt modelId="{E1511B35-589F-4861-832A-62C2CB08491B}" type="parTrans" cxnId="{F66B19AC-E00A-4A50-B928-E2E8BF9D60FA}">
      <dgm:prSet/>
      <dgm:spPr/>
      <dgm:t>
        <a:bodyPr/>
        <a:lstStyle/>
        <a:p>
          <a:endParaRPr lang="en-US"/>
        </a:p>
      </dgm:t>
    </dgm:pt>
    <dgm:pt modelId="{64BA27FE-109B-49B6-AFC4-73307BE13C00}" type="sibTrans" cxnId="{F66B19AC-E00A-4A50-B928-E2E8BF9D60FA}">
      <dgm:prSet/>
      <dgm:spPr/>
      <dgm:t>
        <a:bodyPr/>
        <a:lstStyle/>
        <a:p>
          <a:endParaRPr lang="en-US"/>
        </a:p>
      </dgm:t>
    </dgm:pt>
    <dgm:pt modelId="{A006952A-E280-4BCD-8E43-2A43F964BCEF}">
      <dgm:prSet/>
      <dgm:spPr/>
      <dgm:t>
        <a:bodyPr/>
        <a:lstStyle/>
        <a:p>
          <a:r>
            <a:rPr lang="en-US" b="0" i="0"/>
            <a:t>A stockholder of a corporation is required to pay unemployment insurance taxes on their salary, whereas a sole proprietor or partner is not</a:t>
          </a:r>
          <a:endParaRPr lang="en-US"/>
        </a:p>
      </dgm:t>
    </dgm:pt>
    <dgm:pt modelId="{F6CADACE-CC0B-483A-A56E-3F176DFD4C11}" type="parTrans" cxnId="{FFC950C8-04AB-40ED-BE33-430AE0967AD2}">
      <dgm:prSet/>
      <dgm:spPr/>
      <dgm:t>
        <a:bodyPr/>
        <a:lstStyle/>
        <a:p>
          <a:endParaRPr lang="en-US"/>
        </a:p>
      </dgm:t>
    </dgm:pt>
    <dgm:pt modelId="{EFC90A14-3B70-4A83-9313-CA7FDA6A090F}" type="sibTrans" cxnId="{FFC950C8-04AB-40ED-BE33-430AE0967AD2}">
      <dgm:prSet/>
      <dgm:spPr/>
      <dgm:t>
        <a:bodyPr/>
        <a:lstStyle/>
        <a:p>
          <a:endParaRPr lang="en-US"/>
        </a:p>
      </dgm:t>
    </dgm:pt>
    <dgm:pt modelId="{04C12A76-A3A2-4F57-A85D-708C52AD00ED}" type="pres">
      <dgm:prSet presAssocID="{3F69B9AC-DBCE-4E75-B1D9-F36EF364CAB4}" presName="linear" presStyleCnt="0">
        <dgm:presLayoutVars>
          <dgm:animLvl val="lvl"/>
          <dgm:resizeHandles val="exact"/>
        </dgm:presLayoutVars>
      </dgm:prSet>
      <dgm:spPr/>
    </dgm:pt>
    <dgm:pt modelId="{0CC70504-611B-4D05-9317-092E566DC397}" type="pres">
      <dgm:prSet presAssocID="{CEA0BAC3-2B7D-41B6-8FBE-380CA36474F6}" presName="parentText" presStyleLbl="node1" presStyleIdx="0" presStyleCnt="7" custLinFactY="-2145" custLinFactNeighborX="-933" custLinFactNeighborY="-100000">
        <dgm:presLayoutVars>
          <dgm:chMax val="0"/>
          <dgm:bulletEnabled val="1"/>
        </dgm:presLayoutVars>
      </dgm:prSet>
      <dgm:spPr/>
    </dgm:pt>
    <dgm:pt modelId="{18025D82-3632-4940-B2CA-A973B114CA3D}" type="pres">
      <dgm:prSet presAssocID="{E30010B0-B2D9-4434-A7BB-21EEE3CB7314}" presName="spacer" presStyleCnt="0"/>
      <dgm:spPr/>
    </dgm:pt>
    <dgm:pt modelId="{CDDDC3CB-05F4-4BA2-AF66-49CAA13E1440}" type="pres">
      <dgm:prSet presAssocID="{4987D9BB-5EAC-45CC-8DE9-7E2559048147}" presName="parentText" presStyleLbl="node1" presStyleIdx="1" presStyleCnt="7">
        <dgm:presLayoutVars>
          <dgm:chMax val="0"/>
          <dgm:bulletEnabled val="1"/>
        </dgm:presLayoutVars>
      </dgm:prSet>
      <dgm:spPr/>
    </dgm:pt>
    <dgm:pt modelId="{D164E6FD-DAD9-4DBB-B037-3FFA8F02BC1C}" type="pres">
      <dgm:prSet presAssocID="{2641AB72-C517-48C1-A0AD-289188F7FDB9}" presName="spacer" presStyleCnt="0"/>
      <dgm:spPr/>
    </dgm:pt>
    <dgm:pt modelId="{0D09DD63-B2DA-4B5B-9669-B54583EE1DC2}" type="pres">
      <dgm:prSet presAssocID="{B3ED0484-EE7A-4278-97F1-A7D84E99A485}" presName="parentText" presStyleLbl="node1" presStyleIdx="2" presStyleCnt="7">
        <dgm:presLayoutVars>
          <dgm:chMax val="0"/>
          <dgm:bulletEnabled val="1"/>
        </dgm:presLayoutVars>
      </dgm:prSet>
      <dgm:spPr/>
    </dgm:pt>
    <dgm:pt modelId="{C4342AF5-155F-4BA3-BB72-1CB90B810E8D}" type="pres">
      <dgm:prSet presAssocID="{B65BC82F-F3A6-4C22-9009-2B5DD3970CF5}" presName="spacer" presStyleCnt="0"/>
      <dgm:spPr/>
    </dgm:pt>
    <dgm:pt modelId="{C92C37D6-DB21-4FE0-9F87-AF0C978876D5}" type="pres">
      <dgm:prSet presAssocID="{FBA20085-656D-4EC4-AC76-3CAEF65D0856}" presName="parentText" presStyleLbl="node1" presStyleIdx="3" presStyleCnt="7">
        <dgm:presLayoutVars>
          <dgm:chMax val="0"/>
          <dgm:bulletEnabled val="1"/>
        </dgm:presLayoutVars>
      </dgm:prSet>
      <dgm:spPr/>
    </dgm:pt>
    <dgm:pt modelId="{0C0347A0-8CD8-4D56-8230-B982242FDBA8}" type="pres">
      <dgm:prSet presAssocID="{717C8727-C0C7-4BD6-8111-D7FC23C9F83F}" presName="spacer" presStyleCnt="0"/>
      <dgm:spPr/>
    </dgm:pt>
    <dgm:pt modelId="{A6E0B846-61C7-4F0C-AB4C-A6511C619174}" type="pres">
      <dgm:prSet presAssocID="{6E1597DF-2AEF-49B0-B6B7-E2D5DF193C55}" presName="parentText" presStyleLbl="node1" presStyleIdx="4" presStyleCnt="7">
        <dgm:presLayoutVars>
          <dgm:chMax val="0"/>
          <dgm:bulletEnabled val="1"/>
        </dgm:presLayoutVars>
      </dgm:prSet>
      <dgm:spPr/>
    </dgm:pt>
    <dgm:pt modelId="{74E756E1-D783-4DAB-BFAB-B296FCDEAF2A}" type="pres">
      <dgm:prSet presAssocID="{707637CE-8A65-4F1D-B991-171F346D41D9}" presName="spacer" presStyleCnt="0"/>
      <dgm:spPr/>
    </dgm:pt>
    <dgm:pt modelId="{FDF38F69-0364-4A7A-9808-AA88891AB54B}" type="pres">
      <dgm:prSet presAssocID="{60570552-2689-42F6-97D2-1C8D56A4A558}" presName="parentText" presStyleLbl="node1" presStyleIdx="5" presStyleCnt="7">
        <dgm:presLayoutVars>
          <dgm:chMax val="0"/>
          <dgm:bulletEnabled val="1"/>
        </dgm:presLayoutVars>
      </dgm:prSet>
      <dgm:spPr/>
    </dgm:pt>
    <dgm:pt modelId="{078E6F24-0AB3-4E35-9304-07DB92F5D8A2}" type="pres">
      <dgm:prSet presAssocID="{64BA27FE-109B-49B6-AFC4-73307BE13C00}" presName="spacer" presStyleCnt="0"/>
      <dgm:spPr/>
    </dgm:pt>
    <dgm:pt modelId="{80963D97-BE15-4AD7-9E30-B3CF0BAAD362}" type="pres">
      <dgm:prSet presAssocID="{A006952A-E280-4BCD-8E43-2A43F964BCEF}" presName="parentText" presStyleLbl="node1" presStyleIdx="6" presStyleCnt="7">
        <dgm:presLayoutVars>
          <dgm:chMax val="0"/>
          <dgm:bulletEnabled val="1"/>
        </dgm:presLayoutVars>
      </dgm:prSet>
      <dgm:spPr/>
    </dgm:pt>
  </dgm:ptLst>
  <dgm:cxnLst>
    <dgm:cxn modelId="{BF574A00-AD02-4390-8D83-7FE09C133CB2}" type="presOf" srcId="{A006952A-E280-4BCD-8E43-2A43F964BCEF}" destId="{80963D97-BE15-4AD7-9E30-B3CF0BAAD362}" srcOrd="0" destOrd="0" presId="urn:microsoft.com/office/officeart/2005/8/layout/vList2"/>
    <dgm:cxn modelId="{E04D7B12-F896-4F1B-A321-F0A6CBDFD939}" type="presOf" srcId="{CEA0BAC3-2B7D-41B6-8FBE-380CA36474F6}" destId="{0CC70504-611B-4D05-9317-092E566DC397}" srcOrd="0" destOrd="0" presId="urn:microsoft.com/office/officeart/2005/8/layout/vList2"/>
    <dgm:cxn modelId="{A2AB6715-6553-49CE-B370-9F392CF106A6}" srcId="{3F69B9AC-DBCE-4E75-B1D9-F36EF364CAB4}" destId="{4987D9BB-5EAC-45CC-8DE9-7E2559048147}" srcOrd="1" destOrd="0" parTransId="{1EAB9585-3D10-481A-AE43-2DAF7D63AB79}" sibTransId="{2641AB72-C517-48C1-A0AD-289188F7FDB9}"/>
    <dgm:cxn modelId="{BDA44416-2D4D-49F3-A053-1661BC9B27A0}" srcId="{3F69B9AC-DBCE-4E75-B1D9-F36EF364CAB4}" destId="{6E1597DF-2AEF-49B0-B6B7-E2D5DF193C55}" srcOrd="4" destOrd="0" parTransId="{443B037D-DBAA-4111-BDB5-ED90626E5071}" sibTransId="{707637CE-8A65-4F1D-B991-171F346D41D9}"/>
    <dgm:cxn modelId="{8580A326-F68D-475F-8A40-69BEC9132720}" type="presOf" srcId="{FBA20085-656D-4EC4-AC76-3CAEF65D0856}" destId="{C92C37D6-DB21-4FE0-9F87-AF0C978876D5}" srcOrd="0" destOrd="0" presId="urn:microsoft.com/office/officeart/2005/8/layout/vList2"/>
    <dgm:cxn modelId="{60312630-FAF8-4E2D-83C1-925CEC1AAF2B}" srcId="{3F69B9AC-DBCE-4E75-B1D9-F36EF364CAB4}" destId="{B3ED0484-EE7A-4278-97F1-A7D84E99A485}" srcOrd="2" destOrd="0" parTransId="{57EDE718-B483-4B39-83AA-19E285170B91}" sibTransId="{B65BC82F-F3A6-4C22-9009-2B5DD3970CF5}"/>
    <dgm:cxn modelId="{4F94EC66-0C44-4703-A8A7-792F507B0815}" type="presOf" srcId="{B3ED0484-EE7A-4278-97F1-A7D84E99A485}" destId="{0D09DD63-B2DA-4B5B-9669-B54583EE1DC2}" srcOrd="0" destOrd="0" presId="urn:microsoft.com/office/officeart/2005/8/layout/vList2"/>
    <dgm:cxn modelId="{CDE3448C-0186-43B5-83E8-C8D2C22D1001}" type="presOf" srcId="{3F69B9AC-DBCE-4E75-B1D9-F36EF364CAB4}" destId="{04C12A76-A3A2-4F57-A85D-708C52AD00ED}" srcOrd="0" destOrd="0" presId="urn:microsoft.com/office/officeart/2005/8/layout/vList2"/>
    <dgm:cxn modelId="{CC507C92-A52A-433B-87D5-6DF97CB6846D}" srcId="{3F69B9AC-DBCE-4E75-B1D9-F36EF364CAB4}" destId="{FBA20085-656D-4EC4-AC76-3CAEF65D0856}" srcOrd="3" destOrd="0" parTransId="{A3662E8D-0B7B-4A42-8EE8-742CA2D2F797}" sibTransId="{717C8727-C0C7-4BD6-8111-D7FC23C9F83F}"/>
    <dgm:cxn modelId="{C1E20C9B-7A18-4706-AAD2-A68823C0551E}" srcId="{3F69B9AC-DBCE-4E75-B1D9-F36EF364CAB4}" destId="{CEA0BAC3-2B7D-41B6-8FBE-380CA36474F6}" srcOrd="0" destOrd="0" parTransId="{46366FE4-D465-4BB5-999F-304F8564EBBA}" sibTransId="{E30010B0-B2D9-4434-A7BB-21EEE3CB7314}"/>
    <dgm:cxn modelId="{F66B19AC-E00A-4A50-B928-E2E8BF9D60FA}" srcId="{3F69B9AC-DBCE-4E75-B1D9-F36EF364CAB4}" destId="{60570552-2689-42F6-97D2-1C8D56A4A558}" srcOrd="5" destOrd="0" parTransId="{E1511B35-589F-4861-832A-62C2CB08491B}" sibTransId="{64BA27FE-109B-49B6-AFC4-73307BE13C00}"/>
    <dgm:cxn modelId="{26045DC5-7885-4F6C-A814-C2C8636F1941}" type="presOf" srcId="{6E1597DF-2AEF-49B0-B6B7-E2D5DF193C55}" destId="{A6E0B846-61C7-4F0C-AB4C-A6511C619174}" srcOrd="0" destOrd="0" presId="urn:microsoft.com/office/officeart/2005/8/layout/vList2"/>
    <dgm:cxn modelId="{FFC950C8-04AB-40ED-BE33-430AE0967AD2}" srcId="{3F69B9AC-DBCE-4E75-B1D9-F36EF364CAB4}" destId="{A006952A-E280-4BCD-8E43-2A43F964BCEF}" srcOrd="6" destOrd="0" parTransId="{F6CADACE-CC0B-483A-A56E-3F176DFD4C11}" sibTransId="{EFC90A14-3B70-4A83-9313-CA7FDA6A090F}"/>
    <dgm:cxn modelId="{37A405E8-8476-40C2-BBB0-30A069E0E044}" type="presOf" srcId="{4987D9BB-5EAC-45CC-8DE9-7E2559048147}" destId="{CDDDC3CB-05F4-4BA2-AF66-49CAA13E1440}" srcOrd="0" destOrd="0" presId="urn:microsoft.com/office/officeart/2005/8/layout/vList2"/>
    <dgm:cxn modelId="{6DE4E8EC-67BE-4926-BC7D-70741B4B2360}" type="presOf" srcId="{60570552-2689-42F6-97D2-1C8D56A4A558}" destId="{FDF38F69-0364-4A7A-9808-AA88891AB54B}" srcOrd="0" destOrd="0" presId="urn:microsoft.com/office/officeart/2005/8/layout/vList2"/>
    <dgm:cxn modelId="{C72A4F4F-8D72-4C61-B2F4-4A5977AE136B}" type="presParOf" srcId="{04C12A76-A3A2-4F57-A85D-708C52AD00ED}" destId="{0CC70504-611B-4D05-9317-092E566DC397}" srcOrd="0" destOrd="0" presId="urn:microsoft.com/office/officeart/2005/8/layout/vList2"/>
    <dgm:cxn modelId="{E9FA31E6-8055-437F-9105-DB0A92054370}" type="presParOf" srcId="{04C12A76-A3A2-4F57-A85D-708C52AD00ED}" destId="{18025D82-3632-4940-B2CA-A973B114CA3D}" srcOrd="1" destOrd="0" presId="urn:microsoft.com/office/officeart/2005/8/layout/vList2"/>
    <dgm:cxn modelId="{C40C98CC-0871-4444-BF51-CB4CCD0177E0}" type="presParOf" srcId="{04C12A76-A3A2-4F57-A85D-708C52AD00ED}" destId="{CDDDC3CB-05F4-4BA2-AF66-49CAA13E1440}" srcOrd="2" destOrd="0" presId="urn:microsoft.com/office/officeart/2005/8/layout/vList2"/>
    <dgm:cxn modelId="{09477D12-31E5-4CD3-B83D-8F2ED5B35430}" type="presParOf" srcId="{04C12A76-A3A2-4F57-A85D-708C52AD00ED}" destId="{D164E6FD-DAD9-4DBB-B037-3FFA8F02BC1C}" srcOrd="3" destOrd="0" presId="urn:microsoft.com/office/officeart/2005/8/layout/vList2"/>
    <dgm:cxn modelId="{65FFF557-A62B-47FB-B41C-778D2E042268}" type="presParOf" srcId="{04C12A76-A3A2-4F57-A85D-708C52AD00ED}" destId="{0D09DD63-B2DA-4B5B-9669-B54583EE1DC2}" srcOrd="4" destOrd="0" presId="urn:microsoft.com/office/officeart/2005/8/layout/vList2"/>
    <dgm:cxn modelId="{45669B4C-E749-4DE3-8BAB-73FA75DAA9F4}" type="presParOf" srcId="{04C12A76-A3A2-4F57-A85D-708C52AD00ED}" destId="{C4342AF5-155F-4BA3-BB72-1CB90B810E8D}" srcOrd="5" destOrd="0" presId="urn:microsoft.com/office/officeart/2005/8/layout/vList2"/>
    <dgm:cxn modelId="{707D2CC2-8E9E-4471-B716-FA6C94C42796}" type="presParOf" srcId="{04C12A76-A3A2-4F57-A85D-708C52AD00ED}" destId="{C92C37D6-DB21-4FE0-9F87-AF0C978876D5}" srcOrd="6" destOrd="0" presId="urn:microsoft.com/office/officeart/2005/8/layout/vList2"/>
    <dgm:cxn modelId="{131CDBE9-D1C9-4ED6-9C70-3FC9B2CE2278}" type="presParOf" srcId="{04C12A76-A3A2-4F57-A85D-708C52AD00ED}" destId="{0C0347A0-8CD8-4D56-8230-B982242FDBA8}" srcOrd="7" destOrd="0" presId="urn:microsoft.com/office/officeart/2005/8/layout/vList2"/>
    <dgm:cxn modelId="{E4D5517C-2269-437D-92AA-19F3BD6CECC2}" type="presParOf" srcId="{04C12A76-A3A2-4F57-A85D-708C52AD00ED}" destId="{A6E0B846-61C7-4F0C-AB4C-A6511C619174}" srcOrd="8" destOrd="0" presId="urn:microsoft.com/office/officeart/2005/8/layout/vList2"/>
    <dgm:cxn modelId="{055C1657-67C2-42C8-BD7A-18130F336E45}" type="presParOf" srcId="{04C12A76-A3A2-4F57-A85D-708C52AD00ED}" destId="{74E756E1-D783-4DAB-BFAB-B296FCDEAF2A}" srcOrd="9" destOrd="0" presId="urn:microsoft.com/office/officeart/2005/8/layout/vList2"/>
    <dgm:cxn modelId="{CD8DF1CB-1D1C-49A7-9B61-0BC728B47875}" type="presParOf" srcId="{04C12A76-A3A2-4F57-A85D-708C52AD00ED}" destId="{FDF38F69-0364-4A7A-9808-AA88891AB54B}" srcOrd="10" destOrd="0" presId="urn:microsoft.com/office/officeart/2005/8/layout/vList2"/>
    <dgm:cxn modelId="{87617C31-E773-4B0B-AFAE-8BFFA06FE022}" type="presParOf" srcId="{04C12A76-A3A2-4F57-A85D-708C52AD00ED}" destId="{078E6F24-0AB3-4E35-9304-07DB92F5D8A2}" srcOrd="11" destOrd="0" presId="urn:microsoft.com/office/officeart/2005/8/layout/vList2"/>
    <dgm:cxn modelId="{C7A6F2FD-B077-4538-B42F-5DD080EE22BE}" type="presParOf" srcId="{04C12A76-A3A2-4F57-A85D-708C52AD00ED}" destId="{80963D97-BE15-4AD7-9E30-B3CF0BAAD362}"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C70504-611B-4D05-9317-092E566DC397}">
      <dsp:nvSpPr>
        <dsp:cNvPr id="0" name=""/>
        <dsp:cNvSpPr/>
      </dsp:nvSpPr>
      <dsp:spPr>
        <a:xfrm>
          <a:off x="0" y="468595"/>
          <a:ext cx="6090931" cy="583281"/>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0" i="0" kern="1200"/>
            <a:t>Corporations raise capital by issuing stock certificates or shares.</a:t>
          </a:r>
          <a:endParaRPr lang="en-US" sz="1400" kern="1200"/>
        </a:p>
      </dsp:txBody>
      <dsp:txXfrm>
        <a:off x="28473" y="497068"/>
        <a:ext cx="6033985" cy="526335"/>
      </dsp:txXfrm>
    </dsp:sp>
    <dsp:sp modelId="{CDDDC3CB-05F4-4BA2-AF66-49CAA13E1440}">
      <dsp:nvSpPr>
        <dsp:cNvPr id="0" name=""/>
        <dsp:cNvSpPr/>
      </dsp:nvSpPr>
      <dsp:spPr>
        <a:xfrm>
          <a:off x="0" y="1145028"/>
          <a:ext cx="6090931" cy="583281"/>
        </a:xfrm>
        <a:prstGeom prst="roundRect">
          <a:avLst/>
        </a:prstGeom>
        <a:solidFill>
          <a:schemeClr val="accent3">
            <a:hueOff val="451767"/>
            <a:satOff val="16667"/>
            <a:lumOff val="-24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0" i="0" kern="1200" dirty="0"/>
            <a:t>Stockholders (people or companies that purchase shares) have an ownership interest in the company. The more stock they own, the bigger that interest becomes.</a:t>
          </a:r>
          <a:endParaRPr lang="en-US" sz="1400" kern="1200" dirty="0"/>
        </a:p>
      </dsp:txBody>
      <dsp:txXfrm>
        <a:off x="28473" y="1173501"/>
        <a:ext cx="6033985" cy="526335"/>
      </dsp:txXfrm>
    </dsp:sp>
    <dsp:sp modelId="{0D09DD63-B2DA-4B5B-9669-B54583EE1DC2}">
      <dsp:nvSpPr>
        <dsp:cNvPr id="0" name=""/>
        <dsp:cNvSpPr/>
      </dsp:nvSpPr>
      <dsp:spPr>
        <a:xfrm>
          <a:off x="0" y="1768629"/>
          <a:ext cx="6090931" cy="583281"/>
        </a:xfrm>
        <a:prstGeom prst="roundRect">
          <a:avLst/>
        </a:prstGeom>
        <a:solidFill>
          <a:schemeClr val="accent3">
            <a:hueOff val="903533"/>
            <a:satOff val="33333"/>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0" i="0" kern="1200"/>
            <a:t>You can be the sole stockholder (or shareholder), or you can have many stockholders.</a:t>
          </a:r>
          <a:endParaRPr lang="en-US" sz="1400" kern="1200"/>
        </a:p>
      </dsp:txBody>
      <dsp:txXfrm>
        <a:off x="28473" y="1797102"/>
        <a:ext cx="6033985" cy="526335"/>
      </dsp:txXfrm>
    </dsp:sp>
    <dsp:sp modelId="{C92C37D6-DB21-4FE0-9F87-AF0C978876D5}">
      <dsp:nvSpPr>
        <dsp:cNvPr id="0" name=""/>
        <dsp:cNvSpPr/>
      </dsp:nvSpPr>
      <dsp:spPr>
        <a:xfrm>
          <a:off x="0" y="2392231"/>
          <a:ext cx="6090931" cy="583281"/>
        </a:xfrm>
        <a:prstGeom prst="round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0" i="0" kern="1200"/>
            <a:t>Corporate formalities, such as director and stockholder meetings, are required to maintain a corporate status.</a:t>
          </a:r>
          <a:endParaRPr lang="en-US" sz="1400" kern="1200"/>
        </a:p>
      </dsp:txBody>
      <dsp:txXfrm>
        <a:off x="28473" y="2420704"/>
        <a:ext cx="6033985" cy="526335"/>
      </dsp:txXfrm>
    </dsp:sp>
    <dsp:sp modelId="{A6E0B846-61C7-4F0C-AB4C-A6511C619174}">
      <dsp:nvSpPr>
        <dsp:cNvPr id="0" name=""/>
        <dsp:cNvSpPr/>
      </dsp:nvSpPr>
      <dsp:spPr>
        <a:xfrm>
          <a:off x="0" y="3015832"/>
          <a:ext cx="6090931" cy="583281"/>
        </a:xfrm>
        <a:prstGeom prst="roundRect">
          <a:avLst/>
        </a:prstGeom>
        <a:solidFill>
          <a:schemeClr val="accent3">
            <a:hueOff val="1807066"/>
            <a:satOff val="66667"/>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0" i="0" kern="1200" dirty="0"/>
            <a:t>Income tax is limited to the salary that you draw and not the total profits of the business.</a:t>
          </a:r>
          <a:endParaRPr lang="en-US" sz="1400" kern="1200" dirty="0"/>
        </a:p>
      </dsp:txBody>
      <dsp:txXfrm>
        <a:off x="28473" y="3044305"/>
        <a:ext cx="6033985" cy="526335"/>
      </dsp:txXfrm>
    </dsp:sp>
    <dsp:sp modelId="{FDF38F69-0364-4A7A-9808-AA88891AB54B}">
      <dsp:nvSpPr>
        <dsp:cNvPr id="0" name=""/>
        <dsp:cNvSpPr/>
      </dsp:nvSpPr>
      <dsp:spPr>
        <a:xfrm>
          <a:off x="0" y="3639434"/>
          <a:ext cx="6090931" cy="583281"/>
        </a:xfrm>
        <a:prstGeom prst="roundRect">
          <a:avLst/>
        </a:prstGeom>
        <a:solidFill>
          <a:schemeClr val="accent3">
            <a:hueOff val="2258833"/>
            <a:satOff val="83333"/>
            <a:lumOff val="-1225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0" i="0" kern="1200"/>
            <a:t>Corporations cost more to set up and run than a sole proprietorship or partnership. For example, there are the initial formation fees, filing fees, and annual state fees.</a:t>
          </a:r>
          <a:endParaRPr lang="en-US" sz="1400" kern="1200"/>
        </a:p>
      </dsp:txBody>
      <dsp:txXfrm>
        <a:off x="28473" y="3667907"/>
        <a:ext cx="6033985" cy="526335"/>
      </dsp:txXfrm>
    </dsp:sp>
    <dsp:sp modelId="{80963D97-BE15-4AD7-9E30-B3CF0BAAD362}">
      <dsp:nvSpPr>
        <dsp:cNvPr id="0" name=""/>
        <dsp:cNvSpPr/>
      </dsp:nvSpPr>
      <dsp:spPr>
        <a:xfrm>
          <a:off x="0" y="4263035"/>
          <a:ext cx="6090931" cy="583281"/>
        </a:xfrm>
        <a:prstGeom prst="round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0" i="0" kern="1200"/>
            <a:t>A stockholder of a corporation is required to pay unemployment insurance taxes on their salary, whereas a sole proprietor or partner is not</a:t>
          </a:r>
          <a:endParaRPr lang="en-US" sz="1400" kern="1200"/>
        </a:p>
      </dsp:txBody>
      <dsp:txXfrm>
        <a:off x="28473" y="4291508"/>
        <a:ext cx="6033985" cy="52633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11A6662E-FAF4-44BC-88B5-85A7CBFB6D30}" type="datetime1">
              <a:rPr lang="en-US" smtClean="0"/>
              <a:pPr/>
              <a:t>1/24/2023</a:t>
            </a:fld>
            <a:endParaRPr lang="en-US" dirty="0"/>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US">
              <a:solidFill>
                <a:schemeClr val="tx1">
                  <a:alpha val="60000"/>
                </a:schemeClr>
              </a:solidFill>
            </a:endParaRPr>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73B850FF-6169-4056-8077-06FFA93A5366}" type="slidenum">
              <a:rPr lang="en-US" smtClean="0"/>
              <a:pPr/>
              <a:t>‹#›</a:t>
            </a:fld>
            <a:endParaRPr lang="en-US"/>
          </a:p>
        </p:txBody>
      </p:sp>
    </p:spTree>
    <p:extLst>
      <p:ext uri="{BB962C8B-B14F-4D97-AF65-F5344CB8AC3E}">
        <p14:creationId xmlns:p14="http://schemas.microsoft.com/office/powerpoint/2010/main" val="30887586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normAutofit/>
          </a:bodyPr>
          <a:lstStyle>
            <a:lvl1pPr>
              <a:defRPr sz="3600"/>
            </a:lvl1pPr>
          </a:lstStyle>
          <a:p>
            <a:r>
              <a:rPr lang="en-US" dirty="0"/>
              <a:t>Click to edit Master title style</a:t>
            </a:r>
            <a:endParaRPr lang="en-CA" dirty="0"/>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CA" dirty="0"/>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0055F08A-1E71-4B2B-BB49-E743F2903911}" type="datetime1">
              <a:rPr lang="en-US" smtClean="0"/>
              <a:t>1/24/2023</a:t>
            </a:fld>
            <a:endParaRPr lang="en-US" dirty="0"/>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73B850FF-6169-4056-8077-06FFA93A5366}" type="slidenum">
              <a:rPr lang="en-US" smtClean="0"/>
              <a:t>‹#›</a:t>
            </a:fld>
            <a:endParaRPr lang="en-US"/>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468780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15417D9E-721A-44BB-8863-9873FE64DA75}" type="datetime1">
              <a:rPr lang="en-US" smtClean="0"/>
              <a:t>1/24/2023</a:t>
            </a:fld>
            <a:endParaRPr lang="en-US"/>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40138022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5F31DA2F-80B8-49CF-99FB-5ABCA53A607A}" type="datetime1">
              <a:rPr lang="en-US" smtClean="0"/>
              <a:t>1/24/2023</a:t>
            </a:fld>
            <a:endParaRPr lang="en-US"/>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335204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28852172-E6C9-4B6C-929A-A9DE3837BBF1}" type="datetime1">
              <a:rPr lang="en-US" smtClean="0"/>
              <a:t>1/24/2023</a:t>
            </a:fld>
            <a:endParaRPr lang="en-US"/>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9345462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3AB41CFF-90C9-47B3-9DA1-F2BF8D839F7E}" type="datetime1">
              <a:rPr lang="en-US" smtClean="0"/>
              <a:t>1/24/2023</a:t>
            </a:fld>
            <a:endParaRPr lang="en-US"/>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6974506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F06048FA-06AB-4884-A69B-986B96E68A24}" type="datetime1">
              <a:rPr lang="en-US" smtClean="0"/>
              <a:t>1/24/2023</a:t>
            </a:fld>
            <a:endParaRPr lang="en-US"/>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73B850FF-6169-4056-8077-06FFA93A5366}" type="slidenum">
              <a:rPr lang="en-US" smtClean="0"/>
              <a:t>‹#›</a:t>
            </a:fld>
            <a:endParaRPr lang="en-US"/>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10367595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50DB7ABA-0172-4F9C-889D-567164F66BCD}" type="datetime1">
              <a:rPr lang="en-US" smtClean="0"/>
              <a:t>1/24/2023</a:t>
            </a:fld>
            <a:endParaRPr lang="en-US"/>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017056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8AC6A5B-8AE7-4A41-B5A7-9ADC6686DC18}" type="datetime1">
              <a:rPr lang="en-US" smtClean="0"/>
              <a:t>1/24/2023</a:t>
            </a:fld>
            <a:endParaRPr lang="en-US"/>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0137709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4C559632-1575-4E14-B53B-3DC3D5ED3947}" type="datetime1">
              <a:rPr lang="en-US" smtClean="0"/>
              <a:t>1/24/2023</a:t>
            </a:fld>
            <a:endParaRPr lang="en-US"/>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7950813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CC4A6868-2568-4CC9-B302-F37117B01A6E}" type="datetime1">
              <a:rPr lang="en-US" smtClean="0"/>
              <a:t>1/24/2023</a:t>
            </a:fld>
            <a:endParaRPr lang="en-US"/>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394900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03294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2110500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409680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7432249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2023-01-24</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0702258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2023-01-24</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5980374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2023-01-24</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3547694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0455354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2023-01-24</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54330728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1014648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2023-01-24</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6732421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E0CF6C-748E-4B7A-BC8B-3011EF78ED13}" type="datetime1">
              <a:rPr lang="en-US" smtClean="0"/>
              <a:pPr/>
              <a:t>1/24/2023</a:t>
            </a:fld>
            <a:endParaRPr lang="en-US" dirty="0"/>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schemeClr val="tx1">
                  <a:alpha val="60000"/>
                </a:schemeClr>
              </a:solidFill>
            </a:endParaRPr>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B850FF-6169-4056-8077-06FFA93A5366}" type="slidenum">
              <a:rPr lang="en-US" smtClean="0"/>
              <a:pPr/>
              <a:t>‹#›</a:t>
            </a:fld>
            <a:endParaRPr lang="en-US" dirty="0"/>
          </a:p>
        </p:txBody>
      </p:sp>
    </p:spTree>
    <p:extLst>
      <p:ext uri="{BB962C8B-B14F-4D97-AF65-F5344CB8AC3E}">
        <p14:creationId xmlns:p14="http://schemas.microsoft.com/office/powerpoint/2010/main" val="3547461446"/>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2023-01-24</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1116800690"/>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79488" y="3905336"/>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Business Operations</a:t>
            </a:r>
          </a:p>
          <a:p>
            <a:r>
              <a:rPr lang="en-CA" b="0" dirty="0">
                <a:solidFill>
                  <a:srgbClr val="C00000"/>
                </a:solidFill>
                <a:latin typeface="Futura PT Demi" panose="020B0702020204020303" pitchFamily="34" charset="0"/>
              </a:rPr>
              <a:t>Unit 3</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Picture 2" descr="Wooden blocks stacked to create a bar graph">
            <a:extLst>
              <a:ext uri="{FF2B5EF4-FFF2-40B4-BE49-F238E27FC236}">
                <a16:creationId xmlns:a16="http://schemas.microsoft.com/office/drawing/2014/main" id="{548168A9-386C-EFB6-8C44-F476A62D3E44}"/>
              </a:ext>
            </a:extLst>
          </p:cNvPr>
          <p:cNvPicPr>
            <a:picLocks noChangeAspect="1"/>
          </p:cNvPicPr>
          <p:nvPr/>
        </p:nvPicPr>
        <p:blipFill rotWithShape="1">
          <a:blip r:embed="rId2">
            <a:alphaModFix amt="60000"/>
          </a:blip>
          <a:srcRect t="5770" r="-1" b="9955"/>
          <a:stretch/>
        </p:blipFill>
        <p:spPr>
          <a:xfrm>
            <a:off x="2133502" y="1883034"/>
            <a:ext cx="7924995" cy="4458023"/>
          </a:xfrm>
          <a:prstGeom prst="rect">
            <a:avLst/>
          </a:prstGeom>
        </p:spPr>
      </p:pic>
      <p:sp>
        <p:nvSpPr>
          <p:cNvPr id="2" name="Title 1">
            <a:extLst>
              <a:ext uri="{FF2B5EF4-FFF2-40B4-BE49-F238E27FC236}">
                <a16:creationId xmlns:a16="http://schemas.microsoft.com/office/drawing/2014/main" id="{D8DD6F42-F692-9350-CC68-BE24C9C4EC58}"/>
              </a:ext>
            </a:extLst>
          </p:cNvPr>
          <p:cNvSpPr>
            <a:spLocks noGrp="1"/>
          </p:cNvSpPr>
          <p:nvPr>
            <p:ph type="title"/>
          </p:nvPr>
        </p:nvSpPr>
        <p:spPr>
          <a:xfrm>
            <a:off x="507460" y="0"/>
            <a:ext cx="10515600" cy="1325563"/>
          </a:xfrm>
        </p:spPr>
        <p:txBody>
          <a:bodyPr anchor="b">
            <a:normAutofit/>
          </a:bodyPr>
          <a:lstStyle/>
          <a:p>
            <a:r>
              <a:rPr lang="en-US" i="0" dirty="0">
                <a:effectLst/>
                <a:latin typeface="Futura PT Demi" panose="020B0702020204020303"/>
              </a:rPr>
              <a:t>Types of Business Ownership</a:t>
            </a:r>
            <a:endParaRPr lang="en-US" dirty="0">
              <a:latin typeface="Futura PT Demi" panose="020B0702020204020303"/>
            </a:endParaRPr>
          </a:p>
        </p:txBody>
      </p:sp>
    </p:spTree>
    <p:extLst>
      <p:ext uri="{BB962C8B-B14F-4D97-AF65-F5344CB8AC3E}">
        <p14:creationId xmlns:p14="http://schemas.microsoft.com/office/powerpoint/2010/main" val="1822382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EA52A-8CDD-0C74-39A0-1FAD0C528104}"/>
              </a:ext>
            </a:extLst>
          </p:cNvPr>
          <p:cNvSpPr>
            <a:spLocks noGrp="1"/>
          </p:cNvSpPr>
          <p:nvPr>
            <p:ph type="title"/>
          </p:nvPr>
        </p:nvSpPr>
        <p:spPr>
          <a:xfrm>
            <a:off x="534894" y="-1573787"/>
            <a:ext cx="5181599" cy="5612387"/>
          </a:xfrm>
        </p:spPr>
        <p:txBody>
          <a:bodyPr anchor="ctr">
            <a:normAutofit/>
          </a:bodyPr>
          <a:lstStyle/>
          <a:p>
            <a:r>
              <a:rPr lang="en-US" i="0" dirty="0">
                <a:effectLst/>
              </a:rPr>
              <a:t>Individual Ownership</a:t>
            </a:r>
            <a:br>
              <a:rPr lang="en-US" b="1" i="0" dirty="0">
                <a:effectLst/>
                <a:latin typeface="open-sans"/>
              </a:rPr>
            </a:br>
            <a:endParaRPr lang="en-US" dirty="0"/>
          </a:p>
        </p:txBody>
      </p:sp>
      <p:sp>
        <p:nvSpPr>
          <p:cNvPr id="3" name="Content Placeholder 2">
            <a:extLst>
              <a:ext uri="{FF2B5EF4-FFF2-40B4-BE49-F238E27FC236}">
                <a16:creationId xmlns:a16="http://schemas.microsoft.com/office/drawing/2014/main" id="{8CD21E39-A798-2228-3979-0C2E59753DA0}"/>
              </a:ext>
            </a:extLst>
          </p:cNvPr>
          <p:cNvSpPr>
            <a:spLocks noGrp="1"/>
          </p:cNvSpPr>
          <p:nvPr>
            <p:ph idx="1"/>
          </p:nvPr>
        </p:nvSpPr>
        <p:spPr>
          <a:xfrm>
            <a:off x="534894" y="-443078"/>
            <a:ext cx="8691716" cy="5612387"/>
          </a:xfrm>
        </p:spPr>
        <p:txBody>
          <a:bodyPr anchor="ctr">
            <a:normAutofit/>
          </a:bodyPr>
          <a:lstStyle/>
          <a:p>
            <a:pPr marL="0" indent="0">
              <a:buNone/>
            </a:pPr>
            <a:r>
              <a:rPr lang="en-US" sz="1800" b="0" i="0" dirty="0">
                <a:effectLst/>
              </a:rPr>
              <a:t>The </a:t>
            </a:r>
            <a:r>
              <a:rPr lang="en-US" sz="1800" b="1" i="0" u="none" strike="noStrike" dirty="0">
                <a:effectLst/>
              </a:rPr>
              <a:t>sole proprietor</a:t>
            </a:r>
            <a:r>
              <a:rPr lang="en-US" sz="1800" b="0" i="0" dirty="0">
                <a:effectLst/>
              </a:rPr>
              <a:t> is the individual owner and, most often, the manager of the business, who determines policies and has the last say in decision making, as well as assumes expenses, receives profits, and bears all losses</a:t>
            </a:r>
            <a:endParaRPr lang="en-US" sz="1800" dirty="0"/>
          </a:p>
        </p:txBody>
      </p:sp>
    </p:spTree>
    <p:extLst>
      <p:ext uri="{BB962C8B-B14F-4D97-AF65-F5344CB8AC3E}">
        <p14:creationId xmlns:p14="http://schemas.microsoft.com/office/powerpoint/2010/main" val="3370184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DAFA3-CFEF-5FD1-E1FF-C628C9445216}"/>
              </a:ext>
            </a:extLst>
          </p:cNvPr>
          <p:cNvSpPr>
            <a:spLocks noGrp="1"/>
          </p:cNvSpPr>
          <p:nvPr>
            <p:ph type="title"/>
          </p:nvPr>
        </p:nvSpPr>
        <p:spPr>
          <a:xfrm>
            <a:off x="513183" y="-926716"/>
            <a:ext cx="2951683" cy="4298048"/>
          </a:xfrm>
        </p:spPr>
        <p:txBody>
          <a:bodyPr anchor="ctr">
            <a:normAutofit/>
          </a:bodyPr>
          <a:lstStyle/>
          <a:p>
            <a:r>
              <a:rPr lang="en-US" sz="3600" i="0" dirty="0">
                <a:effectLst/>
                <a:latin typeface="Futura PT Demi" panose="020B0702020204020303"/>
              </a:rPr>
              <a:t>Partnership</a:t>
            </a:r>
            <a:br>
              <a:rPr lang="en-US" b="1" i="0" dirty="0">
                <a:solidFill>
                  <a:srgbClr val="FFFFFF"/>
                </a:solidFill>
                <a:effectLst/>
                <a:latin typeface="open-sans"/>
              </a:rPr>
            </a:br>
            <a:endParaRPr lang="en-US" dirty="0">
              <a:solidFill>
                <a:srgbClr val="FFFFFF"/>
              </a:solidFill>
            </a:endParaRPr>
          </a:p>
        </p:txBody>
      </p:sp>
      <p:sp>
        <p:nvSpPr>
          <p:cNvPr id="9" name="Content Placeholder 8">
            <a:extLst>
              <a:ext uri="{FF2B5EF4-FFF2-40B4-BE49-F238E27FC236}">
                <a16:creationId xmlns:a16="http://schemas.microsoft.com/office/drawing/2014/main" id="{4AA77697-77F4-5F28-7FDB-255E18CFE909}"/>
              </a:ext>
            </a:extLst>
          </p:cNvPr>
          <p:cNvSpPr>
            <a:spLocks noGrp="1"/>
          </p:cNvSpPr>
          <p:nvPr>
            <p:ph idx="1"/>
          </p:nvPr>
        </p:nvSpPr>
        <p:spPr>
          <a:xfrm>
            <a:off x="6348879" y="1222308"/>
            <a:ext cx="4977905" cy="5017076"/>
          </a:xfrm>
        </p:spPr>
        <p:txBody>
          <a:bodyPr anchor="ctr">
            <a:normAutofit/>
          </a:bodyPr>
          <a:lstStyle/>
          <a:p>
            <a:r>
              <a:rPr lang="en-US" sz="1700" b="0" i="0" dirty="0">
                <a:effectLst/>
              </a:rPr>
              <a:t>In a </a:t>
            </a:r>
            <a:r>
              <a:rPr lang="en-US" sz="1700" b="1" i="0" u="none" strike="noStrike" dirty="0">
                <a:effectLst/>
              </a:rPr>
              <a:t>partnership</a:t>
            </a:r>
            <a:r>
              <a:rPr lang="en-US" sz="1700" b="0" i="0" dirty="0">
                <a:effectLst/>
              </a:rPr>
              <a:t> business structure, two or more people share ownership—although not necessarily equally. One reason for going into a partnership arrangement is to have more </a:t>
            </a:r>
            <a:r>
              <a:rPr lang="en-US" sz="1700" b="1" i="0" u="none" strike="noStrike" dirty="0">
                <a:effectLst/>
              </a:rPr>
              <a:t>capital</a:t>
            </a:r>
            <a:r>
              <a:rPr lang="en-US" sz="1700" b="0" i="0" dirty="0">
                <a:effectLst/>
              </a:rPr>
              <a:t>  Partners can pool their skills and talents, making it easier to share work, responsibilities, and decision making. Keep in mind that partners must assume one another’s liability for debts.</a:t>
            </a:r>
          </a:p>
          <a:p>
            <a:r>
              <a:rPr lang="en-US" sz="1700" b="0" i="0" dirty="0">
                <a:effectLst/>
              </a:rPr>
              <a:t>Partnerships may mean more opportunity for increased investment and growth. They can be fantastic if the right chemistry exists; they can be disastrous if you find yourself legally linked to the wrong person. Your partner can incur losses or debts that you may not even be aware of unless you use a third-party accountant. Trust is just one of the requirements for this arrangement.</a:t>
            </a:r>
          </a:p>
          <a:p>
            <a:endParaRPr lang="en-US" sz="1700" dirty="0">
              <a:solidFill>
                <a:srgbClr val="FFFFFF"/>
              </a:solidFill>
            </a:endParaRPr>
          </a:p>
        </p:txBody>
      </p:sp>
      <p:pic>
        <p:nvPicPr>
          <p:cNvPr id="4" name="Picture 3" descr="A person showing a person something on the paper&#10;&#10;Description automatically generated with medium confidence">
            <a:extLst>
              <a:ext uri="{FF2B5EF4-FFF2-40B4-BE49-F238E27FC236}">
                <a16:creationId xmlns:a16="http://schemas.microsoft.com/office/drawing/2014/main" id="{9296E7EB-7C6C-F58B-6FE7-078EC17C90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376" y="1726281"/>
            <a:ext cx="5280675" cy="3520776"/>
          </a:xfrm>
          <a:prstGeom prst="rect">
            <a:avLst/>
          </a:prstGeom>
        </p:spPr>
      </p:pic>
    </p:spTree>
    <p:extLst>
      <p:ext uri="{BB962C8B-B14F-4D97-AF65-F5344CB8AC3E}">
        <p14:creationId xmlns:p14="http://schemas.microsoft.com/office/powerpoint/2010/main" val="32805095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2405F-9CAB-170A-9A59-6DE11918E930}"/>
              </a:ext>
            </a:extLst>
          </p:cNvPr>
          <p:cNvSpPr>
            <a:spLocks noGrp="1"/>
          </p:cNvSpPr>
          <p:nvPr>
            <p:ph type="title"/>
          </p:nvPr>
        </p:nvSpPr>
        <p:spPr>
          <a:xfrm>
            <a:off x="489055" y="502132"/>
            <a:ext cx="4795282" cy="1326669"/>
          </a:xfrm>
        </p:spPr>
        <p:txBody>
          <a:bodyPr anchor="ctr">
            <a:normAutofit/>
          </a:bodyPr>
          <a:lstStyle/>
          <a:p>
            <a:r>
              <a:rPr lang="en-US" sz="3600" i="0" dirty="0">
                <a:effectLst/>
                <a:latin typeface="Futura PT Demi" panose="020B0702020204020303"/>
              </a:rPr>
              <a:t>Corporation</a:t>
            </a:r>
            <a:br>
              <a:rPr lang="en-US" b="1" i="0" dirty="0">
                <a:solidFill>
                  <a:srgbClr val="FFFFFF"/>
                </a:solidFill>
                <a:effectLst/>
                <a:latin typeface="open-sans"/>
              </a:rPr>
            </a:br>
            <a:endParaRPr lang="en-US" dirty="0">
              <a:solidFill>
                <a:srgbClr val="FFFFFF"/>
              </a:solidFill>
            </a:endParaRPr>
          </a:p>
        </p:txBody>
      </p:sp>
      <p:sp>
        <p:nvSpPr>
          <p:cNvPr id="9" name="Content Placeholder 8">
            <a:extLst>
              <a:ext uri="{FF2B5EF4-FFF2-40B4-BE49-F238E27FC236}">
                <a16:creationId xmlns:a16="http://schemas.microsoft.com/office/drawing/2014/main" id="{5D73C3CC-940B-3C04-8D15-596ADE372F6C}"/>
              </a:ext>
            </a:extLst>
          </p:cNvPr>
          <p:cNvSpPr>
            <a:spLocks noGrp="1"/>
          </p:cNvSpPr>
          <p:nvPr>
            <p:ph idx="1"/>
          </p:nvPr>
        </p:nvSpPr>
        <p:spPr>
          <a:xfrm>
            <a:off x="6327156" y="1012676"/>
            <a:ext cx="4977905" cy="5017076"/>
          </a:xfrm>
        </p:spPr>
        <p:txBody>
          <a:bodyPr anchor="ctr">
            <a:normAutofit/>
          </a:bodyPr>
          <a:lstStyle/>
          <a:p>
            <a:pPr marL="0" indent="0">
              <a:buNone/>
            </a:pPr>
            <a:r>
              <a:rPr lang="en-US" sz="2000" dirty="0"/>
              <a:t>I</a:t>
            </a:r>
            <a:r>
              <a:rPr lang="en-US" sz="2000" i="0" dirty="0">
                <a:effectLst/>
              </a:rPr>
              <a:t>s an ownership structure controlled by one or more stockholders. Incorporating is one of the best ways that a business owner can protect their personal assets. Most people choose to incorporate solely for this reason, but there are other advantages as well. For example, the corporate business structure saves you money in taxes, provides greater business flexibility, and makes raising capital easier. It also limits your personal financial liability if your business accrues unmanageable debts or otherwise runs into financial trouble.</a:t>
            </a:r>
            <a:endParaRPr lang="en-US" sz="2000" dirty="0"/>
          </a:p>
        </p:txBody>
      </p:sp>
      <p:pic>
        <p:nvPicPr>
          <p:cNvPr id="4" name="Picture 3" descr="A person giving a presentation&#10;&#10;Description automatically generated with medium confidence">
            <a:extLst>
              <a:ext uri="{FF2B5EF4-FFF2-40B4-BE49-F238E27FC236}">
                <a16:creationId xmlns:a16="http://schemas.microsoft.com/office/drawing/2014/main" id="{877B3B54-3011-9FF7-EBAC-C023502A0E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211" y="1828801"/>
            <a:ext cx="5375789" cy="3583859"/>
          </a:xfrm>
          <a:prstGeom prst="rect">
            <a:avLst/>
          </a:prstGeom>
        </p:spPr>
      </p:pic>
    </p:spTree>
    <p:extLst>
      <p:ext uri="{BB962C8B-B14F-4D97-AF65-F5344CB8AC3E}">
        <p14:creationId xmlns:p14="http://schemas.microsoft.com/office/powerpoint/2010/main" val="9025134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2CA91-97FF-343E-E807-B4D6ACC4407F}"/>
              </a:ext>
            </a:extLst>
          </p:cNvPr>
          <p:cNvSpPr>
            <a:spLocks noGrp="1"/>
          </p:cNvSpPr>
          <p:nvPr>
            <p:ph type="title"/>
          </p:nvPr>
        </p:nvSpPr>
        <p:spPr>
          <a:xfrm>
            <a:off x="458456" y="-1855905"/>
            <a:ext cx="9511453" cy="5577934"/>
          </a:xfrm>
        </p:spPr>
        <p:txBody>
          <a:bodyPr>
            <a:normAutofit/>
          </a:bodyPr>
          <a:lstStyle/>
          <a:p>
            <a:r>
              <a:rPr lang="en-US" sz="4000" b="0" i="0" dirty="0">
                <a:effectLst/>
                <a:latin typeface="Futura PT Demi" panose="020B0702020204020303"/>
              </a:rPr>
              <a:t>Characteristics of </a:t>
            </a:r>
            <a:r>
              <a:rPr lang="en-US" sz="4000" dirty="0">
                <a:latin typeface="Futura PT Demi" panose="020B0702020204020303"/>
              </a:rPr>
              <a:t>C</a:t>
            </a:r>
            <a:r>
              <a:rPr lang="en-US" sz="4000" b="0" i="0" dirty="0">
                <a:effectLst/>
                <a:latin typeface="Futura PT Demi" panose="020B0702020204020303"/>
              </a:rPr>
              <a:t>orporations</a:t>
            </a:r>
            <a:endParaRPr lang="en-US" sz="4000" dirty="0">
              <a:latin typeface="Futura PT Demi" panose="020B0702020204020303"/>
            </a:endParaRPr>
          </a:p>
        </p:txBody>
      </p:sp>
      <p:graphicFrame>
        <p:nvGraphicFramePr>
          <p:cNvPr id="5" name="Content Placeholder 2">
            <a:extLst>
              <a:ext uri="{FF2B5EF4-FFF2-40B4-BE49-F238E27FC236}">
                <a16:creationId xmlns:a16="http://schemas.microsoft.com/office/drawing/2014/main" id="{4258D74E-FFC4-89A5-7376-29AEEEE2819D}"/>
              </a:ext>
            </a:extLst>
          </p:cNvPr>
          <p:cNvGraphicFramePr>
            <a:graphicFrameLocks noGrp="1"/>
          </p:cNvGraphicFramePr>
          <p:nvPr>
            <p:ph idx="1"/>
            <p:extLst>
              <p:ext uri="{D42A27DB-BD31-4B8C-83A1-F6EECF244321}">
                <p14:modId xmlns:p14="http://schemas.microsoft.com/office/powerpoint/2010/main" val="2873301540"/>
              </p:ext>
            </p:extLst>
          </p:nvPr>
        </p:nvGraphicFramePr>
        <p:xfrm>
          <a:off x="2732617" y="1490256"/>
          <a:ext cx="6090932" cy="53677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884925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C3A0F8C1-53C9-0C26-D31B-03CFA416CF67}"/>
              </a:ext>
            </a:extLst>
          </p:cNvPr>
          <p:cNvSpPr>
            <a:spLocks noGrp="1"/>
          </p:cNvSpPr>
          <p:nvPr>
            <p:ph idx="1"/>
          </p:nvPr>
        </p:nvSpPr>
        <p:spPr>
          <a:xfrm>
            <a:off x="972971" y="491603"/>
            <a:ext cx="9420148" cy="5016500"/>
          </a:xfrm>
        </p:spPr>
        <p:txBody>
          <a:bodyPr>
            <a:normAutofit/>
          </a:bodyPr>
          <a:lstStyle/>
          <a:p>
            <a:r>
              <a:rPr lang="en-US" sz="2000" i="0" dirty="0">
                <a:effectLst/>
              </a:rPr>
              <a:t>Your accountant may suggest that your business become an S corporation (small business corporation), which is a business elected for S corporation status through the Internal Revenue Service (IRS). This status allows the taxation of the company to be similar to a partnership or sole proprietor, as opposed to paying taxes based on a corporate tax structure. Or your accountant may suggest that your business become registered as a limited liability company (LLC), which is a type of business ownership combining several features of corporation and partnership structures. Owners of an LLC also have the liability protection of a corporation. An LLC exists as a separate entity, much like a corporation. Members cannot be held personally liable for debts unless they have signed a personal guarantee.</a:t>
            </a:r>
            <a:endParaRPr lang="en-US" sz="2000" dirty="0"/>
          </a:p>
        </p:txBody>
      </p:sp>
      <p:pic>
        <p:nvPicPr>
          <p:cNvPr id="3" name="Picture 2" descr="A picture containing text, indoor, document, desk&#10;&#10;Description automatically generated">
            <a:extLst>
              <a:ext uri="{FF2B5EF4-FFF2-40B4-BE49-F238E27FC236}">
                <a16:creationId xmlns:a16="http://schemas.microsoft.com/office/drawing/2014/main" id="{4EC5D0F8-A2EE-8896-46B0-04FD6E56CB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0451" y="3324647"/>
            <a:ext cx="4556566" cy="3041750"/>
          </a:xfrm>
          <a:prstGeom prst="rect">
            <a:avLst/>
          </a:prstGeom>
        </p:spPr>
      </p:pic>
    </p:spTree>
    <p:extLst>
      <p:ext uri="{BB962C8B-B14F-4D97-AF65-F5344CB8AC3E}">
        <p14:creationId xmlns:p14="http://schemas.microsoft.com/office/powerpoint/2010/main" val="789293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405DDE4-8526-DB50-1144-BB5CDBAA7CD7}"/>
              </a:ext>
            </a:extLst>
          </p:cNvPr>
          <p:cNvPicPr>
            <a:picLocks noGrp="1" noChangeAspect="1"/>
          </p:cNvPicPr>
          <p:nvPr>
            <p:ph idx="1"/>
          </p:nvPr>
        </p:nvPicPr>
        <p:blipFill>
          <a:blip r:embed="rId2"/>
          <a:stretch>
            <a:fillRect/>
          </a:stretch>
        </p:blipFill>
        <p:spPr>
          <a:xfrm>
            <a:off x="754225" y="1551618"/>
            <a:ext cx="10515600" cy="3549013"/>
          </a:xfrm>
          <a:prstGeom prst="rect">
            <a:avLst/>
          </a:prstGeom>
        </p:spPr>
      </p:pic>
    </p:spTree>
    <p:extLst>
      <p:ext uri="{BB962C8B-B14F-4D97-AF65-F5344CB8AC3E}">
        <p14:creationId xmlns:p14="http://schemas.microsoft.com/office/powerpoint/2010/main" val="4297550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339020A-F82D-B7DA-039F-2FF2A9E6BC13}"/>
              </a:ext>
            </a:extLst>
          </p:cNvPr>
          <p:cNvPicPr>
            <a:picLocks noGrp="1" noChangeAspect="1"/>
          </p:cNvPicPr>
          <p:nvPr>
            <p:ph idx="1"/>
          </p:nvPr>
        </p:nvPicPr>
        <p:blipFill rotWithShape="1">
          <a:blip r:embed="rId2"/>
          <a:srcRect l="14072" r="29114" b="2"/>
          <a:stretch/>
        </p:blipFill>
        <p:spPr>
          <a:xfrm>
            <a:off x="960513" y="1721512"/>
            <a:ext cx="3906454" cy="4727062"/>
          </a:xfrm>
          <a:prstGeom prst="rect">
            <a:avLst/>
          </a:prstGeom>
        </p:spPr>
      </p:pic>
      <p:sp>
        <p:nvSpPr>
          <p:cNvPr id="6" name="TextBox 5">
            <a:extLst>
              <a:ext uri="{FF2B5EF4-FFF2-40B4-BE49-F238E27FC236}">
                <a16:creationId xmlns:a16="http://schemas.microsoft.com/office/drawing/2014/main" id="{2982F196-C6D4-8CC3-9CE2-A687313CAB72}"/>
              </a:ext>
            </a:extLst>
          </p:cNvPr>
          <p:cNvSpPr txBox="1"/>
          <p:nvPr/>
        </p:nvSpPr>
        <p:spPr>
          <a:xfrm>
            <a:off x="5638860" y="2411653"/>
            <a:ext cx="5867022" cy="3928822"/>
          </a:xfrm>
          <a:prstGeom prst="rect">
            <a:avLst/>
          </a:prstGeom>
        </p:spPr>
        <p:txBody>
          <a:bodyPr vert="horz" lIns="91440" tIns="45720" rIns="91440" bIns="45720" rtlCol="0">
            <a:normAutofit/>
          </a:bodyPr>
          <a:lstStyle/>
          <a:p>
            <a:pPr indent="-228600">
              <a:lnSpc>
                <a:spcPct val="110000"/>
              </a:lnSpc>
              <a:spcAft>
                <a:spcPts val="600"/>
              </a:spcAft>
              <a:buClr>
                <a:schemeClr val="tx1"/>
              </a:buClr>
              <a:buFont typeface="Arial" panose="020B0604020202020204" pitchFamily="34" charset="0"/>
              <a:buChar char="•"/>
            </a:pPr>
            <a:r>
              <a:rPr lang="en-US" b="0" i="0" dirty="0">
                <a:effectLst/>
              </a:rPr>
              <a:t>A franchise is a form of business organization in which a firm that is already successful (the franchisor) enters into a continuing contractual relationship with other businesses (franchisees) operating under the franchisor’s trade name in exchange for a fee</a:t>
            </a:r>
            <a:endParaRPr lang="en-US" b="1" i="0" dirty="0">
              <a:effectLst/>
            </a:endParaRPr>
          </a:p>
        </p:txBody>
      </p:sp>
      <p:sp>
        <p:nvSpPr>
          <p:cNvPr id="3" name="TextBox 2">
            <a:extLst>
              <a:ext uri="{FF2B5EF4-FFF2-40B4-BE49-F238E27FC236}">
                <a16:creationId xmlns:a16="http://schemas.microsoft.com/office/drawing/2014/main" id="{496984FA-7018-F4BB-AF9C-3580F04E24A8}"/>
              </a:ext>
            </a:extLst>
          </p:cNvPr>
          <p:cNvSpPr txBox="1"/>
          <p:nvPr/>
        </p:nvSpPr>
        <p:spPr>
          <a:xfrm>
            <a:off x="501445" y="517525"/>
            <a:ext cx="6096000" cy="679032"/>
          </a:xfrm>
          <a:prstGeom prst="rect">
            <a:avLst/>
          </a:prstGeom>
          <a:noFill/>
        </p:spPr>
        <p:txBody>
          <a:bodyPr wrap="square">
            <a:spAutoFit/>
          </a:bodyPr>
          <a:lstStyle/>
          <a:p>
            <a:pPr>
              <a:lnSpc>
                <a:spcPct val="110000"/>
              </a:lnSpc>
              <a:spcAft>
                <a:spcPts val="600"/>
              </a:spcAft>
              <a:buClr>
                <a:schemeClr val="accent1"/>
              </a:buClr>
            </a:pPr>
            <a:r>
              <a:rPr lang="en-US" sz="3600" i="0" dirty="0">
                <a:effectLst/>
                <a:latin typeface="+mj-lt"/>
              </a:rPr>
              <a:t>Franchise Ownership</a:t>
            </a:r>
          </a:p>
        </p:txBody>
      </p:sp>
    </p:spTree>
    <p:extLst>
      <p:ext uri="{BB962C8B-B14F-4D97-AF65-F5344CB8AC3E}">
        <p14:creationId xmlns:p14="http://schemas.microsoft.com/office/powerpoint/2010/main" val="15234816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466E2-4EF3-32B7-A4BF-068E9A45917E}"/>
              </a:ext>
            </a:extLst>
          </p:cNvPr>
          <p:cNvSpPr>
            <a:spLocks noGrp="1"/>
          </p:cNvSpPr>
          <p:nvPr>
            <p:ph type="title"/>
          </p:nvPr>
        </p:nvSpPr>
        <p:spPr>
          <a:xfrm>
            <a:off x="-934616" y="639147"/>
            <a:ext cx="9774619" cy="684423"/>
          </a:xfrm>
        </p:spPr>
        <p:txBody>
          <a:bodyPr anchor="b">
            <a:normAutofit/>
          </a:bodyPr>
          <a:lstStyle/>
          <a:p>
            <a:pPr algn="ctr"/>
            <a:r>
              <a:rPr lang="en-US" sz="3600" i="0" dirty="0">
                <a:effectLst/>
                <a:latin typeface="Futura PT Demi" panose="020B0702020204020303"/>
              </a:rPr>
              <a:t>Purchasing an Established Business</a:t>
            </a:r>
            <a:endParaRPr lang="en-US" sz="3600" dirty="0">
              <a:latin typeface="Futura PT Demi" panose="020B0702020204020303"/>
            </a:endParaRPr>
          </a:p>
        </p:txBody>
      </p:sp>
      <p:sp>
        <p:nvSpPr>
          <p:cNvPr id="1030" name="Content Placeholder 1029">
            <a:extLst>
              <a:ext uri="{FF2B5EF4-FFF2-40B4-BE49-F238E27FC236}">
                <a16:creationId xmlns:a16="http://schemas.microsoft.com/office/drawing/2014/main" id="{3BC12456-536E-3A27-B907-E1D78AAE1D85}"/>
              </a:ext>
            </a:extLst>
          </p:cNvPr>
          <p:cNvSpPr>
            <a:spLocks noGrp="1"/>
          </p:cNvSpPr>
          <p:nvPr>
            <p:ph idx="1"/>
          </p:nvPr>
        </p:nvSpPr>
        <p:spPr>
          <a:xfrm>
            <a:off x="183504" y="639147"/>
            <a:ext cx="11190512" cy="2514600"/>
          </a:xfrm>
        </p:spPr>
        <p:txBody>
          <a:bodyPr anchor="ctr">
            <a:normAutofit/>
          </a:bodyPr>
          <a:lstStyle/>
          <a:p>
            <a:pPr marL="0" indent="0">
              <a:buNone/>
            </a:pPr>
            <a:r>
              <a:rPr lang="en-US" sz="2000" dirty="0"/>
              <a:t>C</a:t>
            </a:r>
            <a:r>
              <a:rPr lang="en-US" sz="2000" b="0" i="0" dirty="0">
                <a:effectLst/>
              </a:rPr>
              <a:t>ould be an excellent opportunity, but, as with anything else, you must look at all sides of the picture</a:t>
            </a:r>
            <a:endParaRPr lang="en-US" sz="2000" dirty="0"/>
          </a:p>
        </p:txBody>
      </p:sp>
      <p:pic>
        <p:nvPicPr>
          <p:cNvPr id="4" name="Picture 3" descr="A group of people in a room&#10;&#10;Description automatically generated with medium confidence">
            <a:extLst>
              <a:ext uri="{FF2B5EF4-FFF2-40B4-BE49-F238E27FC236}">
                <a16:creationId xmlns:a16="http://schemas.microsoft.com/office/drawing/2014/main" id="{EBEF08EA-2EFD-7B79-9F83-2A755DF06E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76880" y="2600960"/>
            <a:ext cx="4714240" cy="3535680"/>
          </a:xfrm>
          <a:prstGeom prst="rect">
            <a:avLst/>
          </a:prstGeom>
        </p:spPr>
      </p:pic>
    </p:spTree>
    <p:extLst>
      <p:ext uri="{BB962C8B-B14F-4D97-AF65-F5344CB8AC3E}">
        <p14:creationId xmlns:p14="http://schemas.microsoft.com/office/powerpoint/2010/main" val="41567377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74410CF-4230-2340-2CF6-1BDC6CB66174}"/>
              </a:ext>
            </a:extLst>
          </p:cNvPr>
          <p:cNvSpPr txBox="1"/>
          <p:nvPr/>
        </p:nvSpPr>
        <p:spPr>
          <a:xfrm>
            <a:off x="796412" y="717755"/>
            <a:ext cx="9802762" cy="5820697"/>
          </a:xfrm>
          <a:prstGeom prst="rect">
            <a:avLst/>
          </a:prstGeom>
          <a:solidFill>
            <a:srgbClr val="A5A4A4"/>
          </a:solidFill>
        </p:spPr>
        <p:txBody>
          <a:bodyPr vert="horz" lIns="91440" tIns="45720" rIns="91440" bIns="45720" rtlCol="0" anchor="ctr">
            <a:noAutofit/>
          </a:bodyPr>
          <a:lstStyle/>
          <a:p>
            <a:pPr marL="57150" indent="-285750">
              <a:spcAft>
                <a:spcPts val="600"/>
              </a:spcAft>
              <a:buFont typeface="Arial" panose="020B0604020202020204" pitchFamily="34" charset="0"/>
              <a:buChar char="•"/>
            </a:pPr>
            <a:r>
              <a:rPr lang="en-US" i="0" dirty="0">
                <a:ln w="0"/>
                <a:effectLst>
                  <a:outerShdw blurRad="38100" dist="19050" dir="2700000" algn="tl" rotWithShape="0">
                    <a:schemeClr val="dk1">
                      <a:alpha val="40000"/>
                    </a:schemeClr>
                  </a:outerShdw>
                </a:effectLst>
              </a:rPr>
              <a:t>Financial audit to determine the actual value of the business once the current owner’s bookings are taken out of the equation — often, the owner of a salon, spa, or barbershop brings in the bulk of the business income, and it is unlikely you will retain all the former owner’s clients without a lot of support and encouragement from that former owner</a:t>
            </a:r>
          </a:p>
          <a:p>
            <a:pPr marL="57150" indent="-285750">
              <a:spcAft>
                <a:spcPts val="600"/>
              </a:spcAft>
              <a:buFont typeface="Arial" panose="020B0604020202020204" pitchFamily="34" charset="0"/>
              <a:buChar char="•"/>
            </a:pPr>
            <a:r>
              <a:rPr lang="en-US" i="0" dirty="0">
                <a:ln w="0"/>
                <a:effectLst>
                  <a:outerShdw blurRad="38100" dist="19050" dir="2700000" algn="tl" rotWithShape="0">
                    <a:schemeClr val="dk1">
                      <a:alpha val="40000"/>
                    </a:schemeClr>
                  </a:outerShdw>
                </a:effectLst>
              </a:rPr>
              <a:t>Written purchase and sale agreement to avoid any misunderstandings between the contracting parties</a:t>
            </a:r>
          </a:p>
          <a:p>
            <a:pPr marL="57150" indent="-285750">
              <a:spcAft>
                <a:spcPts val="600"/>
              </a:spcAft>
              <a:buFont typeface="Arial" panose="020B0604020202020204" pitchFamily="34" charset="0"/>
              <a:buChar char="•"/>
            </a:pPr>
            <a:r>
              <a:rPr lang="en-US" i="0" dirty="0">
                <a:ln w="0"/>
                <a:effectLst>
                  <a:outerShdw blurRad="38100" dist="19050" dir="2700000" algn="tl" rotWithShape="0">
                    <a:schemeClr val="dk1">
                      <a:alpha val="40000"/>
                    </a:schemeClr>
                  </a:outerShdw>
                </a:effectLst>
              </a:rPr>
              <a:t>Complete and signed statement of inventory (goods, fixtures, and the like) indicating the value of each article</a:t>
            </a:r>
          </a:p>
          <a:p>
            <a:pPr marL="57150" indent="-285750">
              <a:spcAft>
                <a:spcPts val="600"/>
              </a:spcAft>
              <a:buFont typeface="Arial" panose="020B0604020202020204" pitchFamily="34" charset="0"/>
              <a:buChar char="•"/>
            </a:pPr>
            <a:r>
              <a:rPr lang="en-US" i="0" dirty="0">
                <a:ln w="0"/>
                <a:effectLst>
                  <a:outerShdw blurRad="38100" dist="19050" dir="2700000" algn="tl" rotWithShape="0">
                    <a:schemeClr val="dk1">
                      <a:alpha val="40000"/>
                    </a:schemeClr>
                  </a:outerShdw>
                </a:effectLst>
              </a:rPr>
              <a:t>If applicable, a transfer of a note, mortgage, lease, or bill of sale, including an investigation by the buyer to determine whether there are defaults in the payment of debts</a:t>
            </a:r>
          </a:p>
          <a:p>
            <a:pPr marL="57150" indent="-285750">
              <a:spcAft>
                <a:spcPts val="600"/>
              </a:spcAft>
              <a:buFont typeface="Arial" panose="020B0604020202020204" pitchFamily="34" charset="0"/>
              <a:buChar char="•"/>
            </a:pPr>
            <a:r>
              <a:rPr lang="en-US" i="0" dirty="0">
                <a:ln w="0"/>
                <a:effectLst>
                  <a:outerShdw blurRad="38100" dist="19050" dir="2700000" algn="tl" rotWithShape="0">
                    <a:schemeClr val="dk1">
                      <a:alpha val="40000"/>
                    </a:schemeClr>
                  </a:outerShdw>
                </a:effectLst>
              </a:rPr>
              <a:t>Confirmed identity of owner</a:t>
            </a:r>
          </a:p>
          <a:p>
            <a:pPr marL="57150" indent="-285750">
              <a:spcAft>
                <a:spcPts val="600"/>
              </a:spcAft>
              <a:buFont typeface="Arial" panose="020B0604020202020204" pitchFamily="34" charset="0"/>
              <a:buChar char="•"/>
            </a:pPr>
            <a:r>
              <a:rPr lang="en-US" i="0" dirty="0">
                <a:ln w="0"/>
                <a:effectLst>
                  <a:outerShdw blurRad="38100" dist="19050" dir="2700000" algn="tl" rotWithShape="0">
                    <a:schemeClr val="dk1">
                      <a:alpha val="40000"/>
                    </a:schemeClr>
                  </a:outerShdw>
                </a:effectLst>
              </a:rPr>
              <a:t>Use of the business’s name and reputation for a definite period of time</a:t>
            </a:r>
          </a:p>
          <a:p>
            <a:pPr marL="57150" indent="-285750">
              <a:spcAft>
                <a:spcPts val="600"/>
              </a:spcAft>
              <a:buFont typeface="Arial" panose="020B0604020202020204" pitchFamily="34" charset="0"/>
              <a:buChar char="•"/>
            </a:pPr>
            <a:r>
              <a:rPr lang="en-US" i="0" dirty="0">
                <a:ln w="0"/>
                <a:effectLst>
                  <a:outerShdw blurRad="38100" dist="19050" dir="2700000" algn="tl" rotWithShape="0">
                    <a:schemeClr val="dk1">
                      <a:alpha val="40000"/>
                    </a:schemeClr>
                  </a:outerShdw>
                </a:effectLst>
              </a:rPr>
              <a:t>Disclosure of all information regarding the shop’s clientele and its purchasing and service habits</a:t>
            </a:r>
          </a:p>
          <a:p>
            <a:pPr marL="57150" indent="-285750">
              <a:spcAft>
                <a:spcPts val="600"/>
              </a:spcAft>
              <a:buFont typeface="Arial" panose="020B0604020202020204" pitchFamily="34" charset="0"/>
              <a:buChar char="•"/>
            </a:pPr>
            <a:r>
              <a:rPr lang="en-US" i="0" dirty="0">
                <a:ln w="0"/>
                <a:effectLst>
                  <a:outerShdw blurRad="38100" dist="19050" dir="2700000" algn="tl" rotWithShape="0">
                    <a:schemeClr val="dk1">
                      <a:alpha val="40000"/>
                    </a:schemeClr>
                  </a:outerShdw>
                </a:effectLst>
              </a:rPr>
              <a:t>Disclosure of the conditions of the facility—if you are buying the actual building, a full inspection is in order; many other legalities also apply, as noted by your realtor and attorney</a:t>
            </a:r>
          </a:p>
          <a:p>
            <a:pPr marL="57150" indent="-285750">
              <a:spcAft>
                <a:spcPts val="600"/>
              </a:spcAft>
              <a:buFont typeface="Arial" panose="020B0604020202020204" pitchFamily="34" charset="0"/>
              <a:buChar char="•"/>
            </a:pPr>
            <a:r>
              <a:rPr lang="en-US" i="0" dirty="0">
                <a:ln w="0"/>
                <a:effectLst>
                  <a:outerShdw blurRad="38100" dist="19050" dir="2700000" algn="tl" rotWithShape="0">
                    <a:schemeClr val="dk1">
                      <a:alpha val="40000"/>
                    </a:schemeClr>
                  </a:outerShdw>
                </a:effectLst>
              </a:rPr>
              <a:t>Non-compete agreement stating that the seller will not work in or establish a new salon, spa, or barbershop within a specified distance from the present location</a:t>
            </a:r>
          </a:p>
          <a:p>
            <a:pPr marL="57150" indent="-285750">
              <a:spcAft>
                <a:spcPts val="600"/>
              </a:spcAft>
              <a:buFont typeface="Arial" panose="020B0604020202020204" pitchFamily="34" charset="0"/>
              <a:buChar char="•"/>
            </a:pPr>
            <a:r>
              <a:rPr lang="en-US" i="0" dirty="0">
                <a:ln w="0"/>
                <a:effectLst>
                  <a:outerShdw blurRad="38100" dist="19050" dir="2700000" algn="tl" rotWithShape="0">
                    <a:schemeClr val="dk1">
                      <a:alpha val="40000"/>
                    </a:schemeClr>
                  </a:outerShdw>
                </a:effectLst>
              </a:rPr>
              <a:t>Employee agreement, either formal or informal, that lets you know if the employees will stay with the business under its new ownership—existing employee contracts should be transferable</a:t>
            </a:r>
          </a:p>
        </p:txBody>
      </p:sp>
    </p:spTree>
    <p:extLst>
      <p:ext uri="{BB962C8B-B14F-4D97-AF65-F5344CB8AC3E}">
        <p14:creationId xmlns:p14="http://schemas.microsoft.com/office/powerpoint/2010/main" val="34974894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5A63326-07D8-989E-E7C9-1612231700A8}"/>
              </a:ext>
            </a:extLst>
          </p:cNvPr>
          <p:cNvPicPr>
            <a:picLocks noChangeAspect="1"/>
          </p:cNvPicPr>
          <p:nvPr/>
        </p:nvPicPr>
        <p:blipFill>
          <a:blip r:embed="rId2"/>
          <a:stretch>
            <a:fillRect/>
          </a:stretch>
        </p:blipFill>
        <p:spPr>
          <a:xfrm>
            <a:off x="1147665" y="563106"/>
            <a:ext cx="9212292" cy="5814315"/>
          </a:xfrm>
          <a:prstGeom prst="rect">
            <a:avLst/>
          </a:prstGeom>
        </p:spPr>
      </p:pic>
    </p:spTree>
    <p:extLst>
      <p:ext uri="{BB962C8B-B14F-4D97-AF65-F5344CB8AC3E}">
        <p14:creationId xmlns:p14="http://schemas.microsoft.com/office/powerpoint/2010/main" val="1502753664"/>
      </p:ext>
    </p:extLst>
  </p:cSld>
  <p:clrMapOvr>
    <a:masterClrMapping/>
  </p:clrMapOvr>
</p:sld>
</file>

<file path=ppt/theme/theme1.xml><?xml version="1.0" encoding="utf-8"?>
<a:theme xmlns:a="http://schemas.openxmlformats.org/drawingml/2006/main" name="Anderson ppt template (1)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Anderson ppt template (1) (1)</Template>
  <TotalTime>42</TotalTime>
  <Words>906</Words>
  <Application>Microsoft Office PowerPoint</Application>
  <PresentationFormat>Widescreen</PresentationFormat>
  <Paragraphs>33</Paragraphs>
  <Slides>12</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12</vt:i4>
      </vt:variant>
    </vt:vector>
  </HeadingPairs>
  <TitlesOfParts>
    <vt:vector size="20" baseType="lpstr">
      <vt:lpstr>Arial</vt:lpstr>
      <vt:lpstr>Calibri</vt:lpstr>
      <vt:lpstr>Calibri Light</vt:lpstr>
      <vt:lpstr>Futura PT Book</vt:lpstr>
      <vt:lpstr>Futura PT Demi</vt:lpstr>
      <vt:lpstr>open-sans</vt:lpstr>
      <vt:lpstr>Anderson ppt template (1) (1)</vt:lpstr>
      <vt:lpstr>Custom Design</vt:lpstr>
      <vt:lpstr>PowerPoint Presentation</vt:lpstr>
      <vt:lpstr>Types of Business Ownership</vt:lpstr>
      <vt:lpstr>Individual Ownership </vt:lpstr>
      <vt:lpstr>Partnership </vt:lpstr>
      <vt:lpstr>Corporation </vt:lpstr>
      <vt:lpstr>Characteristics of Corporations</vt:lpstr>
      <vt:lpstr>PowerPoint Presentation</vt:lpstr>
      <vt:lpstr>PowerPoint Presentation</vt:lpstr>
      <vt:lpstr>PowerPoint Presentation</vt:lpstr>
      <vt:lpstr>Purchasing an Established Business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Types of Business Ownership</dc:title>
  <dc:creator>Marina Calo | Anderson College | Downtown</dc:creator>
  <cp:lastModifiedBy>Gabrielle Heard | Anderson College | Head Office</cp:lastModifiedBy>
  <cp:revision>4</cp:revision>
  <dcterms:created xsi:type="dcterms:W3CDTF">2022-11-08T20:48:14Z</dcterms:created>
  <dcterms:modified xsi:type="dcterms:W3CDTF">2023-01-24T21:51:27Z</dcterms:modified>
</cp:coreProperties>
</file>