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2" r:id="rId5"/>
  </p:sldMasterIdLst>
  <p:notesMasterIdLst>
    <p:notesMasterId r:id="rId13"/>
  </p:notesMasterIdLst>
  <p:sldIdLst>
    <p:sldId id="448" r:id="rId6"/>
    <p:sldId id="437" r:id="rId7"/>
    <p:sldId id="443" r:id="rId8"/>
    <p:sldId id="445" r:id="rId9"/>
    <p:sldId id="447" r:id="rId10"/>
    <p:sldId id="446" r:id="rId11"/>
    <p:sldId id="43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6446C"/>
    <a:srgbClr val="A21D22"/>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E0214D4-37DE-7AE8-126B-BF2DC0539DE3}" v="92" dt="2022-12-12T17:03:44.41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561" autoAdjust="0"/>
    <p:restoredTop sz="94660"/>
  </p:normalViewPr>
  <p:slideViewPr>
    <p:cSldViewPr snapToGrid="0">
      <p:cViewPr varScale="1">
        <p:scale>
          <a:sx n="78" d="100"/>
          <a:sy n="78" d="100"/>
        </p:scale>
        <p:origin x="672" y="6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presProps" Target="presProps.xml"/><Relationship Id="rId10" Type="http://schemas.openxmlformats.org/officeDocument/2006/relationships/slide" Target="slides/slide5.xml"/><Relationship Id="rId19"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commentAuthors" Target="commentAuthor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FAC3619-81D0-41FF-AB6F-36215E33703F}"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A994CE22-A617-4D54-9132-EEC5E3F30A7C}">
      <dgm:prSet/>
      <dgm:spPr>
        <a:solidFill>
          <a:srgbClr val="06446C"/>
        </a:solidFill>
      </dgm:spPr>
      <dgm:t>
        <a:bodyPr/>
        <a:lstStyle/>
        <a:p>
          <a:r>
            <a:rPr lang="en-US" dirty="0"/>
            <a:t>Close your books and do your own internet research, </a:t>
          </a:r>
        </a:p>
      </dgm:t>
    </dgm:pt>
    <dgm:pt modelId="{B1D7425D-6641-4D72-AD20-DB9CCB79B43F}" type="parTrans" cxnId="{E3C11C49-D906-495C-A85B-B8F16FEFAE38}">
      <dgm:prSet/>
      <dgm:spPr/>
      <dgm:t>
        <a:bodyPr/>
        <a:lstStyle/>
        <a:p>
          <a:endParaRPr lang="en-US"/>
        </a:p>
      </dgm:t>
    </dgm:pt>
    <dgm:pt modelId="{C9E974EE-A5D1-45C3-A43C-1F57B3F0E014}" type="sibTrans" cxnId="{E3C11C49-D906-495C-A85B-B8F16FEFAE38}">
      <dgm:prSet/>
      <dgm:spPr/>
      <dgm:t>
        <a:bodyPr/>
        <a:lstStyle/>
        <a:p>
          <a:endParaRPr lang="en-US"/>
        </a:p>
      </dgm:t>
    </dgm:pt>
    <dgm:pt modelId="{1FCCF555-08C1-4D93-AC2D-C0E11B59044B}">
      <dgm:prSet/>
      <dgm:spPr>
        <a:solidFill>
          <a:srgbClr val="06446C"/>
        </a:solidFill>
      </dgm:spPr>
      <dgm:t>
        <a:bodyPr/>
        <a:lstStyle/>
        <a:p>
          <a:r>
            <a:rPr lang="en-US"/>
            <a:t>How do hormones affect skin health?</a:t>
          </a:r>
        </a:p>
      </dgm:t>
    </dgm:pt>
    <dgm:pt modelId="{DE429B86-9523-4273-ABC7-E306F952B80E}" type="parTrans" cxnId="{9C17A533-A52C-48F1-8183-5432AF182901}">
      <dgm:prSet/>
      <dgm:spPr/>
      <dgm:t>
        <a:bodyPr/>
        <a:lstStyle/>
        <a:p>
          <a:endParaRPr lang="en-US"/>
        </a:p>
      </dgm:t>
    </dgm:pt>
    <dgm:pt modelId="{F5463372-82BA-466E-A2A1-0718AFEB8FFD}" type="sibTrans" cxnId="{9C17A533-A52C-48F1-8183-5432AF182901}">
      <dgm:prSet/>
      <dgm:spPr/>
      <dgm:t>
        <a:bodyPr/>
        <a:lstStyle/>
        <a:p>
          <a:endParaRPr lang="en-US"/>
        </a:p>
      </dgm:t>
    </dgm:pt>
    <dgm:pt modelId="{2B63344E-5F78-4663-9B99-47B97CB68CC4}">
      <dgm:prSet/>
      <dgm:spPr>
        <a:solidFill>
          <a:srgbClr val="06446C"/>
        </a:solidFill>
      </dgm:spPr>
      <dgm:t>
        <a:bodyPr/>
        <a:lstStyle/>
        <a:p>
          <a:r>
            <a:rPr lang="en-US"/>
            <a:t>Write down the main factors</a:t>
          </a:r>
        </a:p>
      </dgm:t>
    </dgm:pt>
    <dgm:pt modelId="{16F4E2E7-2AC3-41DA-ACE9-175D541FD38F}" type="parTrans" cxnId="{51F135B7-9FC6-4818-9C5B-08EC80EB572C}">
      <dgm:prSet/>
      <dgm:spPr/>
      <dgm:t>
        <a:bodyPr/>
        <a:lstStyle/>
        <a:p>
          <a:endParaRPr lang="en-US"/>
        </a:p>
      </dgm:t>
    </dgm:pt>
    <dgm:pt modelId="{F476FFDB-A294-4E07-957B-86652D77ACDF}" type="sibTrans" cxnId="{51F135B7-9FC6-4818-9C5B-08EC80EB572C}">
      <dgm:prSet/>
      <dgm:spPr/>
      <dgm:t>
        <a:bodyPr/>
        <a:lstStyle/>
        <a:p>
          <a:endParaRPr lang="en-US"/>
        </a:p>
      </dgm:t>
    </dgm:pt>
    <dgm:pt modelId="{86C400E0-DD5D-4096-8592-D6333F1E617D}">
      <dgm:prSet/>
      <dgm:spPr>
        <a:solidFill>
          <a:srgbClr val="06446C"/>
        </a:solidFill>
      </dgm:spPr>
      <dgm:t>
        <a:bodyPr/>
        <a:lstStyle/>
        <a:p>
          <a:r>
            <a:rPr lang="en-US"/>
            <a:t>Share with the rest of the class </a:t>
          </a:r>
        </a:p>
      </dgm:t>
    </dgm:pt>
    <dgm:pt modelId="{AE8F7884-CE2F-4707-9559-BD4C95A19B0C}" type="parTrans" cxnId="{19346DF9-6B3A-42BB-8FF4-52CA3B41B3A1}">
      <dgm:prSet/>
      <dgm:spPr/>
      <dgm:t>
        <a:bodyPr/>
        <a:lstStyle/>
        <a:p>
          <a:endParaRPr lang="en-US"/>
        </a:p>
      </dgm:t>
    </dgm:pt>
    <dgm:pt modelId="{BA8D6D20-3698-431C-9F5A-7275B792FE1F}" type="sibTrans" cxnId="{19346DF9-6B3A-42BB-8FF4-52CA3B41B3A1}">
      <dgm:prSet/>
      <dgm:spPr/>
      <dgm:t>
        <a:bodyPr/>
        <a:lstStyle/>
        <a:p>
          <a:endParaRPr lang="en-US"/>
        </a:p>
      </dgm:t>
    </dgm:pt>
    <dgm:pt modelId="{921C69B1-DE75-4F37-9FDE-6696F415F647}" type="pres">
      <dgm:prSet presAssocID="{AFAC3619-81D0-41FF-AB6F-36215E33703F}" presName="linear" presStyleCnt="0">
        <dgm:presLayoutVars>
          <dgm:animLvl val="lvl"/>
          <dgm:resizeHandles val="exact"/>
        </dgm:presLayoutVars>
      </dgm:prSet>
      <dgm:spPr/>
    </dgm:pt>
    <dgm:pt modelId="{82B9CBF6-6140-4FCD-9A14-F10791057F57}" type="pres">
      <dgm:prSet presAssocID="{A994CE22-A617-4D54-9132-EEC5E3F30A7C}" presName="parentText" presStyleLbl="node1" presStyleIdx="0" presStyleCnt="4">
        <dgm:presLayoutVars>
          <dgm:chMax val="0"/>
          <dgm:bulletEnabled val="1"/>
        </dgm:presLayoutVars>
      </dgm:prSet>
      <dgm:spPr/>
    </dgm:pt>
    <dgm:pt modelId="{D6E0F7DD-27C0-4DDF-B1BC-2E03280425FC}" type="pres">
      <dgm:prSet presAssocID="{C9E974EE-A5D1-45C3-A43C-1F57B3F0E014}" presName="spacer" presStyleCnt="0"/>
      <dgm:spPr/>
    </dgm:pt>
    <dgm:pt modelId="{462F369A-3C75-4367-85F1-A813B4B2D58C}" type="pres">
      <dgm:prSet presAssocID="{1FCCF555-08C1-4D93-AC2D-C0E11B59044B}" presName="parentText" presStyleLbl="node1" presStyleIdx="1" presStyleCnt="4">
        <dgm:presLayoutVars>
          <dgm:chMax val="0"/>
          <dgm:bulletEnabled val="1"/>
        </dgm:presLayoutVars>
      </dgm:prSet>
      <dgm:spPr/>
    </dgm:pt>
    <dgm:pt modelId="{7E79D64A-B4FE-41E3-A77E-78D0F43EE092}" type="pres">
      <dgm:prSet presAssocID="{F5463372-82BA-466E-A2A1-0718AFEB8FFD}" presName="spacer" presStyleCnt="0"/>
      <dgm:spPr/>
    </dgm:pt>
    <dgm:pt modelId="{48CE43A4-2422-4C9A-A15C-AF058C22176D}" type="pres">
      <dgm:prSet presAssocID="{2B63344E-5F78-4663-9B99-47B97CB68CC4}" presName="parentText" presStyleLbl="node1" presStyleIdx="2" presStyleCnt="4">
        <dgm:presLayoutVars>
          <dgm:chMax val="0"/>
          <dgm:bulletEnabled val="1"/>
        </dgm:presLayoutVars>
      </dgm:prSet>
      <dgm:spPr/>
    </dgm:pt>
    <dgm:pt modelId="{41DA6BF9-2B33-4E9A-9B14-069BE2F02493}" type="pres">
      <dgm:prSet presAssocID="{F476FFDB-A294-4E07-957B-86652D77ACDF}" presName="spacer" presStyleCnt="0"/>
      <dgm:spPr/>
    </dgm:pt>
    <dgm:pt modelId="{48D41CD0-3AD5-4B87-87F0-E06D730A7460}" type="pres">
      <dgm:prSet presAssocID="{86C400E0-DD5D-4096-8592-D6333F1E617D}" presName="parentText" presStyleLbl="node1" presStyleIdx="3" presStyleCnt="4">
        <dgm:presLayoutVars>
          <dgm:chMax val="0"/>
          <dgm:bulletEnabled val="1"/>
        </dgm:presLayoutVars>
      </dgm:prSet>
      <dgm:spPr/>
    </dgm:pt>
  </dgm:ptLst>
  <dgm:cxnLst>
    <dgm:cxn modelId="{A02C6C15-A7EB-4742-95AB-49BDFB6CEA6C}" type="presOf" srcId="{2B63344E-5F78-4663-9B99-47B97CB68CC4}" destId="{48CE43A4-2422-4C9A-A15C-AF058C22176D}" srcOrd="0" destOrd="0" presId="urn:microsoft.com/office/officeart/2005/8/layout/vList2"/>
    <dgm:cxn modelId="{4BB3E828-B3A9-4D2C-8031-9F7ACD110A92}" type="presOf" srcId="{A994CE22-A617-4D54-9132-EEC5E3F30A7C}" destId="{82B9CBF6-6140-4FCD-9A14-F10791057F57}" srcOrd="0" destOrd="0" presId="urn:microsoft.com/office/officeart/2005/8/layout/vList2"/>
    <dgm:cxn modelId="{9C17A533-A52C-48F1-8183-5432AF182901}" srcId="{AFAC3619-81D0-41FF-AB6F-36215E33703F}" destId="{1FCCF555-08C1-4D93-AC2D-C0E11B59044B}" srcOrd="1" destOrd="0" parTransId="{DE429B86-9523-4273-ABC7-E306F952B80E}" sibTransId="{F5463372-82BA-466E-A2A1-0718AFEB8FFD}"/>
    <dgm:cxn modelId="{E3C11C49-D906-495C-A85B-B8F16FEFAE38}" srcId="{AFAC3619-81D0-41FF-AB6F-36215E33703F}" destId="{A994CE22-A617-4D54-9132-EEC5E3F30A7C}" srcOrd="0" destOrd="0" parTransId="{B1D7425D-6641-4D72-AD20-DB9CCB79B43F}" sibTransId="{C9E974EE-A5D1-45C3-A43C-1F57B3F0E014}"/>
    <dgm:cxn modelId="{51F135B7-9FC6-4818-9C5B-08EC80EB572C}" srcId="{AFAC3619-81D0-41FF-AB6F-36215E33703F}" destId="{2B63344E-5F78-4663-9B99-47B97CB68CC4}" srcOrd="2" destOrd="0" parTransId="{16F4E2E7-2AC3-41DA-ACE9-175D541FD38F}" sibTransId="{F476FFDB-A294-4E07-957B-86652D77ACDF}"/>
    <dgm:cxn modelId="{1E57DEBC-D9DE-438C-B505-4B109C6E9CFB}" type="presOf" srcId="{1FCCF555-08C1-4D93-AC2D-C0E11B59044B}" destId="{462F369A-3C75-4367-85F1-A813B4B2D58C}" srcOrd="0" destOrd="0" presId="urn:microsoft.com/office/officeart/2005/8/layout/vList2"/>
    <dgm:cxn modelId="{96F981C0-6833-4D55-9065-FB4F4A82710E}" type="presOf" srcId="{AFAC3619-81D0-41FF-AB6F-36215E33703F}" destId="{921C69B1-DE75-4F37-9FDE-6696F415F647}" srcOrd="0" destOrd="0" presId="urn:microsoft.com/office/officeart/2005/8/layout/vList2"/>
    <dgm:cxn modelId="{55DFD5E2-862D-4788-98BE-E1B25129C33F}" type="presOf" srcId="{86C400E0-DD5D-4096-8592-D6333F1E617D}" destId="{48D41CD0-3AD5-4B87-87F0-E06D730A7460}" srcOrd="0" destOrd="0" presId="urn:microsoft.com/office/officeart/2005/8/layout/vList2"/>
    <dgm:cxn modelId="{19346DF9-6B3A-42BB-8FF4-52CA3B41B3A1}" srcId="{AFAC3619-81D0-41FF-AB6F-36215E33703F}" destId="{86C400E0-DD5D-4096-8592-D6333F1E617D}" srcOrd="3" destOrd="0" parTransId="{AE8F7884-CE2F-4707-9559-BD4C95A19B0C}" sibTransId="{BA8D6D20-3698-431C-9F5A-7275B792FE1F}"/>
    <dgm:cxn modelId="{3F6FCCA9-5625-47DC-8888-77FECB872AB0}" type="presParOf" srcId="{921C69B1-DE75-4F37-9FDE-6696F415F647}" destId="{82B9CBF6-6140-4FCD-9A14-F10791057F57}" srcOrd="0" destOrd="0" presId="urn:microsoft.com/office/officeart/2005/8/layout/vList2"/>
    <dgm:cxn modelId="{237D5A41-042C-4009-9498-E25DAA310531}" type="presParOf" srcId="{921C69B1-DE75-4F37-9FDE-6696F415F647}" destId="{D6E0F7DD-27C0-4DDF-B1BC-2E03280425FC}" srcOrd="1" destOrd="0" presId="urn:microsoft.com/office/officeart/2005/8/layout/vList2"/>
    <dgm:cxn modelId="{97A758F3-706D-45B0-A82D-AF3A7B939986}" type="presParOf" srcId="{921C69B1-DE75-4F37-9FDE-6696F415F647}" destId="{462F369A-3C75-4367-85F1-A813B4B2D58C}" srcOrd="2" destOrd="0" presId="urn:microsoft.com/office/officeart/2005/8/layout/vList2"/>
    <dgm:cxn modelId="{D4CA2F67-1FF1-421C-9830-740D2DA4197F}" type="presParOf" srcId="{921C69B1-DE75-4F37-9FDE-6696F415F647}" destId="{7E79D64A-B4FE-41E3-A77E-78D0F43EE092}" srcOrd="3" destOrd="0" presId="urn:microsoft.com/office/officeart/2005/8/layout/vList2"/>
    <dgm:cxn modelId="{CE3E610D-5B6D-4499-9405-2F7C4A1D82F2}" type="presParOf" srcId="{921C69B1-DE75-4F37-9FDE-6696F415F647}" destId="{48CE43A4-2422-4C9A-A15C-AF058C22176D}" srcOrd="4" destOrd="0" presId="urn:microsoft.com/office/officeart/2005/8/layout/vList2"/>
    <dgm:cxn modelId="{7168447D-5C4B-4707-A82B-DC2FAEE21EEB}" type="presParOf" srcId="{921C69B1-DE75-4F37-9FDE-6696F415F647}" destId="{41DA6BF9-2B33-4E9A-9B14-069BE2F02493}" srcOrd="5" destOrd="0" presId="urn:microsoft.com/office/officeart/2005/8/layout/vList2"/>
    <dgm:cxn modelId="{BF48BD66-B115-4ACD-940D-3469573948B9}" type="presParOf" srcId="{921C69B1-DE75-4F37-9FDE-6696F415F647}" destId="{48D41CD0-3AD5-4B87-87F0-E06D730A7460}"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B9CBF6-6140-4FCD-9A14-F10791057F57}">
      <dsp:nvSpPr>
        <dsp:cNvPr id="0" name=""/>
        <dsp:cNvSpPr/>
      </dsp:nvSpPr>
      <dsp:spPr>
        <a:xfrm>
          <a:off x="0" y="8050"/>
          <a:ext cx="9190703" cy="804960"/>
        </a:xfrm>
        <a:prstGeom prst="roundRect">
          <a:avLst/>
        </a:prstGeom>
        <a:solidFill>
          <a:srgbClr val="06446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kern="1200" dirty="0"/>
            <a:t>Close your books and do your own internet research, </a:t>
          </a:r>
        </a:p>
      </dsp:txBody>
      <dsp:txXfrm>
        <a:off x="39295" y="47345"/>
        <a:ext cx="9112113" cy="726370"/>
      </dsp:txXfrm>
    </dsp:sp>
    <dsp:sp modelId="{462F369A-3C75-4367-85F1-A813B4B2D58C}">
      <dsp:nvSpPr>
        <dsp:cNvPr id="0" name=""/>
        <dsp:cNvSpPr/>
      </dsp:nvSpPr>
      <dsp:spPr>
        <a:xfrm>
          <a:off x="0" y="905170"/>
          <a:ext cx="9190703" cy="804960"/>
        </a:xfrm>
        <a:prstGeom prst="roundRect">
          <a:avLst/>
        </a:prstGeom>
        <a:solidFill>
          <a:srgbClr val="06446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kern="1200"/>
            <a:t>How do hormones affect skin health?</a:t>
          </a:r>
        </a:p>
      </dsp:txBody>
      <dsp:txXfrm>
        <a:off x="39295" y="944465"/>
        <a:ext cx="9112113" cy="726370"/>
      </dsp:txXfrm>
    </dsp:sp>
    <dsp:sp modelId="{48CE43A4-2422-4C9A-A15C-AF058C22176D}">
      <dsp:nvSpPr>
        <dsp:cNvPr id="0" name=""/>
        <dsp:cNvSpPr/>
      </dsp:nvSpPr>
      <dsp:spPr>
        <a:xfrm>
          <a:off x="0" y="1802290"/>
          <a:ext cx="9190703" cy="804960"/>
        </a:xfrm>
        <a:prstGeom prst="roundRect">
          <a:avLst/>
        </a:prstGeom>
        <a:solidFill>
          <a:srgbClr val="06446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kern="1200"/>
            <a:t>Write down the main factors</a:t>
          </a:r>
        </a:p>
      </dsp:txBody>
      <dsp:txXfrm>
        <a:off x="39295" y="1841585"/>
        <a:ext cx="9112113" cy="726370"/>
      </dsp:txXfrm>
    </dsp:sp>
    <dsp:sp modelId="{48D41CD0-3AD5-4B87-87F0-E06D730A7460}">
      <dsp:nvSpPr>
        <dsp:cNvPr id="0" name=""/>
        <dsp:cNvSpPr/>
      </dsp:nvSpPr>
      <dsp:spPr>
        <a:xfrm>
          <a:off x="0" y="2699410"/>
          <a:ext cx="9190703" cy="804960"/>
        </a:xfrm>
        <a:prstGeom prst="roundRect">
          <a:avLst/>
        </a:prstGeom>
        <a:solidFill>
          <a:srgbClr val="06446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kern="1200"/>
            <a:t>Share with the rest of the class </a:t>
          </a:r>
        </a:p>
      </dsp:txBody>
      <dsp:txXfrm>
        <a:off x="39295" y="2738705"/>
        <a:ext cx="9112113" cy="72637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2023-01-25</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74587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8016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816077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923787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2023-01-25</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70808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2023-01-25</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423567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2023-01-25</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376413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1817596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66646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014485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771144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2023-01-25</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37230538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13.xml"/><Relationship Id="rId1" Type="http://schemas.openxmlformats.org/officeDocument/2006/relationships/video" Target="https://www.youtube.com/embed/8l8243fDWm8?feature=oembed" TargetMode="Externa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79488" y="3429000"/>
            <a:ext cx="7956659" cy="1323439"/>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solidFill>
                  <a:srgbClr val="C00000"/>
                </a:solidFill>
                <a:latin typeface="Futura PT Demi" panose="020B0702020204020303" pitchFamily="34" charset="0"/>
              </a:rPr>
              <a:t>Medical Esthetics</a:t>
            </a:r>
          </a:p>
          <a:p>
            <a:r>
              <a:rPr lang="en-CA" b="0" dirty="0">
                <a:solidFill>
                  <a:schemeClr val="bg1"/>
                </a:solidFill>
                <a:latin typeface="Futura PT Demi" panose="020B0702020204020303" pitchFamily="34" charset="0"/>
              </a:rPr>
              <a:t>Hormones and Skin</a:t>
            </a: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1137944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TextBox 3"/>
          <p:cNvSpPr txBox="1"/>
          <p:nvPr/>
        </p:nvSpPr>
        <p:spPr>
          <a:xfrm>
            <a:off x="570838" y="326431"/>
            <a:ext cx="7569706" cy="1288238"/>
          </a:xfrm>
          <a:prstGeom prst="rect">
            <a:avLst/>
          </a:prstGeom>
        </p:spPr>
        <p:txBody>
          <a:bodyPr vert="horz" lIns="91440" tIns="45720" rIns="91440" bIns="45720" rtlCol="0" anchor="ctr">
            <a:normAutofit/>
          </a:bodyPr>
          <a:lstStyle>
            <a:defPPr>
              <a:defRPr lang="en-US"/>
            </a:defPPr>
            <a:lvl1pPr>
              <a:defRPr sz="4000" b="1">
                <a:solidFill>
                  <a:srgbClr val="A21D22"/>
                </a:solidFill>
                <a:latin typeface="Futura PT" panose="020B0602020204020303" pitchFamily="34" charset="0"/>
              </a:defRPr>
            </a:lvl1pPr>
          </a:lstStyle>
          <a:p>
            <a:pPr>
              <a:lnSpc>
                <a:spcPct val="90000"/>
              </a:lnSpc>
              <a:spcBef>
                <a:spcPct val="0"/>
              </a:spcBef>
              <a:spcAft>
                <a:spcPts val="600"/>
              </a:spcAft>
            </a:pPr>
            <a:r>
              <a:rPr lang="en-US" b="0" kern="1200" dirty="0">
                <a:solidFill>
                  <a:schemeClr val="bg1"/>
                </a:solidFill>
                <a:latin typeface="+mj-lt"/>
                <a:ea typeface="+mj-ea"/>
                <a:cs typeface="+mj-cs"/>
              </a:rPr>
              <a:t>Why is it important? </a:t>
            </a:r>
          </a:p>
        </p:txBody>
      </p:sp>
      <p:sp>
        <p:nvSpPr>
          <p:cNvPr id="2" name="TextBox 1">
            <a:extLst>
              <a:ext uri="{FF2B5EF4-FFF2-40B4-BE49-F238E27FC236}">
                <a16:creationId xmlns:a16="http://schemas.microsoft.com/office/drawing/2014/main" id="{4E271BDA-446F-F9FE-E4F9-479B25A89A1D}"/>
              </a:ext>
            </a:extLst>
          </p:cNvPr>
          <p:cNvSpPr txBox="1"/>
          <p:nvPr/>
        </p:nvSpPr>
        <p:spPr>
          <a:xfrm>
            <a:off x="570838" y="1773967"/>
            <a:ext cx="9791416" cy="304698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solidFill>
                  <a:schemeClr val="bg1"/>
                </a:solidFill>
              </a:rPr>
              <a:t>How Is This Important? The hormonal changes that occur with the reproductive system affect the skin in many ways. Understanding that you cannot cure acne because of the hormonal changes of puberty or perimenopause will help you create skin care options that will help your clients treat the symptoms. Loss of collagen and elastin related to hormonal changes with aging, assisting your client with hair removal options due to fluctuations in hormones, or spending time treating your client’s melasma will be rewarding because you have a solid understanding of the cycles of the reproductive system.</a:t>
            </a:r>
          </a:p>
        </p:txBody>
      </p:sp>
    </p:spTree>
    <p:extLst>
      <p:ext uri="{BB962C8B-B14F-4D97-AF65-F5344CB8AC3E}">
        <p14:creationId xmlns:p14="http://schemas.microsoft.com/office/powerpoint/2010/main" val="2329743531"/>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99545D-5CE3-D4D0-D61D-3A9CD9773B81}"/>
              </a:ext>
            </a:extLst>
          </p:cNvPr>
          <p:cNvSpPr>
            <a:spLocks noGrp="1"/>
          </p:cNvSpPr>
          <p:nvPr>
            <p:ph type="title"/>
          </p:nvPr>
        </p:nvSpPr>
        <p:spPr>
          <a:xfrm>
            <a:off x="553720" y="415925"/>
            <a:ext cx="10515600" cy="1325563"/>
          </a:xfrm>
        </p:spPr>
        <p:txBody>
          <a:bodyPr vert="horz" lIns="91440" tIns="45720" rIns="91440" bIns="45720" rtlCol="0" anchor="t">
            <a:normAutofit/>
          </a:bodyPr>
          <a:lstStyle/>
          <a:p>
            <a:r>
              <a:rPr lang="en-US" sz="3400" dirty="0">
                <a:solidFill>
                  <a:schemeClr val="bg1"/>
                </a:solidFill>
              </a:rPr>
              <a:t>Hormonal Changes in the Reproductive System Can Affect the Skin</a:t>
            </a:r>
          </a:p>
        </p:txBody>
      </p:sp>
      <p:pic>
        <p:nvPicPr>
          <p:cNvPr id="5" name="Content Placeholder 4" descr="Facial serum application">
            <a:extLst>
              <a:ext uri="{FF2B5EF4-FFF2-40B4-BE49-F238E27FC236}">
                <a16:creationId xmlns:a16="http://schemas.microsoft.com/office/drawing/2014/main" id="{637E2733-86FA-9812-1F24-BFA9E4BB884D}"/>
              </a:ext>
            </a:extLst>
          </p:cNvPr>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tretch/>
        </p:blipFill>
        <p:spPr>
          <a:xfrm>
            <a:off x="4464468" y="1825625"/>
            <a:ext cx="3263063" cy="4351338"/>
          </a:xfrm>
          <a:custGeom>
            <a:avLst/>
            <a:gdLst/>
            <a:ahLst/>
            <a:cxnLst/>
            <a:rect l="l" t="t" r="r" b="b"/>
            <a:pathLst>
              <a:path w="6170914" h="6313225">
                <a:moveTo>
                  <a:pt x="3397813" y="0"/>
                </a:moveTo>
                <a:cubicBezTo>
                  <a:pt x="4453378" y="0"/>
                  <a:pt x="5396522" y="481334"/>
                  <a:pt x="6019731" y="1236489"/>
                </a:cubicBezTo>
                <a:lnTo>
                  <a:pt x="6170914" y="1438663"/>
                </a:lnTo>
                <a:lnTo>
                  <a:pt x="6170914" y="5356963"/>
                </a:lnTo>
                <a:lnTo>
                  <a:pt x="6019731" y="5559138"/>
                </a:lnTo>
                <a:cubicBezTo>
                  <a:pt x="5786028" y="5842321"/>
                  <a:pt x="5507333" y="6086998"/>
                  <a:pt x="5194591" y="6282226"/>
                </a:cubicBezTo>
                <a:lnTo>
                  <a:pt x="5141791" y="6313225"/>
                </a:lnTo>
                <a:lnTo>
                  <a:pt x="1659199" y="6313225"/>
                </a:lnTo>
                <a:lnTo>
                  <a:pt x="1498064" y="6215333"/>
                </a:lnTo>
                <a:cubicBezTo>
                  <a:pt x="594240" y="5604721"/>
                  <a:pt x="0" y="4570663"/>
                  <a:pt x="0" y="3397813"/>
                </a:cubicBezTo>
                <a:cubicBezTo>
                  <a:pt x="0" y="1521253"/>
                  <a:pt x="1521253" y="0"/>
                  <a:pt x="3397813" y="0"/>
                </a:cubicBezTo>
                <a:close/>
              </a:path>
            </a:pathLst>
          </a:custGeom>
        </p:spPr>
      </p:pic>
    </p:spTree>
    <p:extLst>
      <p:ext uri="{BB962C8B-B14F-4D97-AF65-F5344CB8AC3E}">
        <p14:creationId xmlns:p14="http://schemas.microsoft.com/office/powerpoint/2010/main" val="471968994"/>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3AF1894-9332-9533-4C0D-103DB47DA2E0}"/>
              </a:ext>
            </a:extLst>
          </p:cNvPr>
          <p:cNvSpPr>
            <a:spLocks noGrp="1"/>
          </p:cNvSpPr>
          <p:nvPr>
            <p:ph idx="1"/>
          </p:nvPr>
        </p:nvSpPr>
        <p:spPr>
          <a:xfrm>
            <a:off x="838200" y="1693333"/>
            <a:ext cx="10515600" cy="4483630"/>
          </a:xfrm>
        </p:spPr>
        <p:txBody>
          <a:bodyPr/>
          <a:lstStyle/>
          <a:p>
            <a:r>
              <a:rPr lang="en-US" dirty="0"/>
              <a:t>The reproductive system produces the hormones estrogen, progesterone, and testosterone</a:t>
            </a:r>
          </a:p>
          <a:p>
            <a:r>
              <a:rPr lang="en-US" dirty="0"/>
              <a:t>Estrogen is dominant in females, and testosterone is dominant in males. </a:t>
            </a:r>
          </a:p>
          <a:p>
            <a:r>
              <a:rPr lang="en-US" dirty="0"/>
              <a:t>Hormone balance, or lack thereof, affect the skin in several ways. Acne, loss of collagen and elastin, loss of scalp hair, facial hair growth and color, and changes in skin pigmentation such as melasma (pregnancy mask) are some of the results of changing, or fluctuating, hormones.</a:t>
            </a:r>
          </a:p>
        </p:txBody>
      </p:sp>
    </p:spTree>
    <p:extLst>
      <p:ext uri="{BB962C8B-B14F-4D97-AF65-F5344CB8AC3E}">
        <p14:creationId xmlns:p14="http://schemas.microsoft.com/office/powerpoint/2010/main" val="15454240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nline Media 4" title="How Hormones Influence Skin Health with Naomi Judge | The Spa Dr. Podcast | Episode #200">
            <a:hlinkClick r:id="" action="ppaction://media"/>
            <a:extLst>
              <a:ext uri="{FF2B5EF4-FFF2-40B4-BE49-F238E27FC236}">
                <a16:creationId xmlns:a16="http://schemas.microsoft.com/office/drawing/2014/main" id="{B82EC413-A27A-8C0B-A914-EA27DA0A72BB}"/>
              </a:ext>
            </a:extLst>
          </p:cNvPr>
          <p:cNvPicPr>
            <a:picLocks noGrp="1" noRot="1" noChangeAspect="1"/>
          </p:cNvPicPr>
          <p:nvPr>
            <p:ph idx="1"/>
            <a:videoFile r:link="rId1"/>
          </p:nvPr>
        </p:nvPicPr>
        <p:blipFill>
          <a:blip r:embed="rId3"/>
          <a:stretch>
            <a:fillRect/>
          </a:stretch>
        </p:blipFill>
        <p:spPr>
          <a:xfrm>
            <a:off x="2869693" y="2025446"/>
            <a:ext cx="6141949" cy="4096118"/>
          </a:xfrm>
        </p:spPr>
      </p:pic>
      <p:sp>
        <p:nvSpPr>
          <p:cNvPr id="7" name="TextBox 6">
            <a:extLst>
              <a:ext uri="{FF2B5EF4-FFF2-40B4-BE49-F238E27FC236}">
                <a16:creationId xmlns:a16="http://schemas.microsoft.com/office/drawing/2014/main" id="{1A93F520-A42F-8F4E-3767-54F771687D3B}"/>
              </a:ext>
            </a:extLst>
          </p:cNvPr>
          <p:cNvSpPr txBox="1"/>
          <p:nvPr/>
        </p:nvSpPr>
        <p:spPr>
          <a:xfrm>
            <a:off x="245806" y="586319"/>
            <a:ext cx="6096000" cy="64633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Futura PT Demi"/>
                <a:ea typeface="+mn-ea"/>
                <a:cs typeface="Calibri"/>
              </a:rPr>
              <a:t>Hormones and Skin Health </a:t>
            </a:r>
            <a:endParaRPr kumimoji="0" lang="en-US" sz="3600" b="0" i="0" u="none" strike="noStrike" kern="1200" cap="none" spc="0" normalizeH="0" baseline="0" noProof="0" dirty="0">
              <a:ln>
                <a:noFill/>
              </a:ln>
              <a:solidFill>
                <a:prstClr val="black"/>
              </a:solidFill>
              <a:effectLst/>
              <a:uLnTx/>
              <a:uFillTx/>
              <a:latin typeface="Futura PT Demi"/>
              <a:ea typeface="+mn-ea"/>
              <a:cs typeface="+mn-cs"/>
            </a:endParaRPr>
          </a:p>
        </p:txBody>
      </p:sp>
    </p:spTree>
    <p:extLst>
      <p:ext uri="{BB962C8B-B14F-4D97-AF65-F5344CB8AC3E}">
        <p14:creationId xmlns:p14="http://schemas.microsoft.com/office/powerpoint/2010/main" val="30737050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AF1C6-B3DD-27EA-0412-8A7BE2D74423}"/>
              </a:ext>
            </a:extLst>
          </p:cNvPr>
          <p:cNvSpPr>
            <a:spLocks noGrp="1"/>
          </p:cNvSpPr>
          <p:nvPr>
            <p:ph type="title"/>
          </p:nvPr>
        </p:nvSpPr>
        <p:spPr/>
        <p:txBody>
          <a:bodyPr>
            <a:normAutofit/>
          </a:bodyPr>
          <a:lstStyle/>
          <a:p>
            <a:r>
              <a:rPr lang="en-US" sz="4000" dirty="0"/>
              <a:t>Research activity Time. 30 min</a:t>
            </a:r>
          </a:p>
        </p:txBody>
      </p:sp>
      <p:graphicFrame>
        <p:nvGraphicFramePr>
          <p:cNvPr id="5" name="Content Placeholder 2">
            <a:extLst>
              <a:ext uri="{FF2B5EF4-FFF2-40B4-BE49-F238E27FC236}">
                <a16:creationId xmlns:a16="http://schemas.microsoft.com/office/drawing/2014/main" id="{064BD843-1FD4-84AE-C4CA-2AFB4AA65427}"/>
              </a:ext>
            </a:extLst>
          </p:cNvPr>
          <p:cNvGraphicFramePr>
            <a:graphicFrameLocks noGrp="1"/>
          </p:cNvGraphicFramePr>
          <p:nvPr>
            <p:ph idx="1"/>
            <p:extLst>
              <p:ext uri="{D42A27DB-BD31-4B8C-83A1-F6EECF244321}">
                <p14:modId xmlns:p14="http://schemas.microsoft.com/office/powerpoint/2010/main" val="277856576"/>
              </p:ext>
            </p:extLst>
          </p:nvPr>
        </p:nvGraphicFramePr>
        <p:xfrm>
          <a:off x="916858" y="2320412"/>
          <a:ext cx="9190703" cy="35124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896042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customXml/itemProps2.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8C5489E-87E3-4684-B2F3-6D56E1B60BAA}">
  <ds:schemaRefs>
    <ds:schemaRef ds:uri="http://schemas.microsoft.com/sharepoint/v3/contenttype/forms"/>
  </ds:schemaRefs>
</ds:datastoreItem>
</file>

<file path=docMetadata/LabelInfo.xml><?xml version="1.0" encoding="utf-8"?>
<clbl:labelList xmlns:clbl="http://schemas.microsoft.com/office/2020/mipLabelMetadata">
  <clbl:label id="{56f1b449-1c43-45cc-84f7-a4d5ac4a6ead}" enabled="1" method="Standard" siteId="{89a3e09f-dd7d-463a-a9d4-9802d78f483b}" removed="0"/>
</clbl:labelList>
</file>

<file path=docProps/app.xml><?xml version="1.0" encoding="utf-8"?>
<Properties xmlns="http://schemas.openxmlformats.org/officeDocument/2006/extended-properties" xmlns:vt="http://schemas.openxmlformats.org/officeDocument/2006/docPropsVTypes">
  <TotalTime>6836</TotalTime>
  <Words>245</Words>
  <Application>Microsoft Office PowerPoint</Application>
  <PresentationFormat>Widescreen</PresentationFormat>
  <Paragraphs>15</Paragraphs>
  <Slides>7</Slides>
  <Notes>0</Notes>
  <HiddenSlides>0</HiddenSlides>
  <MMClips>1</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7</vt:i4>
      </vt:variant>
    </vt:vector>
  </HeadingPairs>
  <TitlesOfParts>
    <vt:vector size="13" baseType="lpstr">
      <vt:lpstr>Arial</vt:lpstr>
      <vt:lpstr>Calibri</vt:lpstr>
      <vt:lpstr>Futura PT Book</vt:lpstr>
      <vt:lpstr>Futura PT Demi</vt:lpstr>
      <vt:lpstr>Custom Design</vt:lpstr>
      <vt:lpstr>Office Theme</vt:lpstr>
      <vt:lpstr>PowerPoint Presentation</vt:lpstr>
      <vt:lpstr>PowerPoint Presentation</vt:lpstr>
      <vt:lpstr>Hormonal Changes in the Reproductive System Can Affect the Skin</vt:lpstr>
      <vt:lpstr>PowerPoint Presentation</vt:lpstr>
      <vt:lpstr>PowerPoint Presentation</vt:lpstr>
      <vt:lpstr>Research activity Time. 30 min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281</cp:revision>
  <dcterms:created xsi:type="dcterms:W3CDTF">2020-02-19T20:43:13Z</dcterms:created>
  <dcterms:modified xsi:type="dcterms:W3CDTF">2023-01-25T16:17:33Z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