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35"/>
  </p:notesMasterIdLst>
  <p:handoutMasterIdLst>
    <p:handoutMasterId r:id="rId36"/>
  </p:handoutMasterIdLst>
  <p:sldIdLst>
    <p:sldId id="269" r:id="rId6"/>
    <p:sldId id="314" r:id="rId7"/>
    <p:sldId id="289" r:id="rId8"/>
    <p:sldId id="312" r:id="rId9"/>
    <p:sldId id="300" r:id="rId10"/>
    <p:sldId id="313" r:id="rId11"/>
    <p:sldId id="290" r:id="rId12"/>
    <p:sldId id="301" r:id="rId13"/>
    <p:sldId id="294" r:id="rId14"/>
    <p:sldId id="295" r:id="rId15"/>
    <p:sldId id="316" r:id="rId16"/>
    <p:sldId id="302" r:id="rId17"/>
    <p:sldId id="298" r:id="rId18"/>
    <p:sldId id="303" r:id="rId19"/>
    <p:sldId id="304" r:id="rId20"/>
    <p:sldId id="305" r:id="rId21"/>
    <p:sldId id="296" r:id="rId22"/>
    <p:sldId id="297" r:id="rId23"/>
    <p:sldId id="307" r:id="rId24"/>
    <p:sldId id="317" r:id="rId25"/>
    <p:sldId id="308" r:id="rId26"/>
    <p:sldId id="291" r:id="rId27"/>
    <p:sldId id="287" r:id="rId28"/>
    <p:sldId id="288" r:id="rId29"/>
    <p:sldId id="292" r:id="rId30"/>
    <p:sldId id="311" r:id="rId31"/>
    <p:sldId id="293" r:id="rId32"/>
    <p:sldId id="285" r:id="rId33"/>
    <p:sldId id="286" r:id="rId34"/>
  </p:sldIdLst>
  <p:sldSz cx="12192000" cy="6858000"/>
  <p:notesSz cx="7023100" cy="93091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14"/>
          </p14:sldIdLst>
        </p14:section>
        <p14:section name="Untitled Section" id="{BAB5FE1B-4910-480F-9285-3B3D14DFD513}">
          <p14:sldIdLst>
            <p14:sldId id="289"/>
            <p14:sldId id="312"/>
            <p14:sldId id="300"/>
            <p14:sldId id="313"/>
            <p14:sldId id="290"/>
            <p14:sldId id="301"/>
            <p14:sldId id="294"/>
            <p14:sldId id="295"/>
            <p14:sldId id="316"/>
            <p14:sldId id="302"/>
            <p14:sldId id="298"/>
            <p14:sldId id="303"/>
            <p14:sldId id="304"/>
            <p14:sldId id="305"/>
            <p14:sldId id="296"/>
            <p14:sldId id="297"/>
            <p14:sldId id="307"/>
            <p14:sldId id="317"/>
            <p14:sldId id="308"/>
            <p14:sldId id="291"/>
            <p14:sldId id="287"/>
            <p14:sldId id="288"/>
            <p14:sldId id="292"/>
            <p14:sldId id="311"/>
            <p14:sldId id="293"/>
            <p14:sldId id="285"/>
            <p14:sldId id="28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16" autoAdjust="0"/>
    <p:restoredTop sz="84176" autoAdjust="0"/>
  </p:normalViewPr>
  <p:slideViewPr>
    <p:cSldViewPr snapToGrid="0">
      <p:cViewPr varScale="1">
        <p:scale>
          <a:sx n="94" d="100"/>
          <a:sy n="94" d="100"/>
        </p:scale>
        <p:origin x="900" y="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19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32511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928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6868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9504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697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330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15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578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6625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3429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9432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30157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07230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16835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03132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50862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5016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0353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20550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1028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34549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4620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440135A-D3A9-D573-3D6B-B6B12504FB7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6E524FB-5C0E-813E-A419-03417B9CBC0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27A67753-CC70-7216-1EB1-D61B53D23EC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43468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4056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39733" y="2589087"/>
            <a:ext cx="6163734" cy="1737759"/>
          </a:xfrm>
        </p:spPr>
        <p:txBody>
          <a:bodyPr>
            <a:normAutofit/>
          </a:bodyPr>
          <a:lstStyle/>
          <a:p>
            <a:pPr algn="l"/>
            <a:r>
              <a:rPr lang="en-US" sz="3200" dirty="0"/>
              <a:t>APPH 226: </a:t>
            </a:r>
            <a:br>
              <a:rPr lang="en-US" sz="3200" dirty="0"/>
            </a:br>
            <a:r>
              <a:rPr lang="en-US" sz="5400" b="1" dirty="0"/>
              <a:t>APR and AEC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3253318" y="4417882"/>
            <a:ext cx="6518003" cy="686942"/>
          </a:xfrm>
        </p:spPr>
        <p:txBody>
          <a:bodyPr>
            <a:normAutofit/>
          </a:bodyPr>
          <a:lstStyle/>
          <a:p>
            <a:r>
              <a:rPr lang="en-US" dirty="0"/>
              <a:t>Objectives: 1.3, 2.4, 5.8, 10.2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-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/>
              <a:t>Why is exposure time important?</a:t>
            </a:r>
          </a:p>
          <a:p>
            <a:endParaRPr lang="en-US" dirty="0"/>
          </a:p>
          <a:p>
            <a:r>
              <a:rPr lang="en-US" dirty="0"/>
              <a:t>X-ray quantity is directly proportional to the </a:t>
            </a:r>
            <a:r>
              <a:rPr lang="en-US" dirty="0" err="1"/>
              <a:t>mAs</a:t>
            </a:r>
            <a:endParaRPr lang="en-US" dirty="0"/>
          </a:p>
          <a:p>
            <a:r>
              <a:rPr lang="en-US" dirty="0"/>
              <a:t>Directly affects exposure </a:t>
            </a:r>
          </a:p>
          <a:p>
            <a:r>
              <a:rPr lang="en-US" dirty="0"/>
              <a:t>Controls how long electrons will be crossing over to the anode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57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Exposure Timers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Timer circuit is a critical component of the x-ray circuit</a:t>
            </a:r>
          </a:p>
          <a:p>
            <a:pPr lvl="1"/>
            <a:r>
              <a:rPr lang="en-US" dirty="0"/>
              <a:t>Directly affects the number of x-rays being produced</a:t>
            </a:r>
          </a:p>
          <a:p>
            <a:r>
              <a:rPr lang="en-US" dirty="0"/>
              <a:t>Purpose: ‘</a:t>
            </a:r>
            <a:r>
              <a:rPr lang="en-US" u="sng" dirty="0"/>
              <a:t>_________________</a:t>
            </a:r>
            <a:r>
              <a:rPr lang="en-US" dirty="0"/>
              <a:t>’ the high voltage across the tube</a:t>
            </a:r>
          </a:p>
          <a:p>
            <a:r>
              <a:rPr lang="en-US" dirty="0"/>
              <a:t>Located on the primary side (lower voltage is easier to control than high voltage)</a:t>
            </a:r>
          </a:p>
          <a:p>
            <a:pPr lvl="2"/>
            <a:r>
              <a:rPr lang="en-US" dirty="0"/>
              <a:t>All types of timers are controlled by the technologist, except for one specific type, which is automatic</a:t>
            </a:r>
          </a:p>
        </p:txBody>
      </p:sp>
    </p:spTree>
    <p:extLst>
      <p:ext uri="{BB962C8B-B14F-4D97-AF65-F5344CB8AC3E}">
        <p14:creationId xmlns:p14="http://schemas.microsoft.com/office/powerpoint/2010/main" val="2945158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Timing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Four types of timing circuits:</a:t>
            </a:r>
          </a:p>
          <a:p>
            <a:pPr lvl="1"/>
            <a:r>
              <a:rPr lang="en-US" sz="3200" dirty="0"/>
              <a:t>Synchronous*</a:t>
            </a:r>
          </a:p>
          <a:p>
            <a:pPr lvl="1"/>
            <a:r>
              <a:rPr lang="en-US" sz="3200" dirty="0"/>
              <a:t>Electronic *</a:t>
            </a:r>
          </a:p>
          <a:p>
            <a:pPr lvl="1"/>
            <a:r>
              <a:rPr lang="en-US" sz="3200" dirty="0" err="1"/>
              <a:t>mAs</a:t>
            </a:r>
            <a:r>
              <a:rPr lang="en-US" sz="3200" dirty="0"/>
              <a:t>*</a:t>
            </a:r>
          </a:p>
          <a:p>
            <a:pPr lvl="1"/>
            <a:r>
              <a:rPr lang="en-US" sz="3200" dirty="0"/>
              <a:t>AEC**</a:t>
            </a:r>
          </a:p>
          <a:p>
            <a:pPr marL="685800" lvl="2" indent="0">
              <a:buNone/>
            </a:pPr>
            <a:endParaRPr lang="en-US" dirty="0"/>
          </a:p>
          <a:p>
            <a:pPr marL="685800" lvl="2" indent="0">
              <a:buNone/>
            </a:pPr>
            <a:r>
              <a:rPr lang="en-US" dirty="0"/>
              <a:t>*controlled by the technologist</a:t>
            </a:r>
          </a:p>
          <a:p>
            <a:pPr marL="685800" lvl="2" indent="0">
              <a:buNone/>
            </a:pPr>
            <a:r>
              <a:rPr lang="en-US" dirty="0"/>
              <a:t>**automatic</a:t>
            </a:r>
          </a:p>
        </p:txBody>
      </p:sp>
    </p:spTree>
    <p:extLst>
      <p:ext uri="{BB962C8B-B14F-4D97-AF65-F5344CB8AC3E}">
        <p14:creationId xmlns:p14="http://schemas.microsoft.com/office/powerpoint/2010/main" val="2659447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Synchronous Timers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/>
              <a:t>Synchronous motor </a:t>
            </a:r>
            <a:r>
              <a:rPr lang="en-US" dirty="0"/>
              <a:t> </a:t>
            </a:r>
          </a:p>
          <a:p>
            <a:pPr lvl="1"/>
            <a:r>
              <a:rPr lang="en-US" sz="2800" dirty="0"/>
              <a:t>a special type of electric motor which drives a shaft at exactly 60 revolutions per second (rpm)</a:t>
            </a:r>
          </a:p>
          <a:p>
            <a:r>
              <a:rPr lang="en-US" dirty="0"/>
              <a:t>When used as a timing mechanism in an x-ray unit, the shaft turns a disk which is connected to on/off switches</a:t>
            </a:r>
          </a:p>
          <a:p>
            <a:r>
              <a:rPr lang="en-US" dirty="0"/>
              <a:t>Exposure time selected will determine the time it takes for the disk to move from the on switch to the off switch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388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Synchronous Timers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recognize an x-ray system that uses this type of timer because of the timing intervals</a:t>
            </a:r>
          </a:p>
          <a:p>
            <a:pPr lvl="1"/>
            <a:r>
              <a:rPr lang="en-US" sz="2800" dirty="0"/>
              <a:t>The shortest exposure time possible is 1/60 s, and timing intervals increase by multiples thereof (1/30, 1/20 </a:t>
            </a:r>
            <a:r>
              <a:rPr lang="en-US" sz="2800" dirty="0" err="1"/>
              <a:t>etc</a:t>
            </a:r>
            <a:r>
              <a:rPr lang="en-US" sz="2800" dirty="0"/>
              <a:t>)</a:t>
            </a:r>
          </a:p>
          <a:p>
            <a:pPr lvl="1"/>
            <a:r>
              <a:rPr lang="en-US" sz="2800" dirty="0"/>
              <a:t>Cannot be used for serial exposures, needs to be reset in between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236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Timers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Most sophisticated, expensive and accurate</a:t>
            </a:r>
          </a:p>
          <a:p>
            <a:r>
              <a:rPr lang="en-US" sz="3200" dirty="0"/>
              <a:t>Almost all modern units will utilize this type </a:t>
            </a:r>
          </a:p>
          <a:p>
            <a:r>
              <a:rPr lang="en-US" sz="3200" dirty="0"/>
              <a:t>Complex circuitry based on time required to charge a capacitor through a variable resistor</a:t>
            </a:r>
          </a:p>
          <a:p>
            <a:r>
              <a:rPr lang="en-US" sz="3200" dirty="0"/>
              <a:t>The exposure will terminate as soon as the capacitor receives its pre-programmed charge</a:t>
            </a:r>
          </a:p>
        </p:txBody>
      </p:sp>
    </p:spTree>
    <p:extLst>
      <p:ext uri="{BB962C8B-B14F-4D97-AF65-F5344CB8AC3E}">
        <p14:creationId xmlns:p14="http://schemas.microsoft.com/office/powerpoint/2010/main" val="3230982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Timers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it works:</a:t>
            </a:r>
          </a:p>
          <a:p>
            <a:pPr lvl="1"/>
            <a:r>
              <a:rPr lang="en-US" dirty="0"/>
              <a:t>For a 1 second exposure, resistance is increased so it takes 1 second to charge the capacitor</a:t>
            </a:r>
          </a:p>
          <a:p>
            <a:pPr lvl="1"/>
            <a:r>
              <a:rPr lang="en-US" dirty="0"/>
              <a:t>For a 1 </a:t>
            </a:r>
            <a:r>
              <a:rPr lang="en-US" dirty="0" err="1"/>
              <a:t>ms</a:t>
            </a:r>
            <a:r>
              <a:rPr lang="en-US" dirty="0"/>
              <a:t> exposure, there is almost no resistance so that the capacitor is charged very quickly and the exposure is terminated by the timer</a:t>
            </a:r>
          </a:p>
          <a:p>
            <a:r>
              <a:rPr lang="en-US" dirty="0"/>
              <a:t>Wide range of time intervals can be selected</a:t>
            </a:r>
          </a:p>
          <a:p>
            <a:r>
              <a:rPr lang="en-US" dirty="0"/>
              <a:t>Very accurate down to intervals as small as 1ms</a:t>
            </a:r>
          </a:p>
          <a:p>
            <a:r>
              <a:rPr lang="en-US" dirty="0"/>
              <a:t>Can be used for rapid serial exposures</a:t>
            </a:r>
          </a:p>
          <a:p>
            <a:pPr lvl="1"/>
            <a:r>
              <a:rPr lang="en-US" dirty="0"/>
              <a:t>Ideal for interventional radiography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395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mAs</a:t>
            </a:r>
            <a:r>
              <a:rPr lang="en-US" dirty="0"/>
              <a:t> Timer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Variation of the electronic timer, but it monitors the current passing through the tube and will terminate the exposure when the set </a:t>
            </a:r>
            <a:r>
              <a:rPr lang="en-US" dirty="0" err="1"/>
              <a:t>mAs</a:t>
            </a:r>
            <a:r>
              <a:rPr lang="en-US" dirty="0"/>
              <a:t> is achieved</a:t>
            </a:r>
          </a:p>
          <a:p>
            <a:r>
              <a:rPr lang="en-US" dirty="0"/>
              <a:t>Designed to safely provide the highest tube current and shortest exposure for the </a:t>
            </a:r>
            <a:r>
              <a:rPr lang="en-US" dirty="0" err="1"/>
              <a:t>mAs</a:t>
            </a:r>
            <a:r>
              <a:rPr lang="en-US" dirty="0"/>
              <a:t> selected  </a:t>
            </a:r>
          </a:p>
          <a:p>
            <a:r>
              <a:rPr lang="en-US" dirty="0"/>
              <a:t>Located on the secondary circuit (high voltage) side because must monitor the actual tube current</a:t>
            </a:r>
          </a:p>
          <a:p>
            <a:pPr lvl="1"/>
            <a:r>
              <a:rPr lang="en-US" dirty="0"/>
              <a:t>Found on falling load generator systems</a:t>
            </a:r>
          </a:p>
        </p:txBody>
      </p:sp>
    </p:spTree>
    <p:extLst>
      <p:ext uri="{BB962C8B-B14F-4D97-AF65-F5344CB8AC3E}">
        <p14:creationId xmlns:p14="http://schemas.microsoft.com/office/powerpoint/2010/main" val="3923262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(Automatic Exposure Control)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Device that measures the quantity of radiation reaching the image receptor</a:t>
            </a:r>
          </a:p>
          <a:p>
            <a:r>
              <a:rPr lang="en-US" sz="3200" dirty="0"/>
              <a:t>Automatically terminates the exposure as soon as the IR has received the required amount of radiation</a:t>
            </a:r>
          </a:p>
          <a:p>
            <a:r>
              <a:rPr lang="en-US" sz="3200" dirty="0"/>
              <a:t>Serves the same role as an exposure timer</a:t>
            </a:r>
          </a:p>
          <a:p>
            <a:pPr lvl="1"/>
            <a:r>
              <a:rPr lang="en-US" sz="2800" dirty="0"/>
              <a:t>Only factor it controls is _________</a:t>
            </a:r>
          </a:p>
        </p:txBody>
      </p:sp>
    </p:spTree>
    <p:extLst>
      <p:ext uri="{BB962C8B-B14F-4D97-AF65-F5344CB8AC3E}">
        <p14:creationId xmlns:p14="http://schemas.microsoft.com/office/powerpoint/2010/main" val="4004572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(Automatic Exposure Control)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Operates differently, instead of the technologist pre-setting the time, it uses the patient’s body part as the variable to determine when the exposure should be terminated</a:t>
            </a:r>
          </a:p>
          <a:p>
            <a:pPr lvl="1"/>
            <a:r>
              <a:rPr lang="en-US" dirty="0"/>
              <a:t>Technologist sets which ‘cell’ is active</a:t>
            </a:r>
          </a:p>
          <a:p>
            <a:r>
              <a:rPr lang="en-US" sz="3200" dirty="0"/>
              <a:t>Measures the quantity of radiation reaching the IR, and will terminate the exposure when the required radiation quantity has been received </a:t>
            </a:r>
          </a:p>
          <a:p>
            <a:pPr lvl="1"/>
            <a:r>
              <a:rPr lang="en-US" sz="2800" dirty="0"/>
              <a:t>breaks the timer circuit</a:t>
            </a:r>
          </a:p>
        </p:txBody>
      </p:sp>
    </p:spTree>
    <p:extLst>
      <p:ext uri="{BB962C8B-B14F-4D97-AF65-F5344CB8AC3E}">
        <p14:creationId xmlns:p14="http://schemas.microsoft.com/office/powerpoint/2010/main" val="3926951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 of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Eliminate the ‘guessing’ for technical factors</a:t>
            </a:r>
          </a:p>
          <a:p>
            <a:r>
              <a:rPr lang="en-US" sz="3200" dirty="0"/>
              <a:t>Setting a manual technique requires technologist to:</a:t>
            </a:r>
          </a:p>
          <a:p>
            <a:pPr lvl="1"/>
            <a:r>
              <a:rPr lang="en-US" sz="2800" dirty="0"/>
              <a:t>Select exposure time that they think will produce sufficient radiographic density</a:t>
            </a:r>
          </a:p>
          <a:p>
            <a:pPr lvl="1"/>
            <a:r>
              <a:rPr lang="en-US" sz="2800" dirty="0"/>
              <a:t>Measure the thickness of the patient and ‘guess’ the technique required</a:t>
            </a:r>
          </a:p>
          <a:p>
            <a:pPr lvl="1"/>
            <a:r>
              <a:rPr lang="en-US" sz="2800" dirty="0"/>
              <a:t>‘guess’ at the density of the tissues within the body</a:t>
            </a:r>
          </a:p>
        </p:txBody>
      </p:sp>
    </p:spTree>
    <p:extLst>
      <p:ext uri="{BB962C8B-B14F-4D97-AF65-F5344CB8AC3E}">
        <p14:creationId xmlns:p14="http://schemas.microsoft.com/office/powerpoint/2010/main" val="2368191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Two types of AEC devices:</a:t>
            </a:r>
          </a:p>
          <a:p>
            <a:pPr lvl="1"/>
            <a:r>
              <a:rPr lang="en-US" sz="3200" dirty="0"/>
              <a:t>Photodiode / </a:t>
            </a:r>
            <a:r>
              <a:rPr lang="en-US" sz="3200" dirty="0" err="1"/>
              <a:t>Phototimer</a:t>
            </a:r>
            <a:endParaRPr lang="en-US" sz="3200" dirty="0"/>
          </a:p>
          <a:p>
            <a:pPr lvl="1"/>
            <a:r>
              <a:rPr lang="en-US" sz="3200" dirty="0"/>
              <a:t>Ionization Chamber</a:t>
            </a:r>
          </a:p>
          <a:p>
            <a:pPr lvl="2"/>
            <a:r>
              <a:rPr lang="en-US" sz="2800" dirty="0"/>
              <a:t>Main difference is the location of the device in relation to the IR, one is exit type, and one is entrance type</a:t>
            </a:r>
          </a:p>
        </p:txBody>
      </p:sp>
    </p:spTree>
    <p:extLst>
      <p:ext uri="{BB962C8B-B14F-4D97-AF65-F5344CB8AC3E}">
        <p14:creationId xmlns:p14="http://schemas.microsoft.com/office/powerpoint/2010/main" val="3673027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Photodiode / </a:t>
            </a:r>
            <a:r>
              <a:rPr lang="en-US" dirty="0" err="1"/>
              <a:t>Phototimer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0" y="1690688"/>
            <a:ext cx="684785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Positioned as </a:t>
            </a:r>
            <a:r>
              <a:rPr lang="en-US" sz="2800" b="1" u="sng" dirty="0"/>
              <a:t>exit</a:t>
            </a:r>
            <a:r>
              <a:rPr lang="en-US" sz="2800" dirty="0"/>
              <a:t> type of device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Behind IR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Photodiode converts light to electrical energy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Once certain charge has been reached, exposure is terminated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800" dirty="0"/>
              <a:t>Becoming obsolete</a:t>
            </a:r>
          </a:p>
        </p:txBody>
      </p:sp>
    </p:spTree>
    <p:extLst>
      <p:ext uri="{BB962C8B-B14F-4D97-AF65-F5344CB8AC3E}">
        <p14:creationId xmlns:p14="http://schemas.microsoft.com/office/powerpoint/2010/main" val="2929502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Ionization Chambers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Most commonly used today in modern imaging systems</a:t>
            </a:r>
          </a:p>
          <a:p>
            <a:r>
              <a:rPr lang="en-US" sz="3200" dirty="0"/>
              <a:t>Located between patient and the IR</a:t>
            </a:r>
          </a:p>
          <a:p>
            <a:r>
              <a:rPr lang="en-US" sz="3200" dirty="0"/>
              <a:t>Flat parallel plate ionization chamber</a:t>
            </a:r>
          </a:p>
          <a:p>
            <a:pPr lvl="1"/>
            <a:r>
              <a:rPr lang="en-US" sz="2800" dirty="0"/>
              <a:t>Radiolucent – does not interfere with image</a:t>
            </a:r>
          </a:p>
          <a:p>
            <a:r>
              <a:rPr lang="en-US" sz="3200" dirty="0"/>
              <a:t>X-ray beam travels through the patient and tabletop before striking the chamber</a:t>
            </a:r>
          </a:p>
          <a:p>
            <a:r>
              <a:rPr lang="en-US" sz="3200" dirty="0"/>
              <a:t>Entrance type – IR positioned after the ion chamber</a:t>
            </a:r>
          </a:p>
          <a:p>
            <a:endParaRPr lang="en-US" sz="32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02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Ionization Chambers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Chamber is a hollow cell containing air</a:t>
            </a:r>
          </a:p>
          <a:p>
            <a:r>
              <a:rPr lang="en-US" sz="3200" dirty="0"/>
              <a:t>Air inside the cell becomes ionized as it is struck by radiation – creates an electrical charge</a:t>
            </a:r>
          </a:p>
          <a:p>
            <a:r>
              <a:rPr lang="en-US" sz="3200" dirty="0"/>
              <a:t>Ionization is directly proportional to the amount of radiation received</a:t>
            </a:r>
          </a:p>
          <a:p>
            <a:r>
              <a:rPr lang="en-US" sz="3200" dirty="0"/>
              <a:t>When predetermined charge has been reached, exposure will terminate</a:t>
            </a:r>
          </a:p>
        </p:txBody>
      </p:sp>
    </p:spTree>
    <p:extLst>
      <p:ext uri="{BB962C8B-B14F-4D97-AF65-F5344CB8AC3E}">
        <p14:creationId xmlns:p14="http://schemas.microsoft.com/office/powerpoint/2010/main" val="2106192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selection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Different configurations</a:t>
            </a:r>
          </a:p>
          <a:p>
            <a:pPr lvl="1"/>
            <a:r>
              <a:rPr lang="en-US" sz="2800" dirty="0"/>
              <a:t>Usually have 3 detectors/cells/chambers</a:t>
            </a:r>
          </a:p>
          <a:p>
            <a:pPr lvl="1"/>
            <a:r>
              <a:rPr lang="en-US" sz="2800" dirty="0"/>
              <a:t>Center </a:t>
            </a:r>
          </a:p>
          <a:p>
            <a:pPr lvl="1"/>
            <a:r>
              <a:rPr lang="en-US" sz="2800" dirty="0"/>
              <a:t>Left and Right </a:t>
            </a:r>
          </a:p>
          <a:p>
            <a:pPr lvl="2"/>
            <a:r>
              <a:rPr lang="en-US" sz="2400" dirty="0"/>
              <a:t>Slightly higher than the center cell, and off centered to each side</a:t>
            </a:r>
          </a:p>
        </p:txBody>
      </p:sp>
    </p:spTree>
    <p:extLst>
      <p:ext uri="{BB962C8B-B14F-4D97-AF65-F5344CB8AC3E}">
        <p14:creationId xmlns:p14="http://schemas.microsoft.com/office/powerpoint/2010/main" val="2176850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Choosing the Correct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Various combinations of the AEC chambers can be selected </a:t>
            </a:r>
          </a:p>
          <a:p>
            <a:pPr lvl="1"/>
            <a:r>
              <a:rPr lang="en-US" sz="2800" dirty="0"/>
              <a:t>Can select any one cell, combination or all three</a:t>
            </a:r>
          </a:p>
          <a:p>
            <a:r>
              <a:rPr lang="en-US" sz="3200" dirty="0"/>
              <a:t>APR can also select configuration</a:t>
            </a:r>
          </a:p>
          <a:p>
            <a:r>
              <a:rPr lang="en-US" sz="3200" dirty="0"/>
              <a:t>When more than one cell is selected, the average signal from all cells is used</a:t>
            </a:r>
          </a:p>
          <a:p>
            <a:r>
              <a:rPr lang="en-US" sz="3200" dirty="0"/>
              <a:t>This can be over-ridden if needed</a:t>
            </a:r>
          </a:p>
          <a:p>
            <a:pPr lvl="1"/>
            <a:r>
              <a:rPr lang="en-US" sz="2800" dirty="0" err="1"/>
              <a:t>Ie</a:t>
            </a:r>
            <a:r>
              <a:rPr lang="en-US" sz="2800" dirty="0"/>
              <a:t>. AP Pelvis with metal hip replacement </a:t>
            </a:r>
          </a:p>
        </p:txBody>
      </p:sp>
    </p:spTree>
    <p:extLst>
      <p:ext uri="{BB962C8B-B14F-4D97-AF65-F5344CB8AC3E}">
        <p14:creationId xmlns:p14="http://schemas.microsoft.com/office/powerpoint/2010/main" val="32201755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 Up Timer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Protects the patient from overexposure</a:t>
            </a:r>
          </a:p>
          <a:p>
            <a:pPr lvl="1"/>
            <a:r>
              <a:rPr lang="en-US" sz="2800" dirty="0"/>
              <a:t>Due to equipment failure, or technologist error</a:t>
            </a:r>
          </a:p>
          <a:p>
            <a:r>
              <a:rPr lang="en-US" sz="3200" dirty="0"/>
              <a:t>SC 35 states that the </a:t>
            </a:r>
            <a:r>
              <a:rPr lang="en-US" sz="3200" dirty="0" err="1"/>
              <a:t>mAs</a:t>
            </a:r>
            <a:r>
              <a:rPr lang="en-US" sz="3200" dirty="0"/>
              <a:t> cannot exceed 600 </a:t>
            </a:r>
            <a:r>
              <a:rPr lang="en-US" sz="3200" dirty="0" err="1"/>
              <a:t>mAs</a:t>
            </a:r>
            <a:r>
              <a:rPr lang="en-US" sz="3200" dirty="0"/>
              <a:t> for one single exposure</a:t>
            </a:r>
          </a:p>
          <a:p>
            <a:r>
              <a:rPr lang="en-US" sz="3200" dirty="0"/>
              <a:t>Usually set to 1.5 times the expected length of exposure</a:t>
            </a:r>
          </a:p>
          <a:p>
            <a:pPr lvl="1"/>
            <a:r>
              <a:rPr lang="en-US" sz="2800" dirty="0"/>
              <a:t>Maximum time is 6 seconds</a:t>
            </a:r>
          </a:p>
          <a:p>
            <a:r>
              <a:rPr lang="en-US" sz="3200" dirty="0"/>
              <a:t>Often it is automatically done when APR is used</a:t>
            </a:r>
          </a:p>
        </p:txBody>
      </p:sp>
    </p:spTree>
    <p:extLst>
      <p:ext uri="{BB962C8B-B14F-4D97-AF65-F5344CB8AC3E}">
        <p14:creationId xmlns:p14="http://schemas.microsoft.com/office/powerpoint/2010/main" val="16083027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operation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AEC is first installed, it must be calibrated</a:t>
            </a:r>
          </a:p>
          <a:p>
            <a:r>
              <a:rPr lang="en-US" dirty="0"/>
              <a:t>Exposures are taken of a test tool, and AEC is adjusted until the intensities on the IR are optimal</a:t>
            </a:r>
          </a:p>
          <a:p>
            <a:r>
              <a:rPr lang="en-US" dirty="0"/>
              <a:t>Typically this is done by the service engineers</a:t>
            </a:r>
          </a:p>
        </p:txBody>
      </p:sp>
    </p:spTree>
    <p:extLst>
      <p:ext uri="{BB962C8B-B14F-4D97-AF65-F5344CB8AC3E}">
        <p14:creationId xmlns:p14="http://schemas.microsoft.com/office/powerpoint/2010/main" val="2141159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Density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Regulates the radiographic density of the image</a:t>
            </a:r>
          </a:p>
          <a:p>
            <a:r>
              <a:rPr lang="en-US" dirty="0"/>
              <a:t>Selection of 7 density steps</a:t>
            </a:r>
          </a:p>
          <a:p>
            <a:pPr lvl="1"/>
            <a:r>
              <a:rPr lang="en-US" dirty="0"/>
              <a:t>-3, -2, -1, 0, 1, 2, 3</a:t>
            </a:r>
          </a:p>
          <a:p>
            <a:r>
              <a:rPr lang="en-US" dirty="0"/>
              <a:t>Each one is calibrated to increase/decrease the preset OD of the IR by 0.1</a:t>
            </a:r>
          </a:p>
          <a:p>
            <a:pPr lvl="1"/>
            <a:r>
              <a:rPr lang="en-US" dirty="0"/>
              <a:t>About a 25% change in exposure from step to step</a:t>
            </a:r>
          </a:p>
          <a:p>
            <a:r>
              <a:rPr lang="en-US" dirty="0"/>
              <a:t>Can be used to accommodate patient condition or over-ride AEC sensitivity issues</a:t>
            </a:r>
          </a:p>
          <a:p>
            <a:pPr lvl="1"/>
            <a:r>
              <a:rPr lang="en-US" dirty="0"/>
              <a:t>Not used to compensate for part thickness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023433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Utilizing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Technologist needs to select:</a:t>
            </a:r>
          </a:p>
          <a:p>
            <a:pPr lvl="1"/>
            <a:r>
              <a:rPr lang="en-US" sz="3200" dirty="0" err="1"/>
              <a:t>kVp</a:t>
            </a:r>
            <a:endParaRPr lang="en-US" sz="3200" dirty="0"/>
          </a:p>
          <a:p>
            <a:pPr lvl="1"/>
            <a:r>
              <a:rPr lang="en-US" sz="3200" dirty="0"/>
              <a:t>mA</a:t>
            </a:r>
          </a:p>
          <a:p>
            <a:pPr lvl="1"/>
            <a:r>
              <a:rPr lang="en-US" sz="3200" dirty="0"/>
              <a:t>Set backup timer</a:t>
            </a:r>
          </a:p>
          <a:p>
            <a:pPr lvl="1"/>
            <a:r>
              <a:rPr lang="en-US" sz="3200" dirty="0"/>
              <a:t>Select which chambers to use </a:t>
            </a:r>
          </a:p>
          <a:p>
            <a:pPr lvl="1"/>
            <a:r>
              <a:rPr lang="en-US" sz="3200" dirty="0"/>
              <a:t>Density control</a:t>
            </a:r>
          </a:p>
          <a:p>
            <a:pPr marL="342900" lvl="1" indent="0">
              <a:buNone/>
            </a:pPr>
            <a:endParaRPr lang="en-US" sz="3200" dirty="0"/>
          </a:p>
          <a:p>
            <a:pPr lvl="1"/>
            <a:r>
              <a:rPr lang="en-US" sz="3200" dirty="0"/>
              <a:t>Or select appropriate APR</a:t>
            </a:r>
          </a:p>
        </p:txBody>
      </p:sp>
    </p:spTree>
    <p:extLst>
      <p:ext uri="{BB962C8B-B14F-4D97-AF65-F5344CB8AC3E}">
        <p14:creationId xmlns:p14="http://schemas.microsoft.com/office/powerpoint/2010/main" val="394240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Anatomically Programmed Radiography</a:t>
            </a:r>
          </a:p>
          <a:p>
            <a:r>
              <a:rPr lang="en-US" sz="3200" dirty="0"/>
              <a:t>Refers to radiographic system that allows user to select a body part, and a preprogrammed set of exposure factors will be displayed for it</a:t>
            </a:r>
          </a:p>
          <a:p>
            <a:r>
              <a:rPr lang="en-US" sz="3200" dirty="0"/>
              <a:t>Technique chart stored in the computer</a:t>
            </a:r>
          </a:p>
          <a:p>
            <a:pPr lvl="1"/>
            <a:r>
              <a:rPr lang="en-US" sz="2800" dirty="0" err="1"/>
              <a:t>kVp</a:t>
            </a:r>
            <a:endParaRPr lang="en-US" sz="2800" dirty="0"/>
          </a:p>
          <a:p>
            <a:pPr lvl="1"/>
            <a:r>
              <a:rPr lang="en-US" sz="2800" dirty="0"/>
              <a:t>AEC</a:t>
            </a:r>
          </a:p>
          <a:p>
            <a:pPr lvl="2"/>
            <a:r>
              <a:rPr lang="en-US" sz="2400" dirty="0"/>
              <a:t>Cell selection</a:t>
            </a:r>
          </a:p>
          <a:p>
            <a:pPr lvl="1"/>
            <a:r>
              <a:rPr lang="en-US" sz="2800" dirty="0" err="1"/>
              <a:t>mAs</a:t>
            </a:r>
            <a:r>
              <a:rPr lang="en-US" sz="2800" dirty="0"/>
              <a:t> (if AEC is not selected)</a:t>
            </a:r>
          </a:p>
          <a:p>
            <a:pPr lvl="1"/>
            <a:r>
              <a:rPr lang="en-US" sz="2800" dirty="0"/>
              <a:t>Focal Spot Size</a:t>
            </a:r>
          </a:p>
        </p:txBody>
      </p:sp>
    </p:spTree>
    <p:extLst>
      <p:ext uri="{BB962C8B-B14F-4D97-AF65-F5344CB8AC3E}">
        <p14:creationId xmlns:p14="http://schemas.microsoft.com/office/powerpoint/2010/main" val="6306381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Controlled by computer circuit/chip that has been programmed with different exposure factors for specific position/projections of anatomic parts</a:t>
            </a:r>
          </a:p>
          <a:p>
            <a:r>
              <a:rPr lang="en-US" dirty="0"/>
              <a:t>Once the part and position/projection has been selected, the technologist can make adjustments to the displayed exposure factors if they need to</a:t>
            </a:r>
          </a:p>
          <a:p>
            <a:r>
              <a:rPr lang="en-US" dirty="0"/>
              <a:t>APR and AEC are not related, but often used in conjunction</a:t>
            </a:r>
          </a:p>
          <a:p>
            <a:pPr lvl="1"/>
            <a:r>
              <a:rPr lang="en-US" dirty="0" err="1"/>
              <a:t>Ie</a:t>
            </a:r>
            <a:r>
              <a:rPr lang="en-US" dirty="0"/>
              <a:t>… an APR setting may utilize AEC</a:t>
            </a:r>
          </a:p>
        </p:txBody>
      </p:sp>
    </p:spTree>
    <p:extLst>
      <p:ext uri="{BB962C8B-B14F-4D97-AF65-F5344CB8AC3E}">
        <p14:creationId xmlns:p14="http://schemas.microsoft.com/office/powerpoint/2010/main" val="33701595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Positioning with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Technical factors are taken care of with AEC, but that doesn’t mean all the work is done</a:t>
            </a:r>
          </a:p>
          <a:p>
            <a:r>
              <a:rPr lang="en-US" sz="3200" dirty="0"/>
              <a:t>Positioning is critical to utilizing AEC properly</a:t>
            </a:r>
          </a:p>
          <a:p>
            <a:r>
              <a:rPr lang="en-US" sz="3200" dirty="0"/>
              <a:t>Specific body part must be placed over the cell for appropriate exposure</a:t>
            </a:r>
          </a:p>
          <a:p>
            <a:pPr lvl="1"/>
            <a:r>
              <a:rPr lang="en-US" sz="2800" dirty="0"/>
              <a:t>If not, can result in over or under exposure</a:t>
            </a:r>
          </a:p>
          <a:p>
            <a:r>
              <a:rPr lang="en-US" sz="3200" dirty="0"/>
              <a:t>Improper centering is the most common reason for repeats with AEC</a:t>
            </a:r>
          </a:p>
        </p:txBody>
      </p:sp>
    </p:spTree>
    <p:extLst>
      <p:ext uri="{BB962C8B-B14F-4D97-AF65-F5344CB8AC3E}">
        <p14:creationId xmlns:p14="http://schemas.microsoft.com/office/powerpoint/2010/main" val="6138743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Collimation and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AEC cannot tell the difference between useful beam and scatter radiation</a:t>
            </a:r>
          </a:p>
          <a:p>
            <a:r>
              <a:rPr lang="en-US" dirty="0"/>
              <a:t>If the field size is too big</a:t>
            </a:r>
          </a:p>
          <a:p>
            <a:pPr lvl="1"/>
            <a:r>
              <a:rPr lang="en-US" dirty="0"/>
              <a:t>Too much scatter will cause the AEC to shut off prematurely</a:t>
            </a:r>
          </a:p>
          <a:p>
            <a:r>
              <a:rPr lang="en-US" dirty="0"/>
              <a:t>If the field size is too small</a:t>
            </a:r>
          </a:p>
          <a:p>
            <a:pPr lvl="1"/>
            <a:r>
              <a:rPr lang="en-US" dirty="0"/>
              <a:t>AEC cell will take longer to receive enough radiation to end exposure</a:t>
            </a:r>
          </a:p>
          <a:p>
            <a:r>
              <a:rPr lang="en-US" dirty="0"/>
              <a:t>If the field size is too small to cover the entire cell</a:t>
            </a:r>
          </a:p>
          <a:p>
            <a:pPr lvl="1"/>
            <a:r>
              <a:rPr lang="en-US" dirty="0"/>
              <a:t>AEC should not be used and a manual technique should be set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74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Crucial to the exposure </a:t>
            </a:r>
          </a:p>
          <a:p>
            <a:r>
              <a:rPr lang="en-US" dirty="0"/>
              <a:t>Improper cell selection can also result in over or under exposure	</a:t>
            </a:r>
          </a:p>
          <a:p>
            <a:pPr lvl="1"/>
            <a:r>
              <a:rPr lang="en-US" sz="2800" dirty="0" err="1"/>
              <a:t>Ie</a:t>
            </a:r>
            <a:r>
              <a:rPr lang="en-US" sz="2800" dirty="0"/>
              <a:t>. What needs to be visualized.. Bone? Air? Soft Tissue?  Is there a surgical implant?</a:t>
            </a:r>
          </a:p>
          <a:p>
            <a:r>
              <a:rPr lang="en-US" dirty="0"/>
              <a:t>Appropriate cell selection will produce optimal image quality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8665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Optimal Use of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Appropriate </a:t>
            </a:r>
            <a:r>
              <a:rPr lang="en-US" sz="3200" dirty="0" err="1"/>
              <a:t>kVp</a:t>
            </a:r>
            <a:r>
              <a:rPr lang="en-US" sz="3200" dirty="0"/>
              <a:t> selected for the area of interest</a:t>
            </a:r>
          </a:p>
          <a:p>
            <a:pPr lvl="1"/>
            <a:r>
              <a:rPr lang="en-US" sz="2800" dirty="0"/>
              <a:t>Based on contrast characteristics and penetrability of beam</a:t>
            </a:r>
          </a:p>
          <a:p>
            <a:r>
              <a:rPr lang="en-US" sz="3200" dirty="0"/>
              <a:t>Precise centering</a:t>
            </a:r>
          </a:p>
          <a:p>
            <a:r>
              <a:rPr lang="en-US" sz="3200" dirty="0"/>
              <a:t>Appropriate selection of cell</a:t>
            </a:r>
          </a:p>
          <a:p>
            <a:r>
              <a:rPr lang="en-US" sz="3200" dirty="0"/>
              <a:t>Appropriate collimation to area of interest</a:t>
            </a:r>
          </a:p>
          <a:p>
            <a:r>
              <a:rPr lang="en-US" sz="3200" dirty="0"/>
              <a:t>Positioning is critical to optimal utilization of AEC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Bushong</a:t>
            </a:r>
            <a:r>
              <a:rPr lang="en-US" dirty="0"/>
              <a:t>: 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90-92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256-258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A2A892-5560-4A2B-84D5-955454ADC7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C91D062-99A9-4CF6-A4B8-F808992463E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5584A138-554E-405C-AE95-D0521F63D48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13866</TotalTime>
  <Words>1415</Words>
  <Application>Microsoft Office PowerPoint</Application>
  <PresentationFormat>Widescreen</PresentationFormat>
  <Paragraphs>176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APR and AEC</vt:lpstr>
      <vt:lpstr>Time - Review</vt:lpstr>
      <vt:lpstr>Exposure Timers</vt:lpstr>
      <vt:lpstr>Types of Timing Circuits</vt:lpstr>
      <vt:lpstr>Synchronous Timers </vt:lpstr>
      <vt:lpstr>Synchronous Timers</vt:lpstr>
      <vt:lpstr>Electronic Timers </vt:lpstr>
      <vt:lpstr>Electronic Timers </vt:lpstr>
      <vt:lpstr>mAs Timer</vt:lpstr>
      <vt:lpstr>AEC (Automatic Exposure Control)</vt:lpstr>
      <vt:lpstr>AEC (Automatic Exposure Control)</vt:lpstr>
      <vt:lpstr>Purpose of AEC</vt:lpstr>
      <vt:lpstr>Types of AEC</vt:lpstr>
      <vt:lpstr>Photodiode / Phototimer</vt:lpstr>
      <vt:lpstr>Ionization Chambers</vt:lpstr>
      <vt:lpstr>Ionization Chambers </vt:lpstr>
      <vt:lpstr>AEC selection </vt:lpstr>
      <vt:lpstr>Choosing the Correct Configuration</vt:lpstr>
      <vt:lpstr>Back Up Timer</vt:lpstr>
      <vt:lpstr>AEC operation</vt:lpstr>
      <vt:lpstr>Density Control</vt:lpstr>
      <vt:lpstr>Utilizing AEC</vt:lpstr>
      <vt:lpstr>APR </vt:lpstr>
      <vt:lpstr>APR</vt:lpstr>
      <vt:lpstr>Positioning with AEC</vt:lpstr>
      <vt:lpstr>Collimation and AEC</vt:lpstr>
      <vt:lpstr>Cell Selection</vt:lpstr>
      <vt:lpstr>Optimal Use of AEC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339</cp:revision>
  <cp:lastPrinted>2024-03-14T14:29:37Z</cp:lastPrinted>
  <dcterms:created xsi:type="dcterms:W3CDTF">2009-04-06T17:04:40Z</dcterms:created>
  <dcterms:modified xsi:type="dcterms:W3CDTF">2025-02-05T16:48:10Z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