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9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viewProps" Target="viewProps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FF48E-04C2-4B0A-854A-5429DEE70B0D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1D03CE-6592-452A-9855-FC1BC4C3404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7822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E5714-3552-0DBC-BABA-A58CB856E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6D213E-4F2B-C203-DFDD-CF2A2EB212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E742A-D77C-500B-930C-3B7763F74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A07CA-6172-4D68-89E9-A56514FB53D1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5007AE-62E1-3609-DB6D-B256ACDAB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CDAC1-6858-1D5F-8C88-A67BD8F74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826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2EAAE-35DB-9530-8C10-577B2DB92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90659-C62B-161D-21BD-0898DCE74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B5029-573F-B1B3-376C-7B4031711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0B93-CC64-41BB-A1AE-2E73E1E69321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151D0-FFA5-510D-E1E8-B38D73628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04FB0-AEC1-B358-598A-169691D0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948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95A04-115A-86CE-1843-31A7D3AF3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29097A-2C93-FBC3-3BA2-D331C34D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F7A73-4DED-F482-A691-78E77D635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BB0CB-16D4-40D0-B627-0ACB553D7214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2570E-BAFA-6D20-0B0F-C8BC0A062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2E552-332F-B687-350A-CB5812B2A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2335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B4AA9-79E3-A632-0F67-D7CE6E77C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01B52-4BB9-D8B7-65B0-4EB5DEE7FA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825AA6-5189-B08C-4118-A4A7058BE5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343A3B-DF13-89E1-1AD0-3A6B38EA2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411E-0CC1-4470-938B-8F44058B48A3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B6DBD-504B-DF5F-01E8-83C79F8E5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18461C-102D-6695-87AF-46DE2240E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3525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46E50-6CEA-9533-B528-AC5D789B7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F9782-FD93-EDD0-9D28-99D31B9E1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FB6D06-0060-B359-BA6D-A733E36DD0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A9A4C7-D498-8DD5-CF8F-CFAE6567FE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102BBF-0D05-D84C-A36C-DCB96400A3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FA0BB7-9444-B262-58EA-935DEF102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D87C2-FEBA-481A-999C-32F9E0F6113B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A3F16D-F2BB-93E5-0DAA-3F28B30B7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548005-32E1-AF90-BC37-0E91667DB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8473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15F2E-7502-0419-F31C-2F1AD59FE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0CEF6B-F130-B5C5-51F9-2ABA276B4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6C2E-4EA1-4C82-94DE-838342A1B7BB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333C97-6D63-17EE-0D45-B30A4B834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34A368-FF36-E168-9214-DEBF897DD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7548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888B0B-8CC0-5699-DD2D-E50435A78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18C9C-28C4-42B8-9C5B-828C23626E87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1F901E-107C-259C-EEE8-29AA466D1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6093D0-76D9-25F1-7AAB-375BF44CE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0103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0F3A0-27ED-6D86-8FAA-FA96AC12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3FF1B-9FC2-797D-06C7-3BBF4AADA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4CFBF7-7672-36DB-C37D-AE95B2F3B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D68314-2603-C095-194E-E6598B09F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9D663-92E1-4A73-A80F-9897EE2FB0D0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D98264-FB8B-5E07-2622-4CF91A1AB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2143B-2AD9-5FE2-045C-0AA177515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9219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69B00-9C03-B21E-1C71-E177D9696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F194EF-8025-A45C-57D9-8F907FB372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3E2C9-0CCB-B48E-74EA-592FAD76F2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BE822-54B8-3671-B0C4-EA5DC6E62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7908B-ADB1-45FB-909E-16AF9220EE6F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A0E69-A1A7-022E-BC49-BF8011BCC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8A7C5-3089-6DE5-FEE2-3A1EDD2C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324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EA0D-FC49-54FB-01AA-36A8F04FF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AE26BA-B1A3-8812-72DC-EA1A24B08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9B98E-BAEB-21CA-3248-E51E4FAFD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A416B-23A0-4A3F-8C12-140B73706832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494BB-4DD2-B54C-AF37-7BABBCF55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F0571-F254-7FC1-9CA5-772B142A9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835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7A3BA9-77E0-8F03-693C-FEC445FE7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A16F94-441A-682F-0DA2-5A6ACBE082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F72D-A546-AB9B-9E3C-56C682D74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2E3C-6FEE-4484-BA9E-231DBA296CEA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1AC41-9B58-63D0-7E59-52AAB6D8F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39E20-2409-7DFA-CA28-BE66FA519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3889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188B1C-2E6D-814A-EC12-DBE3A3AEC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0FCF63-7F5F-767A-E083-1FB477C85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45340-7769-655B-A9B6-E5D3BD2CD7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1BC15D-6673-4703-AA49-5A388AE4FFCC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3A8819-B301-003F-697E-5968E3A9AF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CA"/>
              <a:t>© MRT Program, Anderson College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64A722-2B83-78D8-A9F4-5F6AE7E25E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57DE49-5B19-42A2-84D6-55518DA7058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2085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40947" y="2362200"/>
            <a:ext cx="8066787" cy="7575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691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chemeClr val="tx1"/>
                </a:solidFill>
                <a:latin typeface="+mj-lt"/>
              </a:rPr>
              <a:t>CT</a:t>
            </a:r>
            <a:r>
              <a:rPr spc="-160" dirty="0">
                <a:solidFill>
                  <a:schemeClr val="tx1"/>
                </a:solidFill>
                <a:latin typeface="+mj-lt"/>
              </a:rPr>
              <a:t> </a:t>
            </a:r>
            <a:r>
              <a:rPr spc="-30" dirty="0">
                <a:solidFill>
                  <a:schemeClr val="tx1"/>
                </a:solidFill>
                <a:latin typeface="+mj-lt"/>
              </a:rPr>
              <a:t>Theory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10429" y="3981703"/>
            <a:ext cx="6727825" cy="9509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1825">
              <a:lnSpc>
                <a:spcPct val="100000"/>
              </a:lnSpc>
              <a:spcBef>
                <a:spcPts val="95"/>
              </a:spcBef>
            </a:pPr>
            <a:r>
              <a:rPr sz="2800" spc="-25" dirty="0">
                <a:cs typeface="Calibri Light"/>
              </a:rPr>
              <a:t>Abdomen</a:t>
            </a:r>
            <a:r>
              <a:rPr sz="2800" spc="-80" dirty="0">
                <a:cs typeface="Calibri Light"/>
              </a:rPr>
              <a:t> </a:t>
            </a:r>
            <a:r>
              <a:rPr sz="2800" spc="-5" dirty="0">
                <a:cs typeface="Calibri Light"/>
              </a:rPr>
              <a:t>&amp;</a:t>
            </a:r>
            <a:r>
              <a:rPr sz="2800" spc="-60" dirty="0">
                <a:cs typeface="Calibri Light"/>
              </a:rPr>
              <a:t> </a:t>
            </a:r>
            <a:r>
              <a:rPr sz="2800" spc="-20" dirty="0">
                <a:cs typeface="Calibri Light"/>
              </a:rPr>
              <a:t>Pelvis</a:t>
            </a:r>
            <a:r>
              <a:rPr sz="2800" spc="-75" dirty="0">
                <a:cs typeface="Calibri Light"/>
              </a:rPr>
              <a:t> </a:t>
            </a:r>
            <a:r>
              <a:rPr sz="2800" spc="-40" dirty="0">
                <a:cs typeface="Calibri Light"/>
              </a:rPr>
              <a:t>Anatomy</a:t>
            </a:r>
            <a:endParaRPr sz="2800" dirty="0">
              <a:cs typeface="Calibri Ligh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300" dirty="0"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342505" cy="3361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 anatomy</a:t>
            </a:r>
            <a:r>
              <a:rPr sz="2800" spc="-5" dirty="0">
                <a:cs typeface="Calibri"/>
              </a:rPr>
              <a:t> 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abdomen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pelvis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1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5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5" dirty="0">
                <a:cs typeface="Calibri"/>
              </a:rPr>
              <a:t>Abdomen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Pelvis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5" dirty="0">
                <a:cs typeface="Calibri"/>
              </a:rPr>
              <a:t> done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Pathology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618095" cy="2921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Kelley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textbook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goes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lot of </a:t>
            </a:r>
            <a:r>
              <a:rPr sz="2800" spc="-10" dirty="0">
                <a:cs typeface="Calibri"/>
              </a:rPr>
              <a:t>detail!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Focus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Organs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Abdominal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Aorta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its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branches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IVC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its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tributaries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23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Complete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exercises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D2L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Brightspace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67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351520" cy="3909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Liver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3798570" algn="l"/>
              </a:tabLst>
            </a:pPr>
            <a:r>
              <a:rPr sz="2800" spc="-10" dirty="0">
                <a:cs typeface="Calibri"/>
              </a:rPr>
              <a:t>Sits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within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5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Bordered</a:t>
            </a:r>
            <a:r>
              <a:rPr sz="2800" spc="2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superiorly,</a:t>
            </a:r>
            <a:r>
              <a:rPr sz="2800" spc="55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laterally,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anteriorly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hemidiaphragm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5562600" algn="l"/>
              </a:tabLst>
            </a:pPr>
            <a:r>
              <a:rPr sz="2800" spc="-10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most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lobe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Right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largest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217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366885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Liver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6810375" algn="l"/>
              </a:tabLst>
            </a:pPr>
            <a:r>
              <a:rPr sz="2800" dirty="0">
                <a:cs typeface="Calibri"/>
              </a:rPr>
              <a:t>Rt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Lt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lobes </a:t>
            </a:r>
            <a:r>
              <a:rPr sz="2800" spc="-10" dirty="0">
                <a:cs typeface="Calibri"/>
              </a:rPr>
              <a:t>divided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5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5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buFont typeface="Arial MT"/>
              <a:buChar char="•"/>
              <a:tabLst>
                <a:tab pos="241300" algn="l"/>
                <a:tab pos="4886960" algn="l"/>
                <a:tab pos="5496560" algn="l"/>
              </a:tabLst>
            </a:pPr>
            <a:r>
              <a:rPr sz="2800" spc="-15" dirty="0">
                <a:cs typeface="Calibri"/>
              </a:rPr>
              <a:t>Caudate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 –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smallest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lobe,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inferior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liver </a:t>
            </a:r>
            <a:r>
              <a:rPr sz="2800" spc="-6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ligament</a:t>
            </a:r>
            <a:r>
              <a:rPr sz="2800" spc="-8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venosum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2450" dirty="0">
              <a:cs typeface="Calibri"/>
            </a:endParaRPr>
          </a:p>
          <a:p>
            <a:pPr marL="241300" marR="339725" indent="-228600">
              <a:lnSpc>
                <a:spcPts val="3020"/>
              </a:lnSpc>
              <a:buFont typeface="Arial MT"/>
              <a:buChar char="•"/>
              <a:tabLst>
                <a:tab pos="241300" algn="l"/>
                <a:tab pos="2665730" algn="l"/>
                <a:tab pos="3577590" algn="l"/>
                <a:tab pos="4110990" algn="l"/>
                <a:tab pos="4645025" algn="l"/>
                <a:tab pos="5178425" algn="l"/>
              </a:tabLst>
            </a:pPr>
            <a:r>
              <a:rPr sz="2800" spc="-20" dirty="0">
                <a:cs typeface="Calibri"/>
              </a:rPr>
              <a:t>Quadrate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	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anteroinferior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surace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spc="-5" dirty="0">
                <a:cs typeface="Calibri"/>
              </a:rPr>
              <a:t> lobe,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round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ligament.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53896" y="1918573"/>
            <a:ext cx="9237786" cy="422339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1555" y="1210081"/>
            <a:ext cx="8503920" cy="53042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881997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0583" y="1244454"/>
            <a:ext cx="7906329" cy="510593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890384" cy="34194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Portal</a:t>
            </a:r>
            <a:r>
              <a:rPr sz="2800" spc="-10" dirty="0">
                <a:cs typeface="Calibri"/>
              </a:rPr>
              <a:t> Hepatic</a:t>
            </a:r>
            <a:r>
              <a:rPr sz="2800" spc="-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System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  <a:tab pos="6564630" algn="l"/>
              </a:tabLst>
            </a:pPr>
            <a:r>
              <a:rPr sz="2400" spc="-20" dirty="0">
                <a:cs typeface="Calibri"/>
              </a:rPr>
              <a:t>Portal</a:t>
            </a:r>
            <a:r>
              <a:rPr sz="2400" spc="-25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Vein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union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  <a:p>
            <a:pPr marR="528955" algn="ctr">
              <a:lnSpc>
                <a:spcPct val="100000"/>
              </a:lnSpc>
              <a:spcBef>
                <a:spcPts val="2305"/>
              </a:spcBef>
              <a:tabLst>
                <a:tab pos="4102100" algn="l"/>
              </a:tabLst>
            </a:pPr>
            <a:r>
              <a:rPr sz="2400" dirty="0">
                <a:cs typeface="Calibri"/>
              </a:rPr>
              <a:t>and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veins.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Posterior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pancreas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4330700" algn="l"/>
              </a:tabLst>
            </a:pPr>
            <a:r>
              <a:rPr sz="2400" dirty="0">
                <a:cs typeface="Calibri"/>
              </a:rPr>
              <a:t>Runs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5" dirty="0">
                <a:cs typeface="Calibri"/>
              </a:rPr>
              <a:t>to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hepatic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Enters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liver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i="1" spc="-10" dirty="0">
                <a:cs typeface="Calibri"/>
              </a:rPr>
              <a:t>porta </a:t>
            </a:r>
            <a:r>
              <a:rPr sz="2400" i="1" spc="-5" dirty="0">
                <a:cs typeface="Calibri"/>
              </a:rPr>
              <a:t>hepatis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&amp;Pelvis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0" y="2025355"/>
            <a:ext cx="4648200" cy="403751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08889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93209" y="1360842"/>
            <a:ext cx="8003606" cy="50776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800" y="1842516"/>
            <a:ext cx="70866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66960" cy="160464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40" dirty="0">
                <a:cs typeface="Calibri"/>
              </a:rPr>
              <a:t>At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porta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hepatis,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portal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vein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branches</a:t>
            </a:r>
            <a:r>
              <a:rPr sz="2800" spc="3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main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portal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portal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follow</a:t>
            </a:r>
            <a:r>
              <a:rPr sz="2800" spc="-5" dirty="0">
                <a:cs typeface="Calibri"/>
              </a:rPr>
              <a:t> the </a:t>
            </a:r>
            <a:r>
              <a:rPr sz="2800" spc="-15" dirty="0">
                <a:cs typeface="Calibri"/>
              </a:rPr>
              <a:t>course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hepatic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6848" y="394462"/>
            <a:ext cx="895675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3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29996" y="1367711"/>
            <a:ext cx="5732007" cy="499756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59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58070" cy="4132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Arterial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Blood </a:t>
            </a:r>
            <a:r>
              <a:rPr sz="2800" spc="-10" dirty="0">
                <a:cs typeface="Calibri"/>
              </a:rPr>
              <a:t>Supply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Common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hepatic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 </a:t>
            </a:r>
            <a:r>
              <a:rPr sz="2400" dirty="0">
                <a:cs typeface="Calibri"/>
              </a:rPr>
              <a:t>–</a:t>
            </a:r>
            <a:r>
              <a:rPr sz="2400" spc="-5" dirty="0">
                <a:cs typeface="Calibri"/>
              </a:rPr>
              <a:t> one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branches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ts val="2735"/>
              </a:lnSpc>
              <a:tabLst>
                <a:tab pos="4116704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spc="-5" dirty="0">
                <a:cs typeface="Calibri"/>
              </a:rPr>
              <a:t>artery/trunk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  <a:tab pos="4458335" algn="l"/>
              </a:tabLst>
            </a:pPr>
            <a:r>
              <a:rPr sz="2400" spc="-5" dirty="0">
                <a:cs typeface="Calibri"/>
              </a:rPr>
              <a:t>Sits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5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portal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vein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Branches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into </a:t>
            </a:r>
            <a:r>
              <a:rPr sz="2400" dirty="0">
                <a:cs typeface="Calibri"/>
              </a:rPr>
              <a:t>the</a:t>
            </a:r>
            <a:r>
              <a:rPr sz="2400" spc="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gastroduodenal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15" dirty="0">
                <a:cs typeface="Calibri"/>
              </a:rPr>
              <a:t> (travels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inferiorly),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proper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sz="2400" spc="-5" dirty="0">
                <a:cs typeface="Calibri"/>
              </a:rPr>
              <a:t>hepatic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(travels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superiorly)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50" dirty="0">
              <a:cs typeface="Calibri"/>
            </a:endParaRPr>
          </a:p>
          <a:p>
            <a:pPr marL="698500" marR="34290" lvl="1" indent="-228600">
              <a:lnSpc>
                <a:spcPts val="2590"/>
              </a:lnSpc>
              <a:spcBef>
                <a:spcPts val="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At,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 </a:t>
            </a:r>
            <a:r>
              <a:rPr sz="2400" spc="-10" dirty="0">
                <a:cs typeface="Calibri"/>
              </a:rPr>
              <a:t>just</a:t>
            </a:r>
            <a:r>
              <a:rPr sz="2400" spc="-1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before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porta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hepatis,</a:t>
            </a:r>
            <a:r>
              <a:rPr sz="2400" dirty="0">
                <a:cs typeface="Calibri"/>
              </a:rPr>
              <a:t> it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divides </a:t>
            </a:r>
            <a:r>
              <a:rPr sz="2400" spc="-15" dirty="0">
                <a:cs typeface="Calibri"/>
              </a:rPr>
              <a:t>into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left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right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hepatic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0680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7241" y="1357096"/>
            <a:ext cx="7053925" cy="510300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15925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46129" y="1256214"/>
            <a:ext cx="5299740" cy="506631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034270" cy="4293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Gall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Bladder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Bile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Ducts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00" dirty="0">
              <a:cs typeface="Calibri"/>
            </a:endParaRPr>
          </a:p>
          <a:p>
            <a:pPr marL="241300" marR="318770" indent="-228600">
              <a:lnSpc>
                <a:spcPts val="3020"/>
              </a:lnSpc>
              <a:buFont typeface="Arial MT"/>
              <a:buChar char="•"/>
              <a:tabLst>
                <a:tab pos="241300" algn="l"/>
                <a:tab pos="5426075" algn="l"/>
                <a:tab pos="5960110" algn="l"/>
                <a:tab pos="6493510" algn="l"/>
              </a:tabLst>
            </a:pPr>
            <a:r>
              <a:rPr sz="2800" spc="-5" dirty="0">
                <a:cs typeface="Calibri"/>
              </a:rPr>
              <a:t>Gall </a:t>
            </a:r>
            <a:r>
              <a:rPr sz="2800" spc="-10" dirty="0">
                <a:cs typeface="Calibri"/>
              </a:rPr>
              <a:t>bladder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 </a:t>
            </a:r>
            <a:r>
              <a:rPr sz="2800" spc="-10" dirty="0">
                <a:cs typeface="Calibri"/>
              </a:rPr>
              <a:t>liver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Fundus</a:t>
            </a:r>
            <a:r>
              <a:rPr sz="2800" spc="5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(distal,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rounded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portion)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Body</a:t>
            </a:r>
            <a:r>
              <a:rPr sz="2800" spc="-10" dirty="0">
                <a:cs typeface="Calibri"/>
              </a:rPr>
              <a:t> (widest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portion)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5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buFont typeface="Arial MT"/>
              <a:buChar char="•"/>
              <a:tabLst>
                <a:tab pos="241300" algn="l"/>
                <a:tab pos="2579370" algn="l"/>
                <a:tab pos="3112770" algn="l"/>
              </a:tabLst>
            </a:pPr>
            <a:r>
              <a:rPr sz="2800" spc="-5" dirty="0">
                <a:cs typeface="Calibri"/>
              </a:rPr>
              <a:t>Neck</a:t>
            </a:r>
            <a:r>
              <a:rPr sz="2800" spc="25" dirty="0">
                <a:cs typeface="Calibri"/>
              </a:rPr>
              <a:t> </a:t>
            </a:r>
            <a:r>
              <a:rPr sz="2800" spc="-40" dirty="0">
                <a:cs typeface="Calibri"/>
              </a:rPr>
              <a:t>(narrow,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directly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right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porta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hepatis,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continues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__)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29386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9376" y="1935556"/>
            <a:ext cx="3513246" cy="41725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926279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46732" y="1222247"/>
            <a:ext cx="9321128" cy="517093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712325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Pancreas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Long,</a:t>
            </a:r>
            <a:r>
              <a:rPr sz="2800" spc="-5" dirty="0">
                <a:cs typeface="Calibri"/>
              </a:rPr>
              <a:t> </a:t>
            </a:r>
            <a:r>
              <a:rPr sz="2800" spc="-50" dirty="0">
                <a:cs typeface="Calibri"/>
              </a:rPr>
              <a:t>narrow,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retroperitoneal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organ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2419985" algn="l"/>
                <a:tab pos="2954020" algn="l"/>
                <a:tab pos="3487420" algn="l"/>
                <a:tab pos="4021454" algn="l"/>
                <a:tab pos="4630420" algn="l"/>
              </a:tabLst>
            </a:pPr>
            <a:r>
              <a:rPr sz="2800" spc="-10" dirty="0">
                <a:cs typeface="Calibri"/>
              </a:rPr>
              <a:t>Sits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5" dirty="0">
                <a:cs typeface="Calibri"/>
              </a:rPr>
              <a:t>to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5" dirty="0">
                <a:cs typeface="Calibri"/>
              </a:rPr>
              <a:t>stomach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Extends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obliquely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transversely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across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midline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7831455" algn="l"/>
                <a:tab pos="8364855" algn="l"/>
                <a:tab pos="8898255" algn="l"/>
                <a:tab pos="9432290" algn="l"/>
              </a:tabLst>
            </a:pPr>
            <a:r>
              <a:rPr sz="2800" spc="-10" dirty="0">
                <a:cs typeface="Calibri"/>
              </a:rPr>
              <a:t>E</a:t>
            </a:r>
            <a:r>
              <a:rPr sz="2800" spc="10" dirty="0">
                <a:cs typeface="Calibri"/>
              </a:rPr>
              <a:t>x</a:t>
            </a:r>
            <a:r>
              <a:rPr sz="2800" spc="-30" dirty="0">
                <a:cs typeface="Calibri"/>
              </a:rPr>
              <a:t>t</a:t>
            </a:r>
            <a:r>
              <a:rPr sz="2800" spc="-5" dirty="0">
                <a:cs typeface="Calibri"/>
              </a:rPr>
              <a:t>ends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</a:t>
            </a:r>
            <a:r>
              <a:rPr sz="2800" spc="-20" dirty="0">
                <a:cs typeface="Calibri"/>
              </a:rPr>
              <a:t>e</a:t>
            </a:r>
            <a:r>
              <a:rPr sz="2800" spc="-5" dirty="0">
                <a:cs typeface="Calibri"/>
              </a:rPr>
              <a:t>t</a:t>
            </a:r>
            <a:r>
              <a:rPr sz="2800" spc="-20" dirty="0">
                <a:cs typeface="Calibri"/>
              </a:rPr>
              <a:t>w</a:t>
            </a:r>
            <a:r>
              <a:rPr sz="2800" spc="-5" dirty="0">
                <a:cs typeface="Calibri"/>
              </a:rPr>
              <a:t>een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duodenu</a:t>
            </a:r>
            <a:r>
              <a:rPr sz="2800" spc="-5" dirty="0">
                <a:cs typeface="Calibri"/>
              </a:rPr>
              <a:t>m</a:t>
            </a:r>
            <a:r>
              <a:rPr sz="2800" spc="6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478010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Pancreas</a:t>
            </a:r>
            <a:endParaRPr sz="280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  <a:tab pos="9375140" algn="l"/>
              </a:tabLst>
            </a:pPr>
            <a:r>
              <a:rPr sz="2800" spc="-10" dirty="0">
                <a:cs typeface="Calibri"/>
              </a:rPr>
              <a:t>He</a:t>
            </a:r>
            <a:r>
              <a:rPr sz="2800" dirty="0">
                <a:cs typeface="Calibri"/>
              </a:rPr>
              <a:t>a</a:t>
            </a:r>
            <a:r>
              <a:rPr sz="2800" spc="-5" dirty="0">
                <a:cs typeface="Calibri"/>
              </a:rPr>
              <a:t>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</a:t>
            </a:r>
            <a:r>
              <a:rPr sz="2800" spc="-5" dirty="0">
                <a:cs typeface="Calibri"/>
              </a:rPr>
              <a:t>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within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duod</a:t>
            </a:r>
            <a:r>
              <a:rPr sz="2800" spc="-5" dirty="0">
                <a:cs typeface="Calibri"/>
              </a:rPr>
              <a:t>e</a:t>
            </a:r>
            <a:r>
              <a:rPr sz="2800" spc="-10" dirty="0">
                <a:cs typeface="Calibri"/>
              </a:rPr>
              <a:t>na</a:t>
            </a:r>
            <a:r>
              <a:rPr sz="2800" spc="-5" dirty="0">
                <a:cs typeface="Calibri"/>
              </a:rPr>
              <a:t>l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bu</a:t>
            </a:r>
            <a:r>
              <a:rPr sz="2800" spc="-20" dirty="0">
                <a:cs typeface="Calibri"/>
              </a:rPr>
              <a:t>l</a:t>
            </a:r>
            <a:r>
              <a:rPr sz="2800" spc="-10" dirty="0">
                <a:cs typeface="Calibri"/>
              </a:rPr>
              <a:t>b</a:t>
            </a:r>
            <a:r>
              <a:rPr sz="2800" spc="-5" dirty="0">
                <a:cs typeface="Calibri"/>
              </a:rPr>
              <a:t>,</a:t>
            </a:r>
            <a:r>
              <a:rPr sz="2800" spc="4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a</a:t>
            </a:r>
            <a:r>
              <a:rPr sz="2800" spc="-5" dirty="0">
                <a:cs typeface="Calibri"/>
              </a:rPr>
              <a:t>t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app</a:t>
            </a:r>
            <a:r>
              <a:rPr sz="2800" spc="-65" dirty="0">
                <a:cs typeface="Calibri"/>
              </a:rPr>
              <a:t>ro</a:t>
            </a:r>
            <a:r>
              <a:rPr sz="2800" spc="-5" dirty="0">
                <a:cs typeface="Calibri"/>
              </a:rPr>
              <a:t>x</a:t>
            </a:r>
            <a:r>
              <a:rPr sz="2800" spc="40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.</a:t>
            </a:r>
            <a:endParaRPr sz="280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2799080" algn="l"/>
                <a:tab pos="3333115" algn="l"/>
                <a:tab pos="3866515" algn="l"/>
                <a:tab pos="4400550" algn="l"/>
              </a:tabLst>
            </a:pPr>
            <a:r>
              <a:rPr sz="2800" spc="-5" dirty="0">
                <a:cs typeface="Calibri"/>
              </a:rPr>
              <a:t>Head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4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IVC</a:t>
            </a:r>
            <a:endParaRPr sz="280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common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bile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duct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runs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head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pancreas</a:t>
            </a:r>
            <a:endParaRPr sz="280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Neck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constricted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portion,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broad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head</a:t>
            </a:r>
            <a:endParaRPr sz="2800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12705" cy="1988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Pancreas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5250815" algn="l"/>
                <a:tab pos="5784850" algn="l"/>
                <a:tab pos="6318250" algn="l"/>
              </a:tabLst>
            </a:pPr>
            <a:r>
              <a:rPr sz="2800" spc="-5" dirty="0">
                <a:cs typeface="Calibri"/>
              </a:rPr>
              <a:t>Body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runs</a:t>
            </a:r>
            <a:r>
              <a:rPr sz="2800" spc="45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transversely,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5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aorta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SMA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5" dirty="0">
                <a:cs typeface="Calibri"/>
              </a:rPr>
              <a:t>Tail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tapered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end,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40" dirty="0">
                <a:cs typeface="Calibri"/>
              </a:rPr>
              <a:t>kidney,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ends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spleen.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66444" y="1281683"/>
            <a:ext cx="9485376" cy="496824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02412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1882" y="1313746"/>
            <a:ext cx="7531973" cy="508198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00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699250" cy="1772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TIPS!</a:t>
            </a:r>
            <a:endParaRPr sz="280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Use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pancreas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landmarks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some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vasculature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Splenic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vein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SMA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Portal</a:t>
            </a:r>
            <a:r>
              <a:rPr sz="2400" spc="-50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Vein</a:t>
            </a:r>
            <a:endParaRPr sz="2400"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45388"/>
            <a:ext cx="946912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05939" y="1554480"/>
            <a:ext cx="8503919" cy="484632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29639" y="2200529"/>
            <a:ext cx="2194560" cy="22860"/>
          </a:xfrm>
          <a:custGeom>
            <a:avLst/>
            <a:gdLst/>
            <a:ahLst/>
            <a:cxnLst/>
            <a:rect l="l" t="t" r="r" b="b"/>
            <a:pathLst>
              <a:path w="2194560" h="22860">
                <a:moveTo>
                  <a:pt x="2194560" y="0"/>
                </a:moveTo>
                <a:lnTo>
                  <a:pt x="0" y="0"/>
                </a:lnTo>
                <a:lnTo>
                  <a:pt x="0" y="22860"/>
                </a:lnTo>
                <a:lnTo>
                  <a:pt x="2194560" y="22860"/>
                </a:lnTo>
                <a:lnTo>
                  <a:pt x="21945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55817" y="4133826"/>
            <a:ext cx="1771650" cy="0"/>
          </a:xfrm>
          <a:custGeom>
            <a:avLst/>
            <a:gdLst/>
            <a:ahLst/>
            <a:cxnLst/>
            <a:rect l="l" t="t" r="r" b="b"/>
            <a:pathLst>
              <a:path w="1771650">
                <a:moveTo>
                  <a:pt x="0" y="0"/>
                </a:moveTo>
                <a:lnTo>
                  <a:pt x="1415751" y="0"/>
                </a:lnTo>
              </a:path>
              <a:path w="1771650">
                <a:moveTo>
                  <a:pt x="1417527" y="0"/>
                </a:moveTo>
                <a:lnTo>
                  <a:pt x="1771198" y="0"/>
                </a:lnTo>
              </a:path>
            </a:pathLst>
          </a:custGeom>
          <a:ln w="230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16939" y="1793189"/>
            <a:ext cx="8770620" cy="2757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Adrenal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Paired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glands,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sit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superiorly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each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kidney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Appears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inverted</a:t>
            </a:r>
            <a:r>
              <a:rPr sz="2800" spc="15" dirty="0">
                <a:cs typeface="Calibri"/>
              </a:rPr>
              <a:t> </a:t>
            </a:r>
            <a:r>
              <a:rPr sz="2800" spc="40" dirty="0">
                <a:cs typeface="Calibri"/>
              </a:rPr>
              <a:t>“V”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cross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section,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or </a:t>
            </a:r>
            <a:r>
              <a:rPr sz="2800" spc="-15" dirty="0">
                <a:cs typeface="Calibri"/>
              </a:rPr>
              <a:t>inverted</a:t>
            </a:r>
            <a:r>
              <a:rPr sz="2800" spc="15" dirty="0">
                <a:cs typeface="Calibri"/>
              </a:rPr>
              <a:t> </a:t>
            </a:r>
            <a:r>
              <a:rPr sz="2800" spc="30" dirty="0">
                <a:cs typeface="Calibri"/>
              </a:rPr>
              <a:t>“Y”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Right appears: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4011295" algn="l"/>
                <a:tab pos="4545330" algn="l"/>
                <a:tab pos="5078730" algn="l"/>
              </a:tabLst>
            </a:pPr>
            <a:r>
              <a:rPr sz="2800" spc="-10" dirty="0">
                <a:cs typeface="Calibri"/>
              </a:rPr>
              <a:t>Right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sits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just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IVC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Left</a:t>
            </a:r>
            <a:r>
              <a:rPr sz="2800" spc="-5" dirty="0">
                <a:cs typeface="Calibri"/>
              </a:rPr>
              <a:t> sits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anteromedially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upper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pole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kidney</a:t>
            </a:r>
            <a:endParaRPr sz="2800" dirty="0"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1556" y="5164826"/>
            <a:ext cx="3920307" cy="113834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18559" y="1692337"/>
            <a:ext cx="4754880" cy="3809138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679" y="1851660"/>
            <a:ext cx="5120640" cy="32004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9370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04188" y="1235938"/>
            <a:ext cx="8503919" cy="521135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4551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7819" y="1181100"/>
            <a:ext cx="9144000" cy="509778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29386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06025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Spleen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Largest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lymph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organ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  <a:tab pos="3049270" algn="l"/>
                <a:tab pos="3583304" algn="l"/>
                <a:tab pos="4116704" algn="l"/>
                <a:tab pos="4650740" algn="l"/>
              </a:tabLst>
            </a:pPr>
            <a:r>
              <a:rPr sz="2800" spc="-15" dirty="0">
                <a:cs typeface="Calibri"/>
              </a:rPr>
              <a:t>Located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5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stomach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LUQ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2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Bordered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medial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side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left</a:t>
            </a:r>
            <a:r>
              <a:rPr sz="2800" spc="5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kidney,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splenic</a:t>
            </a:r>
            <a:r>
              <a:rPr sz="2800" spc="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flexure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colon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pancreatic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tail.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0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Bordered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posteriorly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diaphragm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spc="-5" dirty="0">
                <a:cs typeface="Calibri"/>
              </a:rPr>
              <a:t> lung.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Received blood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splenic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Blood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drained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via 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splenic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065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22804" y="1644395"/>
            <a:ext cx="708660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00"/>
            <a:ext cx="9217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872220" cy="39517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Kidneys,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Ureters,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Bladder</a:t>
            </a:r>
            <a:endParaRPr sz="280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Kidneys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bean-shaped</a:t>
            </a:r>
            <a:r>
              <a:rPr sz="2800" spc="6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organs,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posterior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abdomen.</a:t>
            </a:r>
            <a:endParaRPr sz="280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Lateral</a:t>
            </a:r>
            <a:r>
              <a:rPr sz="2800" spc="-15" dirty="0">
                <a:cs typeface="Calibri"/>
              </a:rPr>
              <a:t> 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spine,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levels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T12</a:t>
            </a:r>
            <a:r>
              <a:rPr sz="2800" spc="-6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L4.</a:t>
            </a:r>
            <a:endParaRPr sz="2800">
              <a:cs typeface="Calibri"/>
            </a:endParaRPr>
          </a:p>
          <a:p>
            <a:pPr marL="241300" marR="2145665" indent="-241300">
              <a:lnSpc>
                <a:spcPts val="6050"/>
              </a:lnSpc>
              <a:spcBef>
                <a:spcPts val="650"/>
              </a:spcBef>
              <a:buFont typeface="Arial MT"/>
              <a:buChar char="•"/>
              <a:tabLst>
                <a:tab pos="241300" algn="l"/>
                <a:tab pos="5160645" algn="l"/>
              </a:tabLst>
            </a:pPr>
            <a:r>
              <a:rPr sz="2800" spc="-5" dirty="0">
                <a:cs typeface="Calibri"/>
              </a:rPr>
              <a:t>Sit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oblique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orientation,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upper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poles </a:t>
            </a:r>
            <a:r>
              <a:rPr sz="2800" spc="-6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are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more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</a:t>
            </a:r>
            <a:endParaRPr sz="2800">
              <a:cs typeface="Calibri"/>
            </a:endParaRPr>
          </a:p>
          <a:p>
            <a:pPr marL="321945">
              <a:lnSpc>
                <a:spcPct val="100000"/>
              </a:lnSpc>
              <a:spcBef>
                <a:spcPts val="2040"/>
              </a:spcBef>
              <a:tabLst>
                <a:tab pos="3589020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10" dirty="0">
                <a:cs typeface="Calibri"/>
              </a:rPr>
              <a:t>than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lower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poles.</a:t>
            </a:r>
            <a:endParaRPr sz="2800"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07625" cy="2757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Kidneys,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Ureters,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Bladder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Ureters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paired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muscular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tubes,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descending</a:t>
            </a:r>
            <a:r>
              <a:rPr sz="2800" spc="4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40" dirty="0">
                <a:cs typeface="Calibri"/>
              </a:rPr>
              <a:t>bladder.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5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Ureters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descend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medially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towards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psoas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muscles,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just</a:t>
            </a:r>
            <a:r>
              <a:rPr sz="2800" spc="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transverse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processes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20" dirty="0">
                <a:cs typeface="Calibri"/>
              </a:rPr>
              <a:t>L-spine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Not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seen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well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without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enhancement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684261" cy="1367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8" y="2133600"/>
            <a:ext cx="9288145" cy="1988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Kidneys,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Ureters,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Bladder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Bladder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pyramid-shaped</a:t>
            </a:r>
            <a:r>
              <a:rPr sz="2800" spc="6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organ,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rests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 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pelvic</a:t>
            </a:r>
            <a:r>
              <a:rPr sz="2800" spc="20" dirty="0">
                <a:cs typeface="Calibri"/>
              </a:rPr>
              <a:t> </a:t>
            </a:r>
            <a:r>
              <a:rPr sz="2800" spc="-55" dirty="0">
                <a:cs typeface="Calibri"/>
              </a:rPr>
              <a:t>floor.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3542665" algn="l"/>
                <a:tab pos="4076700" algn="l"/>
                <a:tab pos="4610100" algn="l"/>
                <a:tab pos="5144135" algn="l"/>
                <a:tab pos="5677535" algn="l"/>
                <a:tab pos="6211570" algn="l"/>
              </a:tabLst>
            </a:pPr>
            <a:r>
              <a:rPr sz="2800" spc="-10" dirty="0">
                <a:cs typeface="Calibri"/>
              </a:rPr>
              <a:t>Immediately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-20" dirty="0">
                <a:cs typeface="Calibri"/>
              </a:rPr>
              <a:t> symphysis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pubis.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80642" y="380491"/>
            <a:ext cx="915395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3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8487" y="1222087"/>
            <a:ext cx="5803925" cy="511711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0" y="1309116"/>
            <a:ext cx="7620000" cy="4239768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52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0" y="1295400"/>
            <a:ext cx="762000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065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72611" y="1772904"/>
            <a:ext cx="5638266" cy="4252619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0800" y="1179586"/>
            <a:ext cx="7086600" cy="510576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13290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Digestive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Tract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Stomach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sits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under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dome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diaphragm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Recall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what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parts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stomach?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2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Anterior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portion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contact</a:t>
            </a:r>
            <a:r>
              <a:rPr sz="2800" spc="-5" dirty="0">
                <a:cs typeface="Calibri"/>
              </a:rPr>
              <a:t> </a:t>
            </a:r>
            <a:r>
              <a:rPr sz="2800" dirty="0">
                <a:cs typeface="Calibri"/>
              </a:rPr>
              <a:t>with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abdominal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wall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liver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0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Posterior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borders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spleen,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adrenal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tail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41300">
              <a:lnSpc>
                <a:spcPts val="3025"/>
              </a:lnSpc>
            </a:pPr>
            <a:r>
              <a:rPr sz="2800" spc="-10" dirty="0">
                <a:cs typeface="Calibri"/>
              </a:rPr>
              <a:t>pancreas.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  <a:tab pos="7043420" algn="l"/>
                <a:tab pos="7577455" algn="l"/>
                <a:tab pos="8110855" algn="l"/>
                <a:tab pos="8644890" algn="l"/>
              </a:tabLst>
            </a:pPr>
            <a:r>
              <a:rPr sz="2800" spc="-5" dirty="0">
                <a:cs typeface="Calibri"/>
              </a:rPr>
              <a:t>Made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distinct</a:t>
            </a:r>
            <a:r>
              <a:rPr sz="2800" spc="6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appearance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of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__.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8736" y="63449"/>
            <a:ext cx="894486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94598" y="1144745"/>
            <a:ext cx="5986393" cy="5150189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64261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1332" y="1408873"/>
            <a:ext cx="6191463" cy="503838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1572" y="1719072"/>
            <a:ext cx="7162800" cy="434340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0" y="1662659"/>
            <a:ext cx="7162800" cy="4418878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065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9661"/>
            <a:ext cx="10226040" cy="4013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02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Small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intestine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vs.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large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intestine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69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Recall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parts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small</a:t>
            </a:r>
            <a:r>
              <a:rPr sz="2800" spc="-15" dirty="0">
                <a:cs typeface="Calibri"/>
              </a:rPr>
              <a:t> intestine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69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Large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intestine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lies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inferior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stomach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liver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“frames”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41300">
              <a:lnSpc>
                <a:spcPts val="3025"/>
              </a:lnSpc>
            </a:pPr>
            <a:r>
              <a:rPr sz="2800" spc="-5" dirty="0">
                <a:cs typeface="Calibri"/>
              </a:rPr>
              <a:t>small</a:t>
            </a:r>
            <a:r>
              <a:rPr sz="2800" spc="-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intestine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80"/>
              </a:lnSpc>
              <a:spcBef>
                <a:spcPts val="20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How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 </a:t>
            </a:r>
            <a:r>
              <a:rPr sz="2800" spc="-20" dirty="0">
                <a:cs typeface="Calibri"/>
              </a:rPr>
              <a:t>differentiate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on </a:t>
            </a:r>
            <a:r>
              <a:rPr sz="2800" spc="-5" dirty="0">
                <a:cs typeface="Calibri"/>
              </a:rPr>
              <a:t>CT?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0"/>
              </a:lnSpc>
              <a:buFont typeface="Arial MT"/>
              <a:buChar char="•"/>
              <a:tabLst>
                <a:tab pos="699135" algn="l"/>
                <a:tab pos="9853295" algn="l"/>
              </a:tabLst>
            </a:pPr>
            <a:r>
              <a:rPr sz="2400" spc="-5" dirty="0">
                <a:cs typeface="Calibri"/>
              </a:rPr>
              <a:t>Small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bowel</a:t>
            </a:r>
            <a:r>
              <a:rPr sz="2400" dirty="0">
                <a:cs typeface="Calibri"/>
              </a:rPr>
              <a:t> =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circular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folds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20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699135" algn="l"/>
                <a:tab pos="6593205" algn="l"/>
              </a:tabLst>
            </a:pPr>
            <a:r>
              <a:rPr sz="2400" spc="-15" dirty="0">
                <a:cs typeface="Calibri"/>
              </a:rPr>
              <a:t>Large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bowel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=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folds </a:t>
            </a:r>
            <a:r>
              <a:rPr sz="2400" spc="-5" dirty="0">
                <a:cs typeface="Calibri"/>
              </a:rPr>
              <a:t>called</a:t>
            </a:r>
            <a:r>
              <a:rPr sz="2400" spc="-1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25"/>
              </a:lnSpc>
              <a:spcBef>
                <a:spcPts val="1614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Sigmoid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colon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moves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toward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midline,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sits</a:t>
            </a:r>
            <a:endParaRPr sz="2800" dirty="0">
              <a:cs typeface="Calibri"/>
            </a:endParaRPr>
          </a:p>
          <a:p>
            <a:pPr marL="241300">
              <a:lnSpc>
                <a:spcPts val="3025"/>
              </a:lnSpc>
              <a:tabLst>
                <a:tab pos="4401820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15" dirty="0">
                <a:cs typeface="Calibri"/>
              </a:rPr>
              <a:t>to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40" dirty="0">
                <a:cs typeface="Calibri"/>
              </a:rPr>
              <a:t>bladder.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47416" y="1633715"/>
            <a:ext cx="7086600" cy="4495435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9065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600" y="2043697"/>
            <a:ext cx="6781800" cy="3962757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99004" y="1738895"/>
            <a:ext cx="7086600" cy="4572360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50414" y="1597123"/>
            <a:ext cx="7091171" cy="4902556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7000" y="1709915"/>
            <a:ext cx="7010400" cy="4419235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58211" y="1735859"/>
            <a:ext cx="7086600" cy="4496149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143750" cy="3858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Female</a:t>
            </a:r>
            <a:r>
              <a:rPr sz="2800" u="heavy" spc="-4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Reproductive</a:t>
            </a:r>
            <a:r>
              <a:rPr sz="2800" u="heavy" spc="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Organs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Uterus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Pear-shaped, </a:t>
            </a:r>
            <a:r>
              <a:rPr sz="2400" dirty="0">
                <a:cs typeface="Calibri"/>
              </a:rPr>
              <a:t>muscular</a:t>
            </a:r>
            <a:r>
              <a:rPr sz="2400" spc="-3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organ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Anterior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portion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abdomen</a:t>
            </a: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  <a:tab pos="5189220" algn="l"/>
              </a:tabLst>
            </a:pPr>
            <a:r>
              <a:rPr sz="2400" spc="-5" dirty="0">
                <a:cs typeface="Calibri"/>
              </a:rPr>
              <a:t>Sits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between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and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ct val="100000"/>
              </a:lnSpc>
              <a:spcBef>
                <a:spcPts val="2310"/>
              </a:spcBef>
              <a:tabLst>
                <a:tab pos="374650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00" dirty="0">
              <a:cs typeface="Calibri"/>
            </a:endParaRPr>
          </a:p>
          <a:p>
            <a:pPr marL="241300" indent="-228600">
              <a:lnSpc>
                <a:spcPts val="3229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Ovaries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Paired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Almond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shaped,</a:t>
            </a:r>
            <a:r>
              <a:rPr sz="2400" spc="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located </a:t>
            </a:r>
            <a:r>
              <a:rPr sz="2400" spc="-5" dirty="0">
                <a:cs typeface="Calibri"/>
              </a:rPr>
              <a:t>on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either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side 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uterus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16432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5916" y="1321275"/>
            <a:ext cx="7086600" cy="5104304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62737"/>
            <a:ext cx="886866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75204" y="1847101"/>
            <a:ext cx="7010400" cy="4115161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74345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2153" y="1279952"/>
            <a:ext cx="6867692" cy="5113370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038975" cy="3803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Male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Reproductive</a:t>
            </a:r>
            <a:r>
              <a:rPr sz="2800" u="heavy" spc="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Organs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Prostate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Gland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  <a:tab pos="396811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Times New Roman"/>
              </a:rPr>
              <a:t> 	</a:t>
            </a:r>
            <a:r>
              <a:rPr sz="2400" spc="-20" dirty="0">
                <a:cs typeface="Calibri"/>
              </a:rPr>
              <a:t>to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bladder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Base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gland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is </a:t>
            </a:r>
            <a:r>
              <a:rPr sz="2400" spc="-5" dirty="0">
                <a:cs typeface="Calibri"/>
              </a:rPr>
              <a:t>adjacent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neck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bladder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Composed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glandular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muscular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tissue</a:t>
            </a:r>
          </a:p>
          <a:p>
            <a:pPr marL="698500" lvl="1" indent="-229235">
              <a:lnSpc>
                <a:spcPct val="100000"/>
              </a:lnSpc>
              <a:spcBef>
                <a:spcPts val="2310"/>
              </a:spcBef>
              <a:buFont typeface="Arial MT"/>
              <a:buChar char="•"/>
              <a:tabLst>
                <a:tab pos="699135" algn="l"/>
                <a:tab pos="6449060" algn="l"/>
              </a:tabLst>
            </a:pPr>
            <a:r>
              <a:rPr sz="2400" spc="-15" dirty="0">
                <a:cs typeface="Calibri"/>
              </a:rPr>
              <a:t>Central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zone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hyperdense,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HU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431280" algn="l"/>
              </a:tabLst>
            </a:pPr>
            <a:r>
              <a:rPr sz="2400" spc="-10" dirty="0">
                <a:cs typeface="Calibri"/>
              </a:rPr>
              <a:t>Peripheral</a:t>
            </a:r>
            <a:r>
              <a:rPr sz="2400" spc="-15" dirty="0">
                <a:cs typeface="Calibri"/>
              </a:rPr>
              <a:t> zone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is </a:t>
            </a:r>
            <a:r>
              <a:rPr sz="2400" spc="-5" dirty="0">
                <a:cs typeface="Calibri"/>
              </a:rPr>
              <a:t>hypodense,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HU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9217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2016" y="1292352"/>
            <a:ext cx="8887968" cy="5088636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03579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2204" y="1281683"/>
            <a:ext cx="9035796" cy="4823460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065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759661"/>
            <a:ext cx="10173970" cy="428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ts val="302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Abdominal</a:t>
            </a:r>
            <a:r>
              <a:rPr sz="2800" u="heavy" spc="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Aorta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Branches</a:t>
            </a:r>
            <a:endParaRPr sz="2800" dirty="0">
              <a:cs typeface="Calibri"/>
            </a:endParaRPr>
          </a:p>
          <a:p>
            <a:pPr marL="228600" indent="-228600">
              <a:lnSpc>
                <a:spcPts val="2690"/>
              </a:lnSpc>
              <a:buFont typeface="Arial MT"/>
              <a:buChar char="•"/>
              <a:tabLst>
                <a:tab pos="228600" algn="l"/>
              </a:tabLst>
            </a:pPr>
            <a:r>
              <a:rPr sz="2800" spc="-15" dirty="0">
                <a:cs typeface="Calibri"/>
              </a:rPr>
              <a:t>Large,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retroperitoneal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descending</a:t>
            </a:r>
            <a:r>
              <a:rPr sz="2800" spc="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diaphragm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3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it’s</a:t>
            </a:r>
            <a:endParaRPr sz="2800" dirty="0">
              <a:cs typeface="Calibri"/>
            </a:endParaRPr>
          </a:p>
          <a:p>
            <a:pPr marL="228600">
              <a:lnSpc>
                <a:spcPts val="2690"/>
              </a:lnSpc>
              <a:tabLst>
                <a:tab pos="3668395" algn="l"/>
              </a:tabLst>
            </a:pPr>
            <a:r>
              <a:rPr sz="2800" spc="-15" dirty="0">
                <a:cs typeface="Calibri"/>
              </a:rPr>
              <a:t>bifurcation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  <a:p>
            <a:pPr marL="228600" indent="-228600">
              <a:lnSpc>
                <a:spcPts val="2745"/>
              </a:lnSpc>
              <a:buFont typeface="Arial MT"/>
              <a:buChar char="•"/>
              <a:tabLst>
                <a:tab pos="228600" algn="l"/>
              </a:tabLst>
            </a:pPr>
            <a:r>
              <a:rPr sz="2800" spc="-5" dirty="0">
                <a:cs typeface="Calibri"/>
              </a:rPr>
              <a:t>In</a:t>
            </a:r>
            <a:r>
              <a:rPr sz="2800" dirty="0">
                <a:cs typeface="Calibri"/>
              </a:rPr>
              <a:t> </a:t>
            </a:r>
            <a:r>
              <a:rPr sz="2800" spc="-55" dirty="0">
                <a:cs typeface="Calibri"/>
              </a:rPr>
              <a:t>order,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superior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inferior:</a:t>
            </a:r>
            <a:endParaRPr sz="2800" dirty="0">
              <a:cs typeface="Calibri"/>
            </a:endParaRPr>
          </a:p>
          <a:p>
            <a:pPr marL="685800" lvl="1" indent="-229235">
              <a:lnSpc>
                <a:spcPts val="231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Inferior phrenic </a:t>
            </a:r>
            <a:r>
              <a:rPr sz="2400" dirty="0">
                <a:cs typeface="Calibri"/>
              </a:rPr>
              <a:t>artery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(Rt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20" dirty="0">
                <a:cs typeface="Calibri"/>
              </a:rPr>
              <a:t> Lt)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360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dirty="0">
                <a:cs typeface="Calibri"/>
              </a:rPr>
              <a:t>Celiac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trunk</a:t>
            </a:r>
          </a:p>
          <a:p>
            <a:pPr marL="914400">
              <a:lnSpc>
                <a:spcPts val="1930"/>
              </a:lnSpc>
            </a:pPr>
            <a:r>
              <a:rPr sz="2000" dirty="0">
                <a:cs typeface="Wingdings"/>
              </a:rPr>
              <a:t></a:t>
            </a:r>
          </a:p>
          <a:p>
            <a:pPr marL="914400">
              <a:lnSpc>
                <a:spcPts val="1920"/>
              </a:lnSpc>
            </a:pPr>
            <a:r>
              <a:rPr sz="2000" dirty="0">
                <a:cs typeface="Wingdings"/>
              </a:rPr>
              <a:t></a:t>
            </a:r>
          </a:p>
          <a:p>
            <a:pPr marL="914400">
              <a:lnSpc>
                <a:spcPts val="1864"/>
              </a:lnSpc>
            </a:pPr>
            <a:r>
              <a:rPr sz="2000" dirty="0">
                <a:cs typeface="Wingdings"/>
              </a:rPr>
              <a:t></a:t>
            </a:r>
          </a:p>
          <a:p>
            <a:pPr marL="685800" lvl="1" indent="-229235">
              <a:lnSpc>
                <a:spcPts val="229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Superior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mesenteric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30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Renal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(Rt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Lt)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30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Gonadal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(Rt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15" dirty="0">
                <a:cs typeface="Calibri"/>
              </a:rPr>
              <a:t> Lt)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30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Inferior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mesenteric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590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Lumbar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r>
              <a:rPr sz="2400" spc="-40" dirty="0">
                <a:cs typeface="Calibri"/>
              </a:rPr>
              <a:t> </a:t>
            </a:r>
            <a:r>
              <a:rPr sz="2400" spc="5" dirty="0">
                <a:cs typeface="Calibri"/>
              </a:rPr>
              <a:t>(Rt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1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Lt)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294894"/>
            <a:ext cx="9217661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36367" y="1204902"/>
            <a:ext cx="6919264" cy="5227253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59340" cy="3909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TIPS!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note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that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patient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varies!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Use this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general</a:t>
            </a:r>
            <a:r>
              <a:rPr sz="2800" spc="-10" dirty="0">
                <a:cs typeface="Calibri"/>
              </a:rPr>
              <a:t> guideline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Presence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pathology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changes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Some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vessels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within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mm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next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always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captured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</a:t>
            </a:r>
            <a:endParaRPr sz="2800" dirty="0">
              <a:cs typeface="Calibri"/>
            </a:endParaRPr>
          </a:p>
          <a:p>
            <a:pPr marL="241300">
              <a:lnSpc>
                <a:spcPts val="3025"/>
              </a:lnSpc>
            </a:pPr>
            <a:r>
              <a:rPr sz="2800" spc="-5" dirty="0">
                <a:cs typeface="Calibri"/>
              </a:rPr>
              <a:t>“thick”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slices.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Some vessels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sit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same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slice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others</a:t>
            </a:r>
            <a:endParaRPr sz="2800" dirty="0">
              <a:cs typeface="Calibri"/>
            </a:endParaRPr>
          </a:p>
          <a:p>
            <a:pPr marL="241300" marR="56896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General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rule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paired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arteries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arise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off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lateral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aorta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unpaired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arise </a:t>
            </a:r>
            <a:r>
              <a:rPr sz="2800" spc="-10" dirty="0">
                <a:cs typeface="Calibri"/>
              </a:rPr>
              <a:t>off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surface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aorta.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985"/>
              </a:lnSpc>
              <a:buFont typeface="Arial MT"/>
              <a:buChar char="•"/>
              <a:tabLst>
                <a:tab pos="241300" algn="l"/>
                <a:tab pos="1159510" algn="l"/>
              </a:tabLst>
            </a:pPr>
            <a:r>
              <a:rPr sz="2800" dirty="0">
                <a:cs typeface="Calibri"/>
              </a:rPr>
              <a:t>Goal:	ID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vessels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they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off aorta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831840" cy="21024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Inferior </a:t>
            </a:r>
            <a:r>
              <a:rPr sz="2800" spc="-10" dirty="0">
                <a:cs typeface="Calibri"/>
              </a:rPr>
              <a:t>Phrenic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(Rt</a:t>
            </a:r>
            <a:r>
              <a:rPr sz="2800" spc="-5" dirty="0">
                <a:cs typeface="Calibri"/>
              </a:rPr>
              <a:t> &amp;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Lt)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Arise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aorta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Directly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under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diaphragm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5729605" algn="l"/>
              </a:tabLst>
            </a:pPr>
            <a:r>
              <a:rPr sz="2400" spc="-5" dirty="0">
                <a:cs typeface="Calibri"/>
              </a:rPr>
              <a:t>Supply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337165" cy="374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Celiac</a:t>
            </a:r>
            <a:r>
              <a:rPr sz="2800" spc="-3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Trunk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Celiac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trunk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(sometimes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artery)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itself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short!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63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3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vessels:</a:t>
            </a:r>
            <a:endParaRPr sz="2400" dirty="0">
              <a:cs typeface="Calibri"/>
            </a:endParaRPr>
          </a:p>
          <a:p>
            <a:pPr marL="1155700" lvl="2" indent="-229235">
              <a:lnSpc>
                <a:spcPts val="2295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0" dirty="0">
                <a:cs typeface="Calibri"/>
              </a:rPr>
              <a:t>Left</a:t>
            </a:r>
            <a:r>
              <a:rPr sz="2000" spc="-2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gastric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artery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</a:p>
          <a:p>
            <a:pPr marL="1155700" lvl="2" indent="-229235">
              <a:lnSpc>
                <a:spcPct val="100000"/>
              </a:lnSpc>
              <a:spcBef>
                <a:spcPts val="1925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Splenic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artery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–</a:t>
            </a:r>
          </a:p>
          <a:p>
            <a:pPr marL="1155700" lvl="2" indent="-229235">
              <a:lnSpc>
                <a:spcPct val="100000"/>
              </a:lnSpc>
              <a:spcBef>
                <a:spcPts val="1920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5" dirty="0">
                <a:cs typeface="Calibri"/>
              </a:rPr>
              <a:t>Common</a:t>
            </a:r>
            <a:r>
              <a:rPr sz="2000" spc="-4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Hepatic </a:t>
            </a:r>
            <a:r>
              <a:rPr sz="2000" dirty="0">
                <a:cs typeface="Calibri"/>
              </a:rPr>
              <a:t>–</a:t>
            </a:r>
          </a:p>
          <a:p>
            <a:pPr marL="698500" lvl="1" indent="-229235">
              <a:lnSpc>
                <a:spcPts val="2735"/>
              </a:lnSpc>
              <a:spcBef>
                <a:spcPts val="18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Splenic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largest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branch, </a:t>
            </a:r>
            <a:r>
              <a:rPr sz="2400" dirty="0">
                <a:cs typeface="Calibri"/>
              </a:rPr>
              <a:t>and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courses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along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upper </a:t>
            </a:r>
            <a:r>
              <a:rPr sz="2400" spc="-10" dirty="0">
                <a:cs typeface="Calibri"/>
              </a:rPr>
              <a:t>border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</a:p>
          <a:p>
            <a:pPr marL="698500">
              <a:lnSpc>
                <a:spcPts val="2595"/>
              </a:lnSpc>
            </a:pPr>
            <a:r>
              <a:rPr sz="2400" spc="-10" dirty="0">
                <a:cs typeface="Calibri"/>
              </a:rPr>
              <a:t>pancreas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towards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spleen.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Easily </a:t>
            </a:r>
            <a:r>
              <a:rPr sz="2400" spc="-5" dirty="0">
                <a:cs typeface="Calibri"/>
              </a:rPr>
              <a:t>identified,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but not </a:t>
            </a:r>
            <a:r>
              <a:rPr sz="2400" spc="-20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 </a:t>
            </a:r>
            <a:r>
              <a:rPr sz="2400" spc="-10" dirty="0">
                <a:cs typeface="Calibri"/>
              </a:rPr>
              <a:t>confused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splenic vein!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30435" cy="21570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Superior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Mesenteric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  <a:tab pos="6857365" algn="l"/>
              </a:tabLst>
            </a:pPr>
            <a:r>
              <a:rPr sz="2400" spc="-10" dirty="0">
                <a:cs typeface="Calibri"/>
              </a:rPr>
              <a:t>Just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below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celiac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trunk,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1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approximately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Branches</a:t>
            </a:r>
            <a:r>
              <a:rPr sz="2400" spc="-15" dirty="0">
                <a:cs typeface="Calibri"/>
              </a:rPr>
              <a:t> off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anterior surface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</a:t>
            </a:r>
            <a:r>
              <a:rPr sz="2400" dirty="0">
                <a:cs typeface="Calibri"/>
              </a:rPr>
              <a:t> the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aorta,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drops</a:t>
            </a:r>
            <a:r>
              <a:rPr sz="240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inferiorly,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almost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sz="2400" spc="-20" dirty="0">
                <a:cs typeface="Calibri"/>
              </a:rPr>
              <a:t>immediately.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333990" cy="3803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Renal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(Rt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Lt)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Just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below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SMA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45" dirty="0">
                <a:cs typeface="Calibri"/>
              </a:rPr>
              <a:t>Travel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very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horizontally</a:t>
            </a:r>
            <a:r>
              <a:rPr sz="2400" spc="-20" dirty="0">
                <a:cs typeface="Calibri"/>
              </a:rPr>
              <a:t> towards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kidneys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=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often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seen </a:t>
            </a:r>
            <a:r>
              <a:rPr sz="2400" dirty="0">
                <a:cs typeface="Calibri"/>
              </a:rPr>
              <a:t>within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1</a:t>
            </a:r>
            <a:r>
              <a:rPr sz="2400" spc="-5" dirty="0">
                <a:cs typeface="Calibri"/>
              </a:rPr>
              <a:t> or </a:t>
            </a:r>
            <a:r>
              <a:rPr sz="2400" spc="-10" dirty="0">
                <a:cs typeface="Calibri"/>
              </a:rPr>
              <a:t>just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</a:t>
            </a:r>
          </a:p>
          <a:p>
            <a:pPr marL="698500">
              <a:lnSpc>
                <a:spcPts val="2735"/>
              </a:lnSpc>
            </a:pPr>
            <a:r>
              <a:rPr sz="2400" spc="-25" dirty="0">
                <a:cs typeface="Calibri"/>
              </a:rPr>
              <a:t>few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axial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slices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(if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demonstrated)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8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Large!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916420" algn="l"/>
              </a:tabLst>
            </a:pPr>
            <a:r>
              <a:rPr sz="2400" spc="-5" dirty="0">
                <a:cs typeface="Calibri"/>
              </a:rPr>
              <a:t>Right</a:t>
            </a:r>
            <a:r>
              <a:rPr sz="2400" spc="-10" dirty="0">
                <a:cs typeface="Calibri"/>
              </a:rPr>
              <a:t> renal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passes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Times New Roman"/>
              </a:rPr>
              <a:t>	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IVC </a:t>
            </a:r>
            <a:r>
              <a:rPr sz="2400" spc="-5" dirty="0">
                <a:cs typeface="Calibri"/>
              </a:rPr>
              <a:t>on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it’s</a:t>
            </a:r>
            <a:r>
              <a:rPr sz="2400" spc="-3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way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ts val="2735"/>
              </a:lnSpc>
            </a:pPr>
            <a:r>
              <a:rPr sz="2400" spc="-5" dirty="0">
                <a:cs typeface="Calibri"/>
              </a:rPr>
              <a:t>kidney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188959" cy="2486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Gonadal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(Rt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Lt)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Arise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off</a:t>
            </a:r>
            <a:r>
              <a:rPr sz="2400" dirty="0">
                <a:cs typeface="Calibri"/>
              </a:rPr>
              <a:t> the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anterolateral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aorta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Just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inferior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renal</a:t>
            </a:r>
            <a:r>
              <a:rPr sz="2400" spc="-5" dirty="0">
                <a:cs typeface="Calibri"/>
              </a:rPr>
              <a:t> arteries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Descend </a:t>
            </a:r>
            <a:r>
              <a:rPr sz="2400" dirty="0">
                <a:cs typeface="Calibri"/>
              </a:rPr>
              <a:t>along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psoas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muscles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reproductive</a:t>
            </a:r>
            <a:r>
              <a:rPr sz="240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organs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745730" cy="314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Inferior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Mesenteric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3-4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cm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above</a:t>
            </a:r>
            <a:r>
              <a:rPr sz="2400" dirty="0">
                <a:cs typeface="Calibri"/>
              </a:rPr>
              <a:t> the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abdominal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aortic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bifurcation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4546600" algn="l"/>
              </a:tabLst>
            </a:pPr>
            <a:r>
              <a:rPr sz="2400" spc="-20" dirty="0">
                <a:cs typeface="Calibri"/>
              </a:rPr>
              <a:t>Approx</a:t>
            </a:r>
            <a:r>
              <a:rPr sz="24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.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Descends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front</a:t>
            </a:r>
            <a:r>
              <a:rPr sz="2400" spc="-5" dirty="0">
                <a:cs typeface="Calibri"/>
              </a:rPr>
              <a:t> 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aorta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then</a:t>
            </a:r>
            <a:r>
              <a:rPr sz="2400" spc="-5" dirty="0">
                <a:cs typeface="Calibri"/>
              </a:rPr>
              <a:t> curves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left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Much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smaller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than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SMA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603615" cy="2486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Lumbar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-10" dirty="0">
                <a:cs typeface="Calibri"/>
              </a:rPr>
              <a:t> (Rt </a:t>
            </a:r>
            <a:r>
              <a:rPr sz="2800" spc="-5" dirty="0">
                <a:cs typeface="Calibri"/>
              </a:rPr>
              <a:t>&amp;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Lt)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7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Actually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4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pairs,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various </a:t>
            </a:r>
            <a:r>
              <a:rPr sz="2400" spc="-5" dirty="0">
                <a:cs typeface="Calibri"/>
              </a:rPr>
              <a:t>levels.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May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see superior</a:t>
            </a:r>
            <a:r>
              <a:rPr sz="2400" spc="-15" dirty="0">
                <a:cs typeface="Calibri"/>
              </a:rPr>
              <a:t> to </a:t>
            </a:r>
            <a:r>
              <a:rPr sz="2400" dirty="0">
                <a:cs typeface="Calibri"/>
              </a:rPr>
              <a:t>IMA,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IMA,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0" dirty="0">
                <a:cs typeface="Calibri"/>
              </a:rPr>
              <a:t> inferior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IMA.</a:t>
            </a: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6088380" algn="l"/>
              </a:tabLst>
            </a:pPr>
            <a:r>
              <a:rPr sz="2400" spc="-10" dirty="0">
                <a:cs typeface="Calibri"/>
              </a:rPr>
              <a:t>Branch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off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0" dirty="0">
                <a:cs typeface="Calibri"/>
              </a:rPr>
              <a:t>surface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aorta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21386"/>
            <a:ext cx="919199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3064" y="1488490"/>
            <a:ext cx="7399827" cy="4913138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4610" y="319786"/>
            <a:ext cx="925758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3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3579" y="972311"/>
            <a:ext cx="8458200" cy="5498592"/>
          </a:xfrm>
          <a:prstGeom prst="rect">
            <a:avLst/>
          </a:prstGeom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899745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7602" y="1325355"/>
            <a:ext cx="7568214" cy="4991598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432329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1220" y="1071372"/>
            <a:ext cx="7795259" cy="5388864"/>
          </a:xfrm>
          <a:prstGeom prst="rect">
            <a:avLst/>
          </a:prstGeom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12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28900" y="1248155"/>
            <a:ext cx="6900672" cy="4966716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40563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5251" y="1018032"/>
            <a:ext cx="8921496" cy="5474208"/>
          </a:xfrm>
          <a:prstGeom prst="rect">
            <a:avLst/>
          </a:prstGeom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62839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0058" y="1159175"/>
            <a:ext cx="4869606" cy="5256513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36801"/>
            <a:ext cx="5332095" cy="41043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ts val="2975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Abdominal</a:t>
            </a:r>
            <a:r>
              <a:rPr sz="2600" spc="-5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Aorta</a:t>
            </a:r>
            <a:r>
              <a:rPr sz="2600" spc="-1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bifurcates:</a:t>
            </a:r>
            <a:endParaRPr sz="2600" dirty="0">
              <a:cs typeface="Calibri"/>
            </a:endParaRP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  <a:tab pos="3169285" algn="l"/>
              </a:tabLst>
            </a:pPr>
            <a:r>
              <a:rPr sz="2200" spc="-10" dirty="0">
                <a:cs typeface="Calibri"/>
              </a:rPr>
              <a:t>Level</a:t>
            </a:r>
            <a:r>
              <a:rPr sz="2200" dirty="0">
                <a:cs typeface="Calibri"/>
              </a:rPr>
              <a:t> of</a:t>
            </a:r>
            <a:r>
              <a:rPr sz="22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200" spc="-10" dirty="0">
                <a:cs typeface="Calibri"/>
              </a:rPr>
              <a:t>.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495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Right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and</a:t>
            </a:r>
            <a:r>
              <a:rPr sz="2200" spc="-1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Left</a:t>
            </a:r>
            <a:r>
              <a:rPr sz="2200" spc="2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common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iliac</a:t>
            </a:r>
            <a:r>
              <a:rPr sz="2200" spc="-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artery</a:t>
            </a:r>
            <a:endParaRPr sz="2200" dirty="0">
              <a:cs typeface="Calibri"/>
            </a:endParaRPr>
          </a:p>
          <a:p>
            <a:pPr marL="241300" indent="-228600">
              <a:lnSpc>
                <a:spcPts val="2980"/>
              </a:lnSpc>
              <a:spcBef>
                <a:spcPts val="5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Common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iliac artery</a:t>
            </a:r>
            <a:r>
              <a:rPr sz="2600" spc="-2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bifurcates:</a:t>
            </a:r>
            <a:endParaRPr sz="2600" dirty="0">
              <a:cs typeface="Calibri"/>
            </a:endParaRPr>
          </a:p>
          <a:p>
            <a:pPr marL="698500" lvl="1" indent="-229235">
              <a:lnSpc>
                <a:spcPts val="2355"/>
              </a:lnSpc>
              <a:buFont typeface="Arial MT"/>
              <a:buChar char="•"/>
              <a:tabLst>
                <a:tab pos="698500" algn="l"/>
                <a:tab pos="699135" algn="l"/>
                <a:tab pos="4450080" algn="l"/>
              </a:tabLst>
            </a:pPr>
            <a:r>
              <a:rPr sz="2200" spc="-10" dirty="0">
                <a:cs typeface="Calibri"/>
              </a:rPr>
              <a:t>Level</a:t>
            </a:r>
            <a:r>
              <a:rPr sz="2200" dirty="0">
                <a:cs typeface="Calibri"/>
              </a:rPr>
              <a:t> of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the</a:t>
            </a:r>
            <a:r>
              <a:rPr sz="22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200" spc="-10" dirty="0">
                <a:cs typeface="Calibri"/>
              </a:rPr>
              <a:t>_.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495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Internal</a:t>
            </a:r>
            <a:r>
              <a:rPr sz="2200" spc="-5" dirty="0">
                <a:cs typeface="Calibri"/>
              </a:rPr>
              <a:t> and</a:t>
            </a:r>
            <a:r>
              <a:rPr sz="2200" spc="-10" dirty="0">
                <a:cs typeface="Calibri"/>
              </a:rPr>
              <a:t> External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iliac</a:t>
            </a:r>
            <a:r>
              <a:rPr sz="2200" spc="-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artery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(Rt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&amp;</a:t>
            </a:r>
            <a:r>
              <a:rPr sz="2200" spc="5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Lt)</a:t>
            </a:r>
            <a:endParaRPr sz="2200" dirty="0">
              <a:cs typeface="Calibri"/>
            </a:endParaRPr>
          </a:p>
          <a:p>
            <a:pPr marL="241300" indent="-228600">
              <a:lnSpc>
                <a:spcPts val="2980"/>
              </a:lnSpc>
              <a:spcBef>
                <a:spcPts val="5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Internal</a:t>
            </a:r>
            <a:r>
              <a:rPr sz="2600" spc="-55" dirty="0">
                <a:cs typeface="Calibri"/>
              </a:rPr>
              <a:t> </a:t>
            </a:r>
            <a:r>
              <a:rPr sz="2600" dirty="0">
                <a:cs typeface="Calibri"/>
              </a:rPr>
              <a:t>Iliac</a:t>
            </a:r>
            <a:r>
              <a:rPr sz="2600" spc="-25" dirty="0">
                <a:cs typeface="Calibri"/>
              </a:rPr>
              <a:t> </a:t>
            </a:r>
            <a:r>
              <a:rPr sz="2600" dirty="0">
                <a:cs typeface="Calibri"/>
              </a:rPr>
              <a:t>artery</a:t>
            </a: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Smaller</a:t>
            </a:r>
            <a:endParaRPr sz="2200" dirty="0">
              <a:cs typeface="Calibri"/>
            </a:endParaRPr>
          </a:p>
          <a:p>
            <a:pPr marL="469900">
              <a:lnSpc>
                <a:spcPts val="2490"/>
              </a:lnSpc>
            </a:pPr>
            <a:r>
              <a:rPr sz="2200" spc="-5" dirty="0">
                <a:cs typeface="Arial MT"/>
              </a:rPr>
              <a:t>•</a:t>
            </a:r>
            <a:endParaRPr sz="2200" dirty="0">
              <a:cs typeface="Arial MT"/>
            </a:endParaRPr>
          </a:p>
          <a:p>
            <a:pPr marL="241300" indent="-228600">
              <a:lnSpc>
                <a:spcPts val="2970"/>
              </a:lnSpc>
              <a:spcBef>
                <a:spcPts val="7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External</a:t>
            </a:r>
            <a:r>
              <a:rPr sz="2600" spc="-50" dirty="0">
                <a:cs typeface="Calibri"/>
              </a:rPr>
              <a:t> </a:t>
            </a:r>
            <a:r>
              <a:rPr sz="2600" dirty="0">
                <a:cs typeface="Calibri"/>
              </a:rPr>
              <a:t>Iliac</a:t>
            </a:r>
            <a:r>
              <a:rPr sz="2600" spc="-30" dirty="0">
                <a:cs typeface="Calibri"/>
              </a:rPr>
              <a:t> </a:t>
            </a:r>
            <a:r>
              <a:rPr sz="2600" dirty="0">
                <a:cs typeface="Calibri"/>
              </a:rPr>
              <a:t>artery</a:t>
            </a: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5" dirty="0">
                <a:cs typeface="Calibri"/>
              </a:rPr>
              <a:t>Larger</a:t>
            </a:r>
            <a:endParaRPr sz="2200" dirty="0">
              <a:cs typeface="Calibri"/>
            </a:endParaRPr>
          </a:p>
          <a:p>
            <a:pPr marL="469900">
              <a:lnSpc>
                <a:spcPts val="2495"/>
              </a:lnSpc>
            </a:pPr>
            <a:r>
              <a:rPr sz="2200" spc="-5" dirty="0">
                <a:cs typeface="Arial MT"/>
              </a:rPr>
              <a:t>•</a:t>
            </a:r>
            <a:endParaRPr sz="2200" dirty="0">
              <a:cs typeface="Arial MT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2138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9688" y="1340008"/>
            <a:ext cx="7450653" cy="5101620"/>
          </a:xfrm>
          <a:prstGeom prst="rect">
            <a:avLst/>
          </a:prstGeom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42138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019" y="1379638"/>
            <a:ext cx="7101535" cy="5016137"/>
          </a:xfrm>
          <a:prstGeom prst="rect">
            <a:avLst/>
          </a:prstGeom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9661"/>
            <a:ext cx="10073640" cy="3917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02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IVC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and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Branches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IVC </a:t>
            </a:r>
            <a:r>
              <a:rPr sz="2800" spc="-5" dirty="0">
                <a:cs typeface="Calibri"/>
              </a:rPr>
              <a:t>is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5" dirty="0">
                <a:cs typeface="Calibri"/>
              </a:rPr>
              <a:t>largest</a:t>
            </a:r>
            <a:r>
              <a:rPr sz="2800" spc="-10" dirty="0">
                <a:cs typeface="Calibri"/>
              </a:rPr>
              <a:t> vein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241300" algn="l"/>
                <a:tab pos="5701030" algn="l"/>
                <a:tab pos="6235065" algn="l"/>
                <a:tab pos="6768465" algn="l"/>
                <a:tab pos="7302500" algn="l"/>
                <a:tab pos="7835900" algn="l"/>
                <a:tab pos="8369934" algn="l"/>
                <a:tab pos="8903335" algn="l"/>
                <a:tab pos="9437370" algn="l"/>
                <a:tab pos="9970770" algn="l"/>
              </a:tabLst>
            </a:pPr>
            <a:r>
              <a:rPr sz="2800" spc="-40" dirty="0">
                <a:cs typeface="Calibri"/>
              </a:rPr>
              <a:t>F</a:t>
            </a:r>
            <a:r>
              <a:rPr sz="2800" spc="-10" dirty="0">
                <a:cs typeface="Calibri"/>
              </a:rPr>
              <a:t>orme</a:t>
            </a:r>
            <a:r>
              <a:rPr sz="2800" spc="-5" dirty="0">
                <a:cs typeface="Calibri"/>
              </a:rPr>
              <a:t>d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b</a:t>
            </a:r>
            <a:r>
              <a:rPr sz="2800" spc="-5" dirty="0">
                <a:cs typeface="Calibri"/>
              </a:rPr>
              <a:t>y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unio</a:t>
            </a:r>
            <a:r>
              <a:rPr sz="2800" spc="-5" dirty="0">
                <a:cs typeface="Calibri"/>
              </a:rPr>
              <a:t>n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</a:t>
            </a:r>
            <a:r>
              <a:rPr sz="2800" spc="-5" dirty="0">
                <a:cs typeface="Calibri"/>
              </a:rPr>
              <a:t>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80"/>
              </a:lnSpc>
              <a:spcBef>
                <a:spcPts val="2014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Tributaries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3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Inferior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phrenic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Lumbar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Right</a:t>
            </a:r>
            <a:r>
              <a:rPr sz="2400" spc="-6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Gonadal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Renal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Right</a:t>
            </a:r>
            <a:r>
              <a:rPr sz="2400" spc="-5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Suprarenal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Hepatic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53974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38137" y="1565307"/>
            <a:ext cx="3449025" cy="4849507"/>
          </a:xfrm>
          <a:prstGeom prst="rect">
            <a:avLst/>
          </a:prstGeom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9141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46005" cy="41878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45" dirty="0">
                <a:cs typeface="Calibri"/>
              </a:rPr>
              <a:t>major,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identifiable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tributary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IVC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paired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renal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Level</a:t>
            </a:r>
            <a:r>
              <a:rPr sz="2800" spc="-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L2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1300" algn="l"/>
                <a:tab pos="3487420" algn="l"/>
                <a:tab pos="4905375" algn="l"/>
                <a:tab pos="5439410" algn="l"/>
                <a:tab pos="5972810" algn="l"/>
                <a:tab pos="6582409" algn="l"/>
              </a:tabLst>
            </a:pPr>
            <a:r>
              <a:rPr sz="2800" spc="-10" dirty="0">
                <a:cs typeface="Calibri"/>
              </a:rPr>
              <a:t>Left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renal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passes	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800" dirty="0"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2685"/>
              </a:spcBef>
              <a:tabLst>
                <a:tab pos="4082415" algn="l"/>
                <a:tab pos="4615815" algn="l"/>
                <a:tab pos="5226050" algn="l"/>
              </a:tabLst>
            </a:pP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dirty="0">
                <a:cs typeface="Calibri"/>
              </a:rPr>
              <a:t>SMA,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5" dirty="0">
                <a:cs typeface="Calibri"/>
              </a:rPr>
              <a:t>to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aorta.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28600">
              <a:lnSpc>
                <a:spcPts val="3229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Differentiate from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renal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Larger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Anterior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05546" y="1968116"/>
            <a:ext cx="6194511" cy="4128575"/>
          </a:xfrm>
          <a:prstGeom prst="rect">
            <a:avLst/>
          </a:prstGeom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80997"/>
            <a:ext cx="5952490" cy="42543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200" spc="-10" dirty="0">
                <a:cs typeface="Calibri"/>
              </a:rPr>
              <a:t>IVC </a:t>
            </a:r>
            <a:r>
              <a:rPr sz="2200" spc="-5" dirty="0">
                <a:cs typeface="Calibri"/>
              </a:rPr>
              <a:t>is</a:t>
            </a:r>
            <a:r>
              <a:rPr sz="2200" spc="-1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formed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by: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6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10" dirty="0">
                <a:cs typeface="Calibri"/>
              </a:rPr>
              <a:t>Right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and </a:t>
            </a:r>
            <a:r>
              <a:rPr sz="1900" spc="-10" dirty="0">
                <a:cs typeface="Calibri"/>
              </a:rPr>
              <a:t>Left</a:t>
            </a:r>
            <a:r>
              <a:rPr sz="1900" spc="-1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common </a:t>
            </a:r>
            <a:r>
              <a:rPr sz="1900" spc="-5" dirty="0">
                <a:cs typeface="Calibri"/>
              </a:rPr>
              <a:t>iliac</a:t>
            </a:r>
            <a:r>
              <a:rPr sz="1900" spc="1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vein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35"/>
              </a:spcBef>
              <a:buFont typeface="Arial MT"/>
              <a:buChar char="•"/>
              <a:tabLst>
                <a:tab pos="698500" algn="l"/>
                <a:tab pos="699135" algn="l"/>
                <a:tab pos="3074035" algn="l"/>
              </a:tabLst>
            </a:pPr>
            <a:r>
              <a:rPr sz="1900" spc="-15" dirty="0">
                <a:cs typeface="Calibri"/>
              </a:rPr>
              <a:t>Level</a:t>
            </a:r>
            <a:r>
              <a:rPr sz="1900" spc="3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of</a:t>
            </a:r>
            <a:r>
              <a:rPr sz="19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900" spc="-5" dirty="0">
                <a:cs typeface="Calibri"/>
              </a:rPr>
              <a:t>.</a:t>
            </a:r>
            <a:endParaRPr sz="19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200" dirty="0">
                <a:cs typeface="Calibri"/>
              </a:rPr>
              <a:t>Common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iliac</a:t>
            </a:r>
            <a:r>
              <a:rPr sz="2200" spc="-2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veins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are formed</a:t>
            </a:r>
            <a:r>
              <a:rPr sz="2200" spc="1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by: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10" dirty="0">
                <a:cs typeface="Calibri"/>
              </a:rPr>
              <a:t>Internal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and</a:t>
            </a:r>
            <a:r>
              <a:rPr sz="1900" spc="1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External</a:t>
            </a:r>
            <a:r>
              <a:rPr sz="1900" spc="2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</a:t>
            </a:r>
            <a:r>
              <a:rPr sz="1900" spc="5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veins</a:t>
            </a:r>
            <a:r>
              <a:rPr sz="1900" spc="2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(Rt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&amp; </a:t>
            </a:r>
            <a:r>
              <a:rPr sz="1900" spc="-20" dirty="0">
                <a:cs typeface="Calibri"/>
              </a:rPr>
              <a:t>Lt)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698500" algn="l"/>
                <a:tab pos="699135" algn="l"/>
                <a:tab pos="3455670" algn="l"/>
              </a:tabLst>
            </a:pPr>
            <a:r>
              <a:rPr sz="1900" spc="-15" dirty="0">
                <a:cs typeface="Calibri"/>
              </a:rPr>
              <a:t>Level</a:t>
            </a:r>
            <a:r>
              <a:rPr sz="1900" spc="3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of</a:t>
            </a:r>
            <a:r>
              <a:rPr sz="1900" spc="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</a:t>
            </a:r>
            <a:r>
              <a:rPr sz="19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900" spc="-10" dirty="0">
                <a:cs typeface="Calibri"/>
              </a:rPr>
              <a:t>.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15" dirty="0">
                <a:cs typeface="Calibri"/>
              </a:rPr>
              <a:t>Posterior</a:t>
            </a:r>
            <a:r>
              <a:rPr sz="190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</a:t>
            </a:r>
            <a:r>
              <a:rPr sz="190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Common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 artery</a:t>
            </a:r>
            <a:endParaRPr sz="19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45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200" spc="-10" dirty="0">
                <a:cs typeface="Calibri"/>
              </a:rPr>
              <a:t>Internal</a:t>
            </a:r>
            <a:r>
              <a:rPr sz="2200" spc="-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Iliac</a:t>
            </a:r>
            <a:r>
              <a:rPr sz="2200" spc="-1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6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15" dirty="0">
                <a:cs typeface="Calibri"/>
              </a:rPr>
              <a:t>Posterior</a:t>
            </a:r>
            <a:r>
              <a:rPr sz="1900" spc="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 </a:t>
            </a:r>
            <a:r>
              <a:rPr sz="1900" spc="-10" dirty="0">
                <a:cs typeface="Calibri"/>
              </a:rPr>
              <a:t>external</a:t>
            </a:r>
            <a:r>
              <a:rPr sz="1900" spc="1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 </a:t>
            </a:r>
            <a:r>
              <a:rPr sz="1900" spc="-10" dirty="0">
                <a:cs typeface="Calibri"/>
              </a:rPr>
              <a:t>vein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4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5" dirty="0">
                <a:cs typeface="Calibri"/>
              </a:rPr>
              <a:t>Medial</a:t>
            </a:r>
            <a:r>
              <a:rPr sz="1900" spc="5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</a:t>
            </a:r>
            <a:r>
              <a:rPr sz="190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internal</a:t>
            </a:r>
            <a:r>
              <a:rPr sz="1900" spc="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</a:t>
            </a:r>
            <a:r>
              <a:rPr sz="1900" spc="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artery</a:t>
            </a:r>
            <a:endParaRPr sz="19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200" spc="-5" dirty="0">
                <a:cs typeface="Calibri"/>
              </a:rPr>
              <a:t>External</a:t>
            </a:r>
            <a:r>
              <a:rPr sz="2200" spc="-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Iliac</a:t>
            </a:r>
            <a:r>
              <a:rPr sz="2200" spc="-4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vein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10" dirty="0">
                <a:cs typeface="Calibri"/>
              </a:rPr>
              <a:t>Anterior</a:t>
            </a:r>
            <a:r>
              <a:rPr sz="1900" spc="1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spc="-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</a:t>
            </a:r>
            <a:r>
              <a:rPr sz="190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internal</a:t>
            </a:r>
            <a:r>
              <a:rPr sz="1900" spc="2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 </a:t>
            </a:r>
            <a:r>
              <a:rPr sz="1900" spc="-10" dirty="0">
                <a:cs typeface="Calibri"/>
              </a:rPr>
              <a:t>vein</a:t>
            </a:r>
            <a:endParaRPr sz="19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1900" spc="-5" dirty="0">
                <a:cs typeface="Calibri"/>
              </a:rPr>
              <a:t>Medial</a:t>
            </a:r>
            <a:r>
              <a:rPr sz="1900" spc="1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to</a:t>
            </a:r>
            <a:r>
              <a:rPr sz="1900" spc="1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external</a:t>
            </a:r>
            <a:r>
              <a:rPr sz="1900" spc="25" dirty="0">
                <a:cs typeface="Calibri"/>
              </a:rPr>
              <a:t> </a:t>
            </a:r>
            <a:r>
              <a:rPr sz="1900" spc="-5" dirty="0">
                <a:cs typeface="Calibri"/>
              </a:rPr>
              <a:t>iliac</a:t>
            </a:r>
            <a:r>
              <a:rPr sz="1900" spc="5" dirty="0">
                <a:cs typeface="Calibri"/>
              </a:rPr>
              <a:t> </a:t>
            </a:r>
            <a:r>
              <a:rPr sz="1900" spc="-25" dirty="0">
                <a:cs typeface="Calibri"/>
              </a:rPr>
              <a:t>artery,</a:t>
            </a:r>
            <a:r>
              <a:rPr sz="1900" spc="10" dirty="0">
                <a:cs typeface="Calibri"/>
              </a:rPr>
              <a:t> </a:t>
            </a:r>
            <a:r>
              <a:rPr sz="1900" spc="-5" dirty="0">
                <a:cs typeface="Calibri"/>
              </a:rPr>
              <a:t>then</a:t>
            </a:r>
            <a:r>
              <a:rPr sz="1900" dirty="0">
                <a:cs typeface="Calibri"/>
              </a:rPr>
              <a:t> </a:t>
            </a:r>
            <a:r>
              <a:rPr sz="1900" spc="-15" dirty="0">
                <a:cs typeface="Calibri"/>
              </a:rPr>
              <a:t>moves</a:t>
            </a:r>
            <a:r>
              <a:rPr sz="1900" spc="20" dirty="0">
                <a:cs typeface="Calibri"/>
              </a:rPr>
              <a:t> </a:t>
            </a:r>
            <a:r>
              <a:rPr sz="1900" spc="-10" dirty="0">
                <a:cs typeface="Calibri"/>
              </a:rPr>
              <a:t>posteriorly</a:t>
            </a:r>
            <a:endParaRPr sz="1900" dirty="0">
              <a:cs typeface="Calibri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 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5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Pelvis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5605" y="1962792"/>
            <a:ext cx="6303751" cy="4111199"/>
          </a:xfrm>
          <a:prstGeom prst="rect">
            <a:avLst/>
          </a:prstGeom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Abdomen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&amp;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Pelvis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58095" cy="33528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abdomen,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pelvis,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its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vasculature.</a:t>
            </a:r>
            <a:endParaRPr sz="2800" dirty="0">
              <a:cs typeface="Calibri"/>
            </a:endParaRPr>
          </a:p>
          <a:p>
            <a:pPr marL="469900" marR="56515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Calibri"/>
              </a:rPr>
              <a:t>The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segmental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0" dirty="0">
                <a:cs typeface="Calibri"/>
              </a:rPr>
              <a:t>liver,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lymph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nodes,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muscles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not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tested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0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knowledge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given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single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Next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class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scanning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procedures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abdomen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pelvis!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D384973-3240-456D-B193-D21ADE3135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F4E501-F00D-4451-91C4-1CB61DEBBCA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4160C1-CADC-42E1-960F-3CFC22D7500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2192</Words>
  <Application>Microsoft Office PowerPoint</Application>
  <PresentationFormat>Widescreen</PresentationFormat>
  <Paragraphs>337</Paragraphs>
  <Slides>88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88</vt:i4>
      </vt:variant>
    </vt:vector>
  </HeadingPairs>
  <TitlesOfParts>
    <vt:vector size="97" baseType="lpstr">
      <vt:lpstr>Aptos</vt:lpstr>
      <vt:lpstr>Aptos Display</vt:lpstr>
      <vt:lpstr>Arial</vt:lpstr>
      <vt:lpstr>Arial MT</vt:lpstr>
      <vt:lpstr>Calibri</vt:lpstr>
      <vt:lpstr>Calibri Light</vt:lpstr>
      <vt:lpstr>Times New Roman</vt:lpstr>
      <vt:lpstr>Wingdings</vt:lpstr>
      <vt:lpstr>Custom Design</vt:lpstr>
      <vt:lpstr>CT Theory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5</cp:revision>
  <cp:lastPrinted>2024-03-18T20:46:42Z</cp:lastPrinted>
  <dcterms:created xsi:type="dcterms:W3CDTF">2023-11-28T18:06:23Z</dcterms:created>
  <dcterms:modified xsi:type="dcterms:W3CDTF">2025-02-12T17:37:07Z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