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18"/>
  </p:notesMasterIdLst>
  <p:sldIdLst>
    <p:sldId id="256" r:id="rId5"/>
    <p:sldId id="441" r:id="rId6"/>
    <p:sldId id="440" r:id="rId7"/>
    <p:sldId id="439" r:id="rId8"/>
    <p:sldId id="438" r:id="rId9"/>
    <p:sldId id="445" r:id="rId10"/>
    <p:sldId id="444" r:id="rId11"/>
    <p:sldId id="443" r:id="rId12"/>
    <p:sldId id="442" r:id="rId13"/>
    <p:sldId id="446" r:id="rId14"/>
    <p:sldId id="448" r:id="rId15"/>
    <p:sldId id="447" r:id="rId16"/>
    <p:sldId id="45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38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84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374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530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457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39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40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311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785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74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738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3280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588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93BD25-278E-EF1F-EDC6-8A3F7C4D5EA5}"/>
              </a:ext>
            </a:extLst>
          </p:cNvPr>
          <p:cNvSpPr txBox="1"/>
          <p:nvPr/>
        </p:nvSpPr>
        <p:spPr>
          <a:xfrm>
            <a:off x="4383464" y="3186260"/>
            <a:ext cx="72209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INFC 215 Infection Prevention and Control</a:t>
            </a:r>
          </a:p>
          <a:p>
            <a:r>
              <a:rPr lang="en-US" sz="2800" dirty="0">
                <a:latin typeface="+mj-lt"/>
              </a:rPr>
              <a:t>DONNING/DOFFING</a:t>
            </a:r>
          </a:p>
          <a:p>
            <a:r>
              <a:rPr lang="en-GB" altLang="en-US" sz="2800" b="1" dirty="0">
                <a:latin typeface="+mj-lt"/>
              </a:rPr>
              <a:t>Procedure/ Surgical Mask</a:t>
            </a:r>
          </a:p>
          <a:p>
            <a:r>
              <a:rPr lang="en-GB" altLang="en-US" sz="2800" b="1" dirty="0">
                <a:latin typeface="+mj-lt"/>
              </a:rPr>
              <a:t>Yellow “Duck bill”</a:t>
            </a:r>
            <a:endParaRPr lang="en-US" alt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2CBD3-E048-56F4-C2F9-6F24CDDE8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2D35C-5D5F-2E4C-CA0C-24702C8022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3199"/>
            <a:ext cx="9495408" cy="3433763"/>
          </a:xfrm>
        </p:spPr>
        <p:txBody>
          <a:bodyPr/>
          <a:lstStyle/>
          <a:p>
            <a:pPr algn="ctr"/>
            <a:r>
              <a:rPr lang="en-US" sz="3600" dirty="0"/>
              <a:t>Putting ON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1304858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16A83-1630-BE9C-1ED0-2006B7D26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z="4400" dirty="0"/>
              <a:t>Select procedure / surgical mask </a:t>
            </a:r>
            <a:br>
              <a:rPr lang="en-US" altLang="en-US" sz="4400" dirty="0"/>
            </a:br>
            <a:r>
              <a:rPr lang="en-US" altLang="en-US" sz="4400" dirty="0"/>
              <a:t>– use type supplied </a:t>
            </a:r>
            <a:br>
              <a:rPr lang="en-US" altLang="en-US" sz="4400" dirty="0"/>
            </a:br>
            <a:endParaRPr lang="en-CA" dirty="0"/>
          </a:p>
        </p:txBody>
      </p:sp>
      <p:sp>
        <p:nvSpPr>
          <p:cNvPr id="5122" name="Rectangle 7">
            <a:extLst>
              <a:ext uri="{FF2B5EF4-FFF2-40B4-BE49-F238E27FC236}">
                <a16:creationId xmlns:a16="http://schemas.microsoft.com/office/drawing/2014/main" id="{A0B388D1-3AA6-5619-4DD0-51AC3514AA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en-US" sz="3200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sz="3600" b="1" i="1" dirty="0"/>
              <a:t>When</a:t>
            </a:r>
            <a:r>
              <a:rPr lang="en-US" sz="4400" b="1" i="1" dirty="0"/>
              <a:t>?</a:t>
            </a:r>
          </a:p>
          <a:p>
            <a:pPr marL="914400" indent="-450850">
              <a:defRPr/>
            </a:pPr>
            <a:r>
              <a:rPr lang="en-US" sz="3200" dirty="0"/>
              <a:t>As part of Routine Practice</a:t>
            </a:r>
            <a:br>
              <a:rPr lang="en-US" sz="3200" dirty="0"/>
            </a:br>
            <a:r>
              <a:rPr lang="en-US" sz="3200" dirty="0"/>
              <a:t>(if anticipating splashes)</a:t>
            </a:r>
          </a:p>
          <a:p>
            <a:pPr marL="914400" indent="-450850">
              <a:defRPr/>
            </a:pPr>
            <a:r>
              <a:rPr lang="en-US" sz="3200" dirty="0"/>
              <a:t>or if patient requires droplet isolation precautions</a:t>
            </a:r>
          </a:p>
          <a:p>
            <a:pPr marL="0" indent="0">
              <a:buNone/>
            </a:pP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28851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>
            <a:extLst>
              <a:ext uri="{FF2B5EF4-FFF2-40B4-BE49-F238E27FC236}">
                <a16:creationId xmlns:a16="http://schemas.microsoft.com/office/drawing/2014/main" id="{75C5C65B-6A86-2446-E563-57778C9EBE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US" altLang="en-US" sz="3200" dirty="0"/>
              <a:t>2.	Open mask by touching edges only</a:t>
            </a:r>
            <a:r>
              <a:rPr lang="en-US" altLang="en-US" sz="3400" dirty="0"/>
              <a:t>  </a:t>
            </a:r>
          </a:p>
        </p:txBody>
      </p:sp>
      <p:pic>
        <p:nvPicPr>
          <p:cNvPr id="6148" name="Picture 14" descr="melissa ppe dos don'ts 018">
            <a:extLst>
              <a:ext uri="{FF2B5EF4-FFF2-40B4-BE49-F238E27FC236}">
                <a16:creationId xmlns:a16="http://schemas.microsoft.com/office/drawing/2014/main" id="{D841611A-8C65-226E-5DA8-E17E0DD02DD6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0" y="1943894"/>
            <a:ext cx="5689600" cy="4114800"/>
          </a:xfrm>
          <a:noFill/>
        </p:spPr>
      </p:pic>
    </p:spTree>
    <p:extLst>
      <p:ext uri="{BB962C8B-B14F-4D97-AF65-F5344CB8AC3E}">
        <p14:creationId xmlns:p14="http://schemas.microsoft.com/office/powerpoint/2010/main" val="163540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AEF8E0C-C9DD-4912-BC03-23F2D048C6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GB" altLang="en-US" sz="3200" dirty="0"/>
              <a:t>3.	Pull the elastics apart with your fingers</a:t>
            </a:r>
            <a:endParaRPr lang="en-US" altLang="en-US" sz="3200" dirty="0"/>
          </a:p>
        </p:txBody>
      </p:sp>
      <p:pic>
        <p:nvPicPr>
          <p:cNvPr id="7171" name="Picture 8" descr="melissa ppe dos don'ts 020">
            <a:extLst>
              <a:ext uri="{FF2B5EF4-FFF2-40B4-BE49-F238E27FC236}">
                <a16:creationId xmlns:a16="http://schemas.microsoft.com/office/drawing/2014/main" id="{0E61BC1C-5BEB-155C-4B27-ACC0E38F023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943894"/>
            <a:ext cx="5486400" cy="4114800"/>
          </a:xfrm>
          <a:noFill/>
        </p:spPr>
      </p:pic>
    </p:spTree>
    <p:extLst>
      <p:ext uri="{BB962C8B-B14F-4D97-AF65-F5344CB8AC3E}">
        <p14:creationId xmlns:p14="http://schemas.microsoft.com/office/powerpoint/2010/main" val="1912215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2D6799D-08FC-0941-6A6A-AEA277C7BC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GB" altLang="en-US" sz="3200" dirty="0"/>
              <a:t>4.	Place bottom of the mask under your chin and pull the elastics over your head</a:t>
            </a:r>
            <a:endParaRPr lang="en-US" altLang="en-US" sz="3200" dirty="0"/>
          </a:p>
        </p:txBody>
      </p:sp>
      <p:pic>
        <p:nvPicPr>
          <p:cNvPr id="8196" name="Picture 8" descr="melissa ppe dos don'ts 022">
            <a:extLst>
              <a:ext uri="{FF2B5EF4-FFF2-40B4-BE49-F238E27FC236}">
                <a16:creationId xmlns:a16="http://schemas.microsoft.com/office/drawing/2014/main" id="{7BF34AA4-1D02-4D66-3547-9BFA85F484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943894"/>
            <a:ext cx="5486400" cy="4114800"/>
          </a:xfrm>
          <a:noFill/>
        </p:spPr>
      </p:pic>
    </p:spTree>
    <p:extLst>
      <p:ext uri="{BB962C8B-B14F-4D97-AF65-F5344CB8AC3E}">
        <p14:creationId xmlns:p14="http://schemas.microsoft.com/office/powerpoint/2010/main" val="4078331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2DA0B1B-1E54-5861-9AEB-5389342D39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US" altLang="en-US" sz="3200" dirty="0"/>
              <a:t>5.	Separate the elastics and adjust mask to fit your face</a:t>
            </a:r>
          </a:p>
        </p:txBody>
      </p:sp>
      <p:pic>
        <p:nvPicPr>
          <p:cNvPr id="9220" name="Picture 6" descr="melissa ppe dos don'ts 023">
            <a:extLst>
              <a:ext uri="{FF2B5EF4-FFF2-40B4-BE49-F238E27FC236}">
                <a16:creationId xmlns:a16="http://schemas.microsoft.com/office/drawing/2014/main" id="{FC345D8E-1547-1E55-6265-0E7798E1C3DC}"/>
              </a:ext>
            </a:extLst>
          </p:cNvPr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1868" y="2393659"/>
            <a:ext cx="3886200" cy="2913611"/>
          </a:xfrm>
          <a:noFill/>
        </p:spPr>
      </p:pic>
      <p:sp>
        <p:nvSpPr>
          <p:cNvPr id="9219" name="Rectangle 5">
            <a:extLst>
              <a:ext uri="{FF2B5EF4-FFF2-40B4-BE49-F238E27FC236}">
                <a16:creationId xmlns:a16="http://schemas.microsoft.com/office/drawing/2014/main" id="{6B5055C7-4BD2-109E-9565-1D9BDB721DC9}"/>
              </a:ext>
            </a:extLst>
          </p:cNvPr>
          <p:cNvSpPr txBox="1">
            <a:spLocks noChangeArrowheads="1"/>
          </p:cNvSpPr>
          <p:nvPr/>
        </p:nvSpPr>
        <p:spPr>
          <a:xfrm>
            <a:off x="5528199" y="3276600"/>
            <a:ext cx="3924300" cy="3581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0"/>
            <a:r>
              <a:rPr lang="en-US" altLang="en-US" sz="2000"/>
              <a:t>Ensure that your mouth and chin are covered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398445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0E43B52A-ABF7-C0FC-F5A9-627B06A40A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US" altLang="en-US" sz="3200" dirty="0"/>
              <a:t>5.	</a:t>
            </a:r>
            <a:r>
              <a:rPr lang="en-GB" altLang="en-US" sz="3200" dirty="0"/>
              <a:t>Ensure a snug fit over  your nose and cheeks</a:t>
            </a:r>
            <a:endParaRPr lang="en-US" altLang="en-US" sz="3200" dirty="0"/>
          </a:p>
        </p:txBody>
      </p:sp>
      <p:pic>
        <p:nvPicPr>
          <p:cNvPr id="10244" name="Picture 10" descr="melissa ppe dos don'ts 024">
            <a:extLst>
              <a:ext uri="{FF2B5EF4-FFF2-40B4-BE49-F238E27FC236}">
                <a16:creationId xmlns:a16="http://schemas.microsoft.com/office/drawing/2014/main" id="{6ABB9798-7B50-9E17-964A-3144150635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199" y="2535061"/>
            <a:ext cx="4092019" cy="3067920"/>
          </a:xfrm>
          <a:noFill/>
        </p:spPr>
      </p:pic>
      <p:sp>
        <p:nvSpPr>
          <p:cNvPr id="10243" name="Rectangle 5">
            <a:extLst>
              <a:ext uri="{FF2B5EF4-FFF2-40B4-BE49-F238E27FC236}">
                <a16:creationId xmlns:a16="http://schemas.microsoft.com/office/drawing/2014/main" id="{0FDA1DAD-BBFA-3D8C-F333-302836D8051C}"/>
              </a:ext>
            </a:extLst>
          </p:cNvPr>
          <p:cNvSpPr txBox="1">
            <a:spLocks noChangeArrowheads="1"/>
          </p:cNvSpPr>
          <p:nvPr/>
        </p:nvSpPr>
        <p:spPr>
          <a:xfrm>
            <a:off x="5439953" y="3276600"/>
            <a:ext cx="3929063" cy="3581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9638"/>
            <a:r>
              <a:rPr lang="en-GB" altLang="en-US" sz="2000"/>
              <a:t>Use fingers of both hands to press the metal strip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15997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F2A6A9F1-4C48-5CFB-7C07-4FAE6EEC28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US" altLang="en-US" sz="3200" dirty="0"/>
              <a:t>6.	Check appearance</a:t>
            </a:r>
          </a:p>
        </p:txBody>
      </p:sp>
      <p:pic>
        <p:nvPicPr>
          <p:cNvPr id="11268" name="Picture 9" descr="melissa ppe dos don'ts 025">
            <a:extLst>
              <a:ext uri="{FF2B5EF4-FFF2-40B4-BE49-F238E27FC236}">
                <a16:creationId xmlns:a16="http://schemas.microsoft.com/office/drawing/2014/main" id="{8F285830-7C1B-6F3D-2702-B74C285913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450221"/>
            <a:ext cx="4250859" cy="3187008"/>
          </a:xfrm>
          <a:noFill/>
        </p:spPr>
      </p:pic>
      <p:sp>
        <p:nvSpPr>
          <p:cNvPr id="11267" name="Rectangle 6">
            <a:extLst>
              <a:ext uri="{FF2B5EF4-FFF2-40B4-BE49-F238E27FC236}">
                <a16:creationId xmlns:a16="http://schemas.microsoft.com/office/drawing/2014/main" id="{9BA17F2A-8F07-778B-B8EE-E736CB6E9547}"/>
              </a:ext>
            </a:extLst>
          </p:cNvPr>
          <p:cNvSpPr txBox="1">
            <a:spLocks noChangeArrowheads="1"/>
          </p:cNvSpPr>
          <p:nvPr/>
        </p:nvSpPr>
        <p:spPr>
          <a:xfrm>
            <a:off x="5817025" y="3230252"/>
            <a:ext cx="3929063" cy="144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9163"/>
            <a:r>
              <a:rPr lang="en-US" altLang="en-US" sz="2000"/>
              <a:t>Is the mask properly adjusted? 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32295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5CC94-70B9-725D-4BA5-A8671000E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CB1B2-6FC7-11E8-0378-078206AF3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67785"/>
            <a:ext cx="9495408" cy="3509177"/>
          </a:xfrm>
        </p:spPr>
        <p:txBody>
          <a:bodyPr/>
          <a:lstStyle/>
          <a:p>
            <a:pPr algn="ctr"/>
            <a:r>
              <a:rPr lang="en-US" sz="3600" dirty="0"/>
              <a:t>Taking OFF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1914440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2257B0E-EB30-7619-0A05-62A642FDDE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US" altLang="en-US" sz="3200" dirty="0"/>
              <a:t>1.	Grasp elastics with clean hands</a:t>
            </a:r>
          </a:p>
        </p:txBody>
      </p:sp>
      <p:pic>
        <p:nvPicPr>
          <p:cNvPr id="13315" name="Picture 6" descr="melissa ppe dos don'ts 051">
            <a:extLst>
              <a:ext uri="{FF2B5EF4-FFF2-40B4-BE49-F238E27FC236}">
                <a16:creationId xmlns:a16="http://schemas.microsoft.com/office/drawing/2014/main" id="{E8A50325-91B6-2F4C-055B-CC1030595B1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943894"/>
            <a:ext cx="5486400" cy="4114800"/>
          </a:xfrm>
          <a:noFill/>
        </p:spPr>
      </p:pic>
    </p:spTree>
    <p:extLst>
      <p:ext uri="{BB962C8B-B14F-4D97-AF65-F5344CB8AC3E}">
        <p14:creationId xmlns:p14="http://schemas.microsoft.com/office/powerpoint/2010/main" val="1806103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0E36D915-8E6B-F813-DBEE-10E504B7BD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US" altLang="en-US" sz="3200" dirty="0"/>
              <a:t>2.	Pull elastics over the head and mask away from face</a:t>
            </a:r>
          </a:p>
        </p:txBody>
      </p:sp>
      <p:pic>
        <p:nvPicPr>
          <p:cNvPr id="14339" name="Picture 6" descr="melissa  ppe apr 6 2009">
            <a:extLst>
              <a:ext uri="{FF2B5EF4-FFF2-40B4-BE49-F238E27FC236}">
                <a16:creationId xmlns:a16="http://schemas.microsoft.com/office/drawing/2014/main" id="{DF1234EB-FBD0-2D92-708C-C22AC6A4E76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943894"/>
            <a:ext cx="5486400" cy="4114800"/>
          </a:xfrm>
          <a:noFill/>
        </p:spPr>
      </p:pic>
    </p:spTree>
    <p:extLst>
      <p:ext uri="{BB962C8B-B14F-4D97-AF65-F5344CB8AC3E}">
        <p14:creationId xmlns:p14="http://schemas.microsoft.com/office/powerpoint/2010/main" val="364273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11898490-9003-C736-F85D-E99CA04184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/>
            <a:r>
              <a:rPr lang="en-US" altLang="en-US" sz="3200" dirty="0"/>
              <a:t>3.	Discard into disposal container</a:t>
            </a:r>
          </a:p>
        </p:txBody>
      </p:sp>
      <p:pic>
        <p:nvPicPr>
          <p:cNvPr id="15363" name="Picture 6" descr="melissa ppe dos don'ts 007">
            <a:extLst>
              <a:ext uri="{FF2B5EF4-FFF2-40B4-BE49-F238E27FC236}">
                <a16:creationId xmlns:a16="http://schemas.microsoft.com/office/drawing/2014/main" id="{19060BAB-68AF-2920-4F91-45FDB24AE8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943894"/>
            <a:ext cx="5486400" cy="4114800"/>
          </a:xfrm>
          <a:noFill/>
        </p:spPr>
      </p:pic>
    </p:spTree>
    <p:extLst>
      <p:ext uri="{BB962C8B-B14F-4D97-AF65-F5344CB8AC3E}">
        <p14:creationId xmlns:p14="http://schemas.microsoft.com/office/powerpoint/2010/main" val="2863883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34E37C0-4C4D-4C8F-BFCC-BDF3425388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purl.org/dc/terms/"/>
    <ds:schemaRef ds:uri="http://purl.org/dc/dcmitype/"/>
    <ds:schemaRef ds:uri="http://schemas.microsoft.com/office/2006/documentManagement/types"/>
    <ds:schemaRef ds:uri="e39b2e7b-4903-47ff-bd4b-8d2fa0c4d256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b859bac5-f8e7-4332-87d7-6acb10f197c4"/>
    <ds:schemaRef ds:uri="http://purl.org/dc/elements/1.1/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21</TotalTime>
  <Words>174</Words>
  <Application>Microsoft Macintosh PowerPoint</Application>
  <PresentationFormat>Widescreen</PresentationFormat>
  <Paragraphs>25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2013 - 2022 Theme</vt:lpstr>
      <vt:lpstr>PowerPoint Presentation</vt:lpstr>
      <vt:lpstr>Donning</vt:lpstr>
      <vt:lpstr>Select procedure / surgical mask  – use type supplied  </vt:lpstr>
      <vt:lpstr>2. Open mask by touching edges only  </vt:lpstr>
      <vt:lpstr>3. Pull the elastics apart with your fingers</vt:lpstr>
      <vt:lpstr>4. Place bottom of the mask under your chin and pull the elastics over your head</vt:lpstr>
      <vt:lpstr>5. Separate the elastics and adjust mask to fit your face</vt:lpstr>
      <vt:lpstr>5. Ensure a snug fit over  your nose and cheeks</vt:lpstr>
      <vt:lpstr>6. Check appearance</vt:lpstr>
      <vt:lpstr>Doffing</vt:lpstr>
      <vt:lpstr>1. Grasp elastics with clean hands</vt:lpstr>
      <vt:lpstr>2. Pull elastics over the head and mask away from face</vt:lpstr>
      <vt:lpstr>3. Discard into disposal container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11</cp:revision>
  <cp:lastPrinted>2024-03-15T19:15:32Z</cp:lastPrinted>
  <dcterms:created xsi:type="dcterms:W3CDTF">2020-02-19T20:43:13Z</dcterms:created>
  <dcterms:modified xsi:type="dcterms:W3CDTF">2025-02-04T21:52:54Z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