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png" ContentType="image/png"/>
  <Override PartName="/ppt/slides/slide2.xml" ContentType="application/vnd.openxmlformats-officedocument.presentationml.slide+xml"/>
  <Override PartName="/ppt/slides/slide3.xml" ContentType="application/vnd.openxmlformats-officedocument.presentationml.slide+xml"/>
  <Default Extension="jpg" ContentType="image/jpg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126106" y="2510104"/>
            <a:ext cx="7939786" cy="11842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 u="sng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 u="sng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 u="sng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807719"/>
            <a:ext cx="12192000" cy="32384"/>
          </a:xfrm>
          <a:custGeom>
            <a:avLst/>
            <a:gdLst/>
            <a:ahLst/>
            <a:cxnLst/>
            <a:rect l="l" t="t" r="r" b="b"/>
            <a:pathLst>
              <a:path w="12192000" h="32384">
                <a:moveTo>
                  <a:pt x="12192000" y="0"/>
                </a:moveTo>
                <a:lnTo>
                  <a:pt x="0" y="0"/>
                </a:lnTo>
                <a:lnTo>
                  <a:pt x="0" y="32003"/>
                </a:lnTo>
                <a:lnTo>
                  <a:pt x="12192000" y="32003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5EB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-12700" y="146126"/>
            <a:ext cx="12217400" cy="6972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 u="sng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6939" y="1814829"/>
            <a:ext cx="10358120" cy="27920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Relationship Id="rId3" Type="http://schemas.openxmlformats.org/officeDocument/2006/relationships/image" Target="../media/image3.jpg"/><Relationship Id="rId4" Type="http://schemas.openxmlformats.org/officeDocument/2006/relationships/image" Target="../media/image1.png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150.statcan.gc.ca/n1/pub/82-625-x/2019001/article/00005-eng.pdf" TargetMode="External"/><Relationship Id="rId3" Type="http://schemas.openxmlformats.org/officeDocument/2006/relationships/image" Target="../media/image1.png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Relationship Id="rId3" Type="http://schemas.openxmlformats.org/officeDocument/2006/relationships/image" Target="../media/image5.jpg"/><Relationship Id="rId4" Type="http://schemas.openxmlformats.org/officeDocument/2006/relationships/image" Target="../media/image1.png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Relationship Id="rId3" Type="http://schemas.openxmlformats.org/officeDocument/2006/relationships/image" Target="../media/image1.png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Relationship Id="rId3" Type="http://schemas.openxmlformats.org/officeDocument/2006/relationships/image" Target="../media/image8.jpg"/><Relationship Id="rId4" Type="http://schemas.openxmlformats.org/officeDocument/2006/relationships/image" Target="../media/image1.png"/></Relationships>
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Relationship Id="rId3" Type="http://schemas.openxmlformats.org/officeDocument/2006/relationships/image" Target="../media/image1.png"/></Relationships>
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g"/><Relationship Id="rId3" Type="http://schemas.openxmlformats.org/officeDocument/2006/relationships/image" Target="../media/image1.png"/></Relationships>
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g"/><Relationship Id="rId3" Type="http://schemas.openxmlformats.org/officeDocument/2006/relationships/image" Target="../media/image1.png"/></Relationships>
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2563495">
              <a:lnSpc>
                <a:spcPts val="4560"/>
              </a:lnSpc>
              <a:spcBef>
                <a:spcPts val="95"/>
              </a:spcBef>
            </a:pPr>
            <a:r>
              <a:rPr dirty="0"/>
              <a:t>MRAD</a:t>
            </a:r>
            <a:r>
              <a:rPr dirty="0" spc="-95"/>
              <a:t> </a:t>
            </a:r>
            <a:r>
              <a:rPr dirty="0"/>
              <a:t>240:</a:t>
            </a:r>
            <a:r>
              <a:rPr dirty="0" spc="-105"/>
              <a:t> </a:t>
            </a:r>
            <a:r>
              <a:rPr dirty="0" spc="-10"/>
              <a:t>Specialized</a:t>
            </a:r>
          </a:p>
          <a:p>
            <a:pPr marL="2563495">
              <a:lnSpc>
                <a:spcPts val="4560"/>
              </a:lnSpc>
            </a:pPr>
            <a:r>
              <a:rPr dirty="0"/>
              <a:t>Imaging</a:t>
            </a:r>
            <a:r>
              <a:rPr dirty="0" spc="-130"/>
              <a:t> </a:t>
            </a:r>
            <a:r>
              <a:rPr dirty="0" spc="-50"/>
              <a:t>1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4733035" y="3866769"/>
            <a:ext cx="269303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>
                <a:latin typeface="Arial"/>
                <a:cs typeface="Arial"/>
              </a:rPr>
              <a:t>Bariatric</a:t>
            </a:r>
            <a:r>
              <a:rPr dirty="0" sz="2800" spc="-110">
                <a:latin typeface="Arial"/>
                <a:cs typeface="Arial"/>
              </a:rPr>
              <a:t> </a:t>
            </a:r>
            <a:r>
              <a:rPr dirty="0" sz="2800" spc="-10">
                <a:latin typeface="Arial"/>
                <a:cs typeface="Arial"/>
              </a:rPr>
              <a:t>Imaging</a:t>
            </a:r>
            <a:endParaRPr sz="28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52" y="9963"/>
            <a:ext cx="655987" cy="68841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31012"/>
            <a:ext cx="264033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none" spc="-10"/>
              <a:t>Objectives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14829"/>
            <a:ext cx="8187690" cy="13030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25120" indent="-313055">
              <a:lnSpc>
                <a:spcPct val="100000"/>
              </a:lnSpc>
              <a:spcBef>
                <a:spcPts val="100"/>
              </a:spcBef>
              <a:buChar char="•"/>
              <a:tabLst>
                <a:tab pos="325120" algn="l"/>
                <a:tab pos="325755" algn="l"/>
              </a:tabLst>
            </a:pPr>
            <a:r>
              <a:rPr dirty="0" sz="2400">
                <a:latin typeface="Arial"/>
                <a:cs typeface="Arial"/>
              </a:rPr>
              <a:t>List</a:t>
            </a:r>
            <a:r>
              <a:rPr dirty="0" sz="2400" spc="-2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the</a:t>
            </a:r>
            <a:r>
              <a:rPr dirty="0" sz="2400" spc="-2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technical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issues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associated</a:t>
            </a:r>
            <a:r>
              <a:rPr dirty="0" sz="2400" spc="-2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with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bariatric</a:t>
            </a:r>
            <a:r>
              <a:rPr dirty="0" sz="2400" spc="-20">
                <a:latin typeface="Arial"/>
                <a:cs typeface="Arial"/>
              </a:rPr>
              <a:t> </a:t>
            </a:r>
            <a:r>
              <a:rPr dirty="0" sz="2400" spc="-10">
                <a:latin typeface="Arial"/>
                <a:cs typeface="Arial"/>
              </a:rPr>
              <a:t>patients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Font typeface="Arial"/>
              <a:buChar char="•"/>
            </a:pPr>
            <a:endParaRPr sz="37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5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Outline</a:t>
            </a:r>
            <a:r>
              <a:rPr dirty="0" sz="2400" spc="-2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modifications</a:t>
            </a:r>
            <a:r>
              <a:rPr dirty="0" sz="2400" spc="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used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when</a:t>
            </a:r>
            <a:r>
              <a:rPr dirty="0" sz="2400" spc="5">
                <a:latin typeface="Arial"/>
                <a:cs typeface="Arial"/>
              </a:rPr>
              <a:t> </a:t>
            </a:r>
            <a:r>
              <a:rPr dirty="0" sz="2400" spc="-20">
                <a:latin typeface="Arial"/>
                <a:cs typeface="Arial"/>
              </a:rPr>
              <a:t>X-</a:t>
            </a:r>
            <a:r>
              <a:rPr dirty="0" sz="2400">
                <a:latin typeface="Arial"/>
                <a:cs typeface="Arial"/>
              </a:rPr>
              <a:t>raying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bariatric</a:t>
            </a:r>
            <a:r>
              <a:rPr dirty="0" sz="2400" spc="-25">
                <a:latin typeface="Arial"/>
                <a:cs typeface="Arial"/>
              </a:rPr>
              <a:t> </a:t>
            </a:r>
            <a:r>
              <a:rPr dirty="0" sz="2400" spc="-10">
                <a:latin typeface="Arial"/>
                <a:cs typeface="Arial"/>
              </a:rPr>
              <a:t>patients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52" y="9963"/>
            <a:ext cx="655987" cy="68841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31012"/>
            <a:ext cx="521843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none"/>
              <a:t>Obesity</a:t>
            </a:r>
            <a:r>
              <a:rPr dirty="0" u="none" spc="-10"/>
              <a:t> </a:t>
            </a:r>
            <a:r>
              <a:rPr dirty="0" u="none"/>
              <a:t>–</a:t>
            </a:r>
            <a:r>
              <a:rPr dirty="0" u="none" spc="-5"/>
              <a:t> </a:t>
            </a:r>
            <a:r>
              <a:rPr dirty="0" u="none"/>
              <a:t>What Is </a:t>
            </a:r>
            <a:r>
              <a:rPr dirty="0" u="none" spc="-25"/>
              <a:t>It?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64664" y="2983992"/>
            <a:ext cx="2286000" cy="3390900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091171" y="2074164"/>
            <a:ext cx="2802635" cy="4300728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916939" y="1820926"/>
            <a:ext cx="6686550" cy="1830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5"/>
              </a:spcBef>
              <a:buChar char="•"/>
              <a:tabLst>
                <a:tab pos="240665" algn="l"/>
                <a:tab pos="241300" algn="l"/>
              </a:tabLst>
            </a:pPr>
            <a:r>
              <a:rPr dirty="0" sz="2000">
                <a:latin typeface="Arial"/>
                <a:cs typeface="Arial"/>
              </a:rPr>
              <a:t>Body</a:t>
            </a:r>
            <a:r>
              <a:rPr dirty="0" sz="2000" spc="-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Mass</a:t>
            </a:r>
            <a:r>
              <a:rPr dirty="0" sz="2000" spc="-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Index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(BMI)</a:t>
            </a:r>
            <a:r>
              <a:rPr dirty="0" sz="2000" spc="-3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30-</a:t>
            </a:r>
            <a:r>
              <a:rPr dirty="0" sz="2000">
                <a:latin typeface="Arial"/>
                <a:cs typeface="Arial"/>
              </a:rPr>
              <a:t>39.9</a:t>
            </a:r>
            <a:r>
              <a:rPr dirty="0" sz="2000" spc="-3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is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classified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as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obesity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buFont typeface="Arial"/>
              <a:buChar char="•"/>
            </a:pPr>
            <a:endParaRPr sz="22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1395"/>
              </a:spcBef>
              <a:buChar char="•"/>
              <a:tabLst>
                <a:tab pos="240665" algn="l"/>
                <a:tab pos="241300" algn="l"/>
              </a:tabLst>
            </a:pPr>
            <a:r>
              <a:rPr dirty="0" sz="2000">
                <a:latin typeface="Arial"/>
                <a:cs typeface="Arial"/>
              </a:rPr>
              <a:t>BMI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40+</a:t>
            </a:r>
            <a:r>
              <a:rPr dirty="0" sz="2000" spc="-3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is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morbid</a:t>
            </a:r>
            <a:r>
              <a:rPr dirty="0" sz="2000" spc="-2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obesity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850">
              <a:latin typeface="Arial"/>
              <a:cs typeface="Arial"/>
            </a:endParaRPr>
          </a:p>
          <a:p>
            <a:pPr marL="4450080">
              <a:lnSpc>
                <a:spcPct val="100000"/>
              </a:lnSpc>
            </a:pPr>
            <a:r>
              <a:rPr dirty="0" sz="1800" spc="-10">
                <a:latin typeface="Arial"/>
                <a:cs typeface="Arial"/>
              </a:rPr>
              <a:t>Obesity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5237479" y="4848605"/>
            <a:ext cx="15093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"/>
                <a:cs typeface="Arial"/>
              </a:rPr>
              <a:t>Morbid</a:t>
            </a:r>
            <a:r>
              <a:rPr dirty="0" sz="1800" spc="-10">
                <a:latin typeface="Arial"/>
                <a:cs typeface="Arial"/>
              </a:rPr>
              <a:t> obesity</a:t>
            </a:r>
            <a:endParaRPr sz="1800">
              <a:latin typeface="Arial"/>
              <a:cs typeface="Arial"/>
            </a:endParaRPr>
          </a:p>
        </p:txBody>
      </p:sp>
      <p:sp>
        <p:nvSpPr>
          <p:cNvPr id="7" name="object 7" descr=""/>
          <p:cNvSpPr/>
          <p:nvPr/>
        </p:nvSpPr>
        <p:spPr>
          <a:xfrm>
            <a:off x="4668773" y="3465576"/>
            <a:ext cx="607060" cy="86995"/>
          </a:xfrm>
          <a:custGeom>
            <a:avLst/>
            <a:gdLst/>
            <a:ahLst/>
            <a:cxnLst/>
            <a:rect l="l" t="t" r="r" b="b"/>
            <a:pathLst>
              <a:path w="607060" h="86995">
                <a:moveTo>
                  <a:pt x="86867" y="0"/>
                </a:moveTo>
                <a:lnTo>
                  <a:pt x="0" y="43433"/>
                </a:lnTo>
                <a:lnTo>
                  <a:pt x="86867" y="86867"/>
                </a:lnTo>
                <a:lnTo>
                  <a:pt x="86867" y="57911"/>
                </a:lnTo>
                <a:lnTo>
                  <a:pt x="72389" y="57911"/>
                </a:lnTo>
                <a:lnTo>
                  <a:pt x="72389" y="28955"/>
                </a:lnTo>
                <a:lnTo>
                  <a:pt x="86867" y="28955"/>
                </a:lnTo>
                <a:lnTo>
                  <a:pt x="86867" y="0"/>
                </a:lnTo>
                <a:close/>
              </a:path>
              <a:path w="607060" h="86995">
                <a:moveTo>
                  <a:pt x="86867" y="28955"/>
                </a:moveTo>
                <a:lnTo>
                  <a:pt x="72389" y="28955"/>
                </a:lnTo>
                <a:lnTo>
                  <a:pt x="72389" y="57911"/>
                </a:lnTo>
                <a:lnTo>
                  <a:pt x="86867" y="57911"/>
                </a:lnTo>
                <a:lnTo>
                  <a:pt x="86867" y="28955"/>
                </a:lnTo>
                <a:close/>
              </a:path>
              <a:path w="607060" h="86995">
                <a:moveTo>
                  <a:pt x="606805" y="28955"/>
                </a:moveTo>
                <a:lnTo>
                  <a:pt x="86867" y="28955"/>
                </a:lnTo>
                <a:lnTo>
                  <a:pt x="86867" y="57911"/>
                </a:lnTo>
                <a:lnTo>
                  <a:pt x="606805" y="57911"/>
                </a:lnTo>
                <a:lnTo>
                  <a:pt x="606805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 descr=""/>
          <p:cNvSpPr/>
          <p:nvPr/>
        </p:nvSpPr>
        <p:spPr>
          <a:xfrm>
            <a:off x="6000750" y="5146547"/>
            <a:ext cx="1010285" cy="86995"/>
          </a:xfrm>
          <a:custGeom>
            <a:avLst/>
            <a:gdLst/>
            <a:ahLst/>
            <a:cxnLst/>
            <a:rect l="l" t="t" r="r" b="b"/>
            <a:pathLst>
              <a:path w="1010284" h="86995">
                <a:moveTo>
                  <a:pt x="923036" y="0"/>
                </a:moveTo>
                <a:lnTo>
                  <a:pt x="923036" y="86868"/>
                </a:lnTo>
                <a:lnTo>
                  <a:pt x="980947" y="57912"/>
                </a:lnTo>
                <a:lnTo>
                  <a:pt x="937513" y="57912"/>
                </a:lnTo>
                <a:lnTo>
                  <a:pt x="937513" y="28956"/>
                </a:lnTo>
                <a:lnTo>
                  <a:pt x="980947" y="28956"/>
                </a:lnTo>
                <a:lnTo>
                  <a:pt x="923036" y="0"/>
                </a:lnTo>
                <a:close/>
              </a:path>
              <a:path w="1010284" h="86995">
                <a:moveTo>
                  <a:pt x="923036" y="28956"/>
                </a:moveTo>
                <a:lnTo>
                  <a:pt x="0" y="28956"/>
                </a:lnTo>
                <a:lnTo>
                  <a:pt x="0" y="57912"/>
                </a:lnTo>
                <a:lnTo>
                  <a:pt x="923036" y="57912"/>
                </a:lnTo>
                <a:lnTo>
                  <a:pt x="923036" y="28956"/>
                </a:lnTo>
                <a:close/>
              </a:path>
              <a:path w="1010284" h="86995">
                <a:moveTo>
                  <a:pt x="980947" y="28956"/>
                </a:moveTo>
                <a:lnTo>
                  <a:pt x="937513" y="28956"/>
                </a:lnTo>
                <a:lnTo>
                  <a:pt x="937513" y="57912"/>
                </a:lnTo>
                <a:lnTo>
                  <a:pt x="980947" y="57912"/>
                </a:lnTo>
                <a:lnTo>
                  <a:pt x="1009904" y="43434"/>
                </a:lnTo>
                <a:lnTo>
                  <a:pt x="980947" y="2895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9" name="object 9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952" y="9963"/>
            <a:ext cx="655987" cy="68841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31012"/>
            <a:ext cx="329311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none"/>
              <a:t>Obesity</a:t>
            </a:r>
            <a:r>
              <a:rPr dirty="0" u="none" spc="10"/>
              <a:t> </a:t>
            </a:r>
            <a:r>
              <a:rPr dirty="0" u="none" spc="-10"/>
              <a:t>cont.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78253"/>
            <a:ext cx="5669915" cy="5645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1300" indent="-228600">
              <a:lnSpc>
                <a:spcPts val="2720"/>
              </a:lnSpc>
              <a:spcBef>
                <a:spcPts val="100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26.8%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of</a:t>
            </a:r>
            <a:r>
              <a:rPr dirty="0" sz="2400" spc="-2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Canadians</a:t>
            </a:r>
            <a:r>
              <a:rPr dirty="0" sz="2400" spc="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classified</a:t>
            </a:r>
            <a:r>
              <a:rPr dirty="0" sz="2400" spc="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as</a:t>
            </a:r>
            <a:r>
              <a:rPr dirty="0" sz="2400" spc="-25">
                <a:latin typeface="Arial"/>
                <a:cs typeface="Arial"/>
              </a:rPr>
              <a:t> </a:t>
            </a:r>
            <a:r>
              <a:rPr dirty="0" sz="2400" spc="-10">
                <a:latin typeface="Arial"/>
                <a:cs typeface="Arial"/>
              </a:rPr>
              <a:t>obese</a:t>
            </a:r>
            <a:endParaRPr sz="2400">
              <a:latin typeface="Arial"/>
              <a:cs typeface="Arial"/>
            </a:endParaRPr>
          </a:p>
          <a:p>
            <a:pPr marL="241300">
              <a:lnSpc>
                <a:spcPts val="1520"/>
              </a:lnSpc>
            </a:pPr>
            <a:r>
              <a:rPr dirty="0" u="heavy" sz="14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"/>
                <a:cs typeface="Arial"/>
                <a:hlinkClick r:id="rId2"/>
              </a:rPr>
              <a:t>x/2019001/article/00005-eng.pdf</a:t>
            </a:r>
            <a:endParaRPr sz="1400">
              <a:latin typeface="Arial"/>
              <a:cs typeface="Arial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6724268" y="1904745"/>
            <a:ext cx="3587750" cy="2393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heavy" sz="14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"/>
                <a:cs typeface="Arial"/>
                <a:hlinkClick r:id="rId2"/>
              </a:rPr>
              <a:t>https://www150.statcan.gc.ca/n1/pub/82-</a:t>
            </a:r>
            <a:r>
              <a:rPr dirty="0" u="heavy" sz="1400" spc="-2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"/>
                <a:cs typeface="Arial"/>
                <a:hlinkClick r:id="rId2"/>
              </a:rPr>
              <a:t>625-</a:t>
            </a:r>
            <a:endParaRPr sz="1400">
              <a:latin typeface="Arial"/>
              <a:cs typeface="Arial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916939" y="2787522"/>
            <a:ext cx="9968230" cy="320230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0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No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Canadian</a:t>
            </a:r>
            <a:r>
              <a:rPr dirty="0" sz="2400" spc="4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data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on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morbid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 spc="-10">
                <a:latin typeface="Arial"/>
                <a:cs typeface="Arial"/>
              </a:rPr>
              <a:t>obesity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Font typeface="Arial"/>
              <a:buChar char="•"/>
            </a:pPr>
            <a:endParaRPr sz="3200">
              <a:latin typeface="Arial"/>
              <a:cs typeface="Arial"/>
            </a:endParaRPr>
          </a:p>
          <a:p>
            <a:pPr marL="241300" indent="-228600">
              <a:lnSpc>
                <a:spcPts val="2595"/>
              </a:lnSpc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Obese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individuals</a:t>
            </a:r>
            <a:r>
              <a:rPr dirty="0" sz="2400" spc="3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are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more</a:t>
            </a:r>
            <a:r>
              <a:rPr dirty="0" sz="2400" spc="-2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likely</a:t>
            </a:r>
            <a:r>
              <a:rPr dirty="0" sz="2400" spc="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to</a:t>
            </a:r>
            <a:r>
              <a:rPr dirty="0" sz="2400" spc="-2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have</a:t>
            </a:r>
            <a:r>
              <a:rPr dirty="0" sz="2400" spc="-2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accompanying</a:t>
            </a:r>
            <a:r>
              <a:rPr dirty="0" sz="2400" spc="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medical</a:t>
            </a:r>
            <a:r>
              <a:rPr dirty="0" sz="2400" spc="5">
                <a:latin typeface="Arial"/>
                <a:cs typeface="Arial"/>
              </a:rPr>
              <a:t> </a:t>
            </a:r>
            <a:r>
              <a:rPr dirty="0" sz="2400" spc="-10">
                <a:latin typeface="Arial"/>
                <a:cs typeface="Arial"/>
              </a:rPr>
              <a:t>issues</a:t>
            </a:r>
            <a:endParaRPr sz="2400">
              <a:latin typeface="Arial"/>
              <a:cs typeface="Arial"/>
            </a:endParaRPr>
          </a:p>
          <a:p>
            <a:pPr marL="241300">
              <a:lnSpc>
                <a:spcPts val="2595"/>
              </a:lnSpc>
            </a:pPr>
            <a:r>
              <a:rPr dirty="0" sz="2400" spc="-10">
                <a:latin typeface="Arial"/>
                <a:cs typeface="Arial"/>
              </a:rPr>
              <a:t>(comorbidities)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32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5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Often</a:t>
            </a:r>
            <a:r>
              <a:rPr dirty="0" sz="2400" spc="-4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have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a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higher</a:t>
            </a:r>
            <a:r>
              <a:rPr dirty="0" sz="2400" spc="2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need of</a:t>
            </a:r>
            <a:r>
              <a:rPr dirty="0" sz="2400" spc="-2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medical</a:t>
            </a:r>
            <a:r>
              <a:rPr dirty="0" sz="2400" spc="10">
                <a:latin typeface="Arial"/>
                <a:cs typeface="Arial"/>
              </a:rPr>
              <a:t> </a:t>
            </a:r>
            <a:r>
              <a:rPr dirty="0" sz="2400" spc="-10">
                <a:latin typeface="Arial"/>
                <a:cs typeface="Arial"/>
              </a:rPr>
              <a:t>imaging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Font typeface="Arial"/>
              <a:buChar char="•"/>
            </a:pPr>
            <a:endParaRPr sz="32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Present</a:t>
            </a:r>
            <a:r>
              <a:rPr dirty="0" sz="2400" spc="-2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unique</a:t>
            </a:r>
            <a:r>
              <a:rPr dirty="0" sz="2400" spc="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challenge</a:t>
            </a:r>
            <a:r>
              <a:rPr dirty="0" sz="2400" spc="3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to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 spc="-10">
                <a:latin typeface="Arial"/>
                <a:cs typeface="Arial"/>
              </a:rPr>
              <a:t>radiographers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952" y="9963"/>
            <a:ext cx="655987" cy="68841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31012"/>
            <a:ext cx="717804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none"/>
              <a:t>Bariatric</a:t>
            </a:r>
            <a:r>
              <a:rPr dirty="0" u="none" spc="-20"/>
              <a:t> </a:t>
            </a:r>
            <a:r>
              <a:rPr dirty="0" u="none"/>
              <a:t>Imaging </a:t>
            </a:r>
            <a:r>
              <a:rPr dirty="0" u="none" spc="-10"/>
              <a:t>Challenges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14829"/>
            <a:ext cx="8842375" cy="39751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0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Transportation can be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 spc="-10">
                <a:latin typeface="Arial"/>
                <a:cs typeface="Arial"/>
              </a:rPr>
              <a:t>difficult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Font typeface="Arial"/>
              <a:buChar char="•"/>
            </a:pPr>
            <a:endParaRPr sz="37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5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Equipment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is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often</a:t>
            </a:r>
            <a:r>
              <a:rPr dirty="0" sz="2400" spc="-2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not</a:t>
            </a:r>
            <a:r>
              <a:rPr dirty="0" sz="2400" spc="-2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designed</a:t>
            </a:r>
            <a:r>
              <a:rPr dirty="0" sz="2400" spc="2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to</a:t>
            </a:r>
            <a:r>
              <a:rPr dirty="0" sz="2400" spc="-3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handle</a:t>
            </a:r>
            <a:r>
              <a:rPr dirty="0" sz="2400" spc="2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the</a:t>
            </a:r>
            <a:r>
              <a:rPr dirty="0" sz="2400" spc="-2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increased</a:t>
            </a:r>
            <a:r>
              <a:rPr dirty="0" sz="2400" spc="20">
                <a:latin typeface="Arial"/>
                <a:cs typeface="Arial"/>
              </a:rPr>
              <a:t> </a:t>
            </a:r>
            <a:r>
              <a:rPr dirty="0" sz="2400" spc="-10">
                <a:latin typeface="Arial"/>
                <a:cs typeface="Arial"/>
              </a:rPr>
              <a:t>weight</a:t>
            </a:r>
            <a:endParaRPr sz="2400">
              <a:latin typeface="Arial"/>
              <a:cs typeface="Arial"/>
            </a:endParaRPr>
          </a:p>
          <a:p>
            <a:pPr lvl="1" marL="698500" indent="-229235">
              <a:lnSpc>
                <a:spcPct val="100000"/>
              </a:lnSpc>
              <a:spcBef>
                <a:spcPts val="260"/>
              </a:spcBef>
              <a:buChar char="•"/>
              <a:tabLst>
                <a:tab pos="698500" algn="l"/>
                <a:tab pos="699135" algn="l"/>
              </a:tabLst>
            </a:pPr>
            <a:r>
              <a:rPr dirty="0" sz="2100">
                <a:latin typeface="Arial"/>
                <a:cs typeface="Arial"/>
              </a:rPr>
              <a:t>This</a:t>
            </a:r>
            <a:r>
              <a:rPr dirty="0" sz="2100" spc="-3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is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being</a:t>
            </a:r>
            <a:r>
              <a:rPr dirty="0" sz="2100" spc="-4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addressed</a:t>
            </a:r>
            <a:r>
              <a:rPr dirty="0" sz="2100" spc="-3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by</a:t>
            </a:r>
            <a:r>
              <a:rPr dirty="0" sz="2100" spc="-3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equipment</a:t>
            </a:r>
            <a:r>
              <a:rPr dirty="0" sz="2100" spc="-20">
                <a:latin typeface="Arial"/>
                <a:cs typeface="Arial"/>
              </a:rPr>
              <a:t> </a:t>
            </a:r>
            <a:r>
              <a:rPr dirty="0" sz="2100" spc="-10">
                <a:latin typeface="Arial"/>
                <a:cs typeface="Arial"/>
              </a:rPr>
              <a:t>manufacturers</a:t>
            </a:r>
            <a:endParaRPr sz="2100">
              <a:latin typeface="Arial"/>
              <a:cs typeface="Arial"/>
            </a:endParaRPr>
          </a:p>
          <a:p>
            <a:pPr lvl="1" marL="698500" indent="-229235">
              <a:lnSpc>
                <a:spcPct val="100000"/>
              </a:lnSpc>
              <a:spcBef>
                <a:spcPts val="240"/>
              </a:spcBef>
              <a:buChar char="•"/>
              <a:tabLst>
                <a:tab pos="698500" algn="l"/>
                <a:tab pos="699135" algn="l"/>
              </a:tabLst>
            </a:pPr>
            <a:r>
              <a:rPr dirty="0" sz="2100">
                <a:latin typeface="Arial"/>
                <a:cs typeface="Arial"/>
              </a:rPr>
              <a:t>Extended</a:t>
            </a:r>
            <a:r>
              <a:rPr dirty="0" sz="2100" spc="-4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Capacity</a:t>
            </a:r>
            <a:r>
              <a:rPr dirty="0" sz="2100" spc="-2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(EC)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wheelchairs</a:t>
            </a:r>
            <a:r>
              <a:rPr dirty="0" sz="2100" spc="-4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and</a:t>
            </a:r>
            <a:r>
              <a:rPr dirty="0" sz="2100" spc="-3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lifts</a:t>
            </a:r>
            <a:r>
              <a:rPr dirty="0" sz="2100" spc="-2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now</a:t>
            </a:r>
            <a:r>
              <a:rPr dirty="0" sz="2100" spc="-30">
                <a:latin typeface="Arial"/>
                <a:cs typeface="Arial"/>
              </a:rPr>
              <a:t> </a:t>
            </a:r>
            <a:r>
              <a:rPr dirty="0" sz="2100" spc="-10">
                <a:latin typeface="Arial"/>
                <a:cs typeface="Arial"/>
              </a:rPr>
              <a:t>available</a:t>
            </a:r>
            <a:endParaRPr sz="2100">
              <a:latin typeface="Arial"/>
              <a:cs typeface="Arial"/>
            </a:endParaRPr>
          </a:p>
          <a:p>
            <a:pPr lvl="1" marL="698500" indent="-229235">
              <a:lnSpc>
                <a:spcPct val="100000"/>
              </a:lnSpc>
              <a:spcBef>
                <a:spcPts val="254"/>
              </a:spcBef>
              <a:buChar char="•"/>
              <a:tabLst>
                <a:tab pos="698500" algn="l"/>
                <a:tab pos="699135" algn="l"/>
              </a:tabLst>
            </a:pPr>
            <a:r>
              <a:rPr dirty="0" sz="2100">
                <a:latin typeface="Arial"/>
                <a:cs typeface="Arial"/>
              </a:rPr>
              <a:t>Refer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to</a:t>
            </a:r>
            <a:r>
              <a:rPr dirty="0" sz="2100" spc="-1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It’s</a:t>
            </a:r>
            <a:r>
              <a:rPr dirty="0" sz="2100" spc="-1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Your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Move</a:t>
            </a:r>
            <a:r>
              <a:rPr dirty="0" sz="2100" spc="-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module</a:t>
            </a:r>
            <a:r>
              <a:rPr dirty="0" sz="2100" spc="-4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in</a:t>
            </a:r>
            <a:r>
              <a:rPr dirty="0" sz="2100" spc="-1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Pt</a:t>
            </a:r>
            <a:r>
              <a:rPr dirty="0" sz="2100" spc="-1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Care</a:t>
            </a:r>
            <a:r>
              <a:rPr dirty="0" sz="2100" spc="-1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for</a:t>
            </a:r>
            <a:r>
              <a:rPr dirty="0" sz="2100" spc="-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more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 spc="-10">
                <a:latin typeface="Arial"/>
                <a:cs typeface="Arial"/>
              </a:rPr>
              <a:t>information</a:t>
            </a:r>
            <a:endParaRPr sz="21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buFont typeface="Arial"/>
              <a:buChar char="•"/>
            </a:pPr>
            <a:endParaRPr sz="23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1650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Slides</a:t>
            </a:r>
            <a:r>
              <a:rPr dirty="0" sz="2400" spc="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and</a:t>
            </a:r>
            <a:r>
              <a:rPr dirty="0" sz="2400" spc="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log</a:t>
            </a:r>
            <a:r>
              <a:rPr dirty="0" sz="2400" spc="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rolls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require</a:t>
            </a:r>
            <a:r>
              <a:rPr dirty="0" sz="2400" spc="2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more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staff</a:t>
            </a:r>
            <a:r>
              <a:rPr dirty="0" sz="2400" spc="-3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for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 spc="-10">
                <a:latin typeface="Arial"/>
                <a:cs typeface="Arial"/>
              </a:rPr>
              <a:t>safety</a:t>
            </a:r>
            <a:endParaRPr sz="2400">
              <a:latin typeface="Arial"/>
              <a:cs typeface="Arial"/>
            </a:endParaRPr>
          </a:p>
          <a:p>
            <a:pPr lvl="1" marL="698500" indent="-229235">
              <a:lnSpc>
                <a:spcPct val="100000"/>
              </a:lnSpc>
              <a:spcBef>
                <a:spcPts val="254"/>
              </a:spcBef>
              <a:buChar char="•"/>
              <a:tabLst>
                <a:tab pos="698500" algn="l"/>
                <a:tab pos="699135" algn="l"/>
              </a:tabLst>
            </a:pPr>
            <a:r>
              <a:rPr dirty="0" sz="2100">
                <a:latin typeface="Arial"/>
                <a:cs typeface="Arial"/>
              </a:rPr>
              <a:t>Proper</a:t>
            </a:r>
            <a:r>
              <a:rPr dirty="0" sz="2100" spc="-3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body</a:t>
            </a:r>
            <a:r>
              <a:rPr dirty="0" sz="2100" spc="-3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mechanics</a:t>
            </a:r>
            <a:r>
              <a:rPr dirty="0" sz="2100" spc="-4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even</a:t>
            </a:r>
            <a:r>
              <a:rPr dirty="0" sz="2100" spc="-3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more</a:t>
            </a:r>
            <a:r>
              <a:rPr dirty="0" sz="2100" spc="-30">
                <a:latin typeface="Arial"/>
                <a:cs typeface="Arial"/>
              </a:rPr>
              <a:t> </a:t>
            </a:r>
            <a:r>
              <a:rPr dirty="0" sz="2100" spc="-10">
                <a:latin typeface="Arial"/>
                <a:cs typeface="Arial"/>
              </a:rPr>
              <a:t>important</a:t>
            </a:r>
            <a:endParaRPr sz="2100">
              <a:latin typeface="Arial"/>
              <a:cs typeface="Arial"/>
            </a:endParaRPr>
          </a:p>
          <a:p>
            <a:pPr lvl="1" marL="698500" indent="-229235">
              <a:lnSpc>
                <a:spcPct val="100000"/>
              </a:lnSpc>
              <a:spcBef>
                <a:spcPts val="254"/>
              </a:spcBef>
              <a:buChar char="•"/>
              <a:tabLst>
                <a:tab pos="698500" algn="l"/>
                <a:tab pos="699135" algn="l"/>
              </a:tabLst>
            </a:pPr>
            <a:r>
              <a:rPr dirty="0" sz="2100">
                <a:latin typeface="Arial"/>
                <a:cs typeface="Arial"/>
              </a:rPr>
              <a:t>Higher</a:t>
            </a:r>
            <a:r>
              <a:rPr dirty="0" sz="2100" spc="-5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rate</a:t>
            </a:r>
            <a:r>
              <a:rPr dirty="0" sz="2100" spc="-2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of</a:t>
            </a:r>
            <a:r>
              <a:rPr dirty="0" sz="2100" spc="-1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staff</a:t>
            </a:r>
            <a:r>
              <a:rPr dirty="0" sz="2100" spc="-1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injuries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during</a:t>
            </a:r>
            <a:r>
              <a:rPr dirty="0" sz="2100" spc="-35">
                <a:latin typeface="Arial"/>
                <a:cs typeface="Arial"/>
              </a:rPr>
              <a:t> </a:t>
            </a:r>
            <a:r>
              <a:rPr dirty="0" sz="2100" spc="-10">
                <a:latin typeface="Arial"/>
                <a:cs typeface="Arial"/>
              </a:rPr>
              <a:t>transfers</a:t>
            </a:r>
            <a:endParaRPr sz="21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52" y="9963"/>
            <a:ext cx="655987" cy="68841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941705" algn="l"/>
                <a:tab pos="12204065" algn="l"/>
              </a:tabLst>
            </a:pPr>
            <a:r>
              <a:rPr dirty="0"/>
              <a:t>	Extended</a:t>
            </a:r>
            <a:r>
              <a:rPr dirty="0" spc="-10"/>
              <a:t> </a:t>
            </a:r>
            <a:r>
              <a:rPr dirty="0"/>
              <a:t>Capacity</a:t>
            </a:r>
            <a:r>
              <a:rPr dirty="0" spc="5"/>
              <a:t> </a:t>
            </a:r>
            <a:r>
              <a:rPr dirty="0" spc="-10"/>
              <a:t>Equipment</a:t>
            </a:r>
            <a:r>
              <a:rPr dirty="0"/>
              <a:t>	</a:t>
            </a:r>
          </a:p>
        </p:txBody>
      </p:sp>
      <p:grpSp>
        <p:nvGrpSpPr>
          <p:cNvPr id="3" name="object 3" descr=""/>
          <p:cNvGrpSpPr/>
          <p:nvPr/>
        </p:nvGrpSpPr>
        <p:grpSpPr>
          <a:xfrm>
            <a:off x="1851660" y="925067"/>
            <a:ext cx="8316595" cy="5702935"/>
            <a:chOff x="1851660" y="925067"/>
            <a:chExt cx="8316595" cy="5702935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851660" y="925067"/>
              <a:ext cx="4244340" cy="2615183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923788" y="3429000"/>
              <a:ext cx="4244340" cy="3198876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6175375" y="1156842"/>
            <a:ext cx="3998595" cy="1671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"/>
                <a:cs typeface="Arial"/>
              </a:rPr>
              <a:t>Wheelchairs: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extra-</a:t>
            </a:r>
            <a:r>
              <a:rPr dirty="0" sz="1800">
                <a:latin typeface="Arial"/>
                <a:cs typeface="Arial"/>
              </a:rPr>
              <a:t>large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for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morbidly </a:t>
            </a:r>
            <a:r>
              <a:rPr dirty="0" sz="1800">
                <a:latin typeface="Arial"/>
                <a:cs typeface="Arial"/>
              </a:rPr>
              <a:t>obese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patients </a:t>
            </a:r>
            <a:r>
              <a:rPr dirty="0" sz="1800" i="1">
                <a:latin typeface="Arial"/>
                <a:cs typeface="Arial"/>
              </a:rPr>
              <a:t>(left)</a:t>
            </a:r>
            <a:r>
              <a:rPr dirty="0" sz="1800">
                <a:latin typeface="Arial"/>
                <a:cs typeface="Arial"/>
              </a:rPr>
              <a:t>,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large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for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obese </a:t>
            </a:r>
            <a:r>
              <a:rPr dirty="0" sz="1800">
                <a:latin typeface="Arial"/>
                <a:cs typeface="Arial"/>
              </a:rPr>
              <a:t>patients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 i="1">
                <a:latin typeface="Arial"/>
                <a:cs typeface="Arial"/>
              </a:rPr>
              <a:t>(center)</a:t>
            </a:r>
            <a:r>
              <a:rPr dirty="0" sz="1800">
                <a:latin typeface="Arial"/>
                <a:cs typeface="Arial"/>
              </a:rPr>
              <a:t>,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and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standard</a:t>
            </a:r>
            <a:r>
              <a:rPr dirty="0" sz="1800" spc="-25">
                <a:latin typeface="Arial"/>
                <a:cs typeface="Arial"/>
              </a:rPr>
              <a:t> for </a:t>
            </a:r>
            <a:r>
              <a:rPr dirty="0" sz="1800">
                <a:latin typeface="Arial"/>
                <a:cs typeface="Arial"/>
              </a:rPr>
              <a:t>smaller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patients.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(Courtesy</a:t>
            </a:r>
            <a:r>
              <a:rPr dirty="0" sz="1800" spc="-10">
                <a:latin typeface="Arial"/>
                <a:cs typeface="Arial"/>
              </a:rPr>
              <a:t> Department </a:t>
            </a:r>
            <a:r>
              <a:rPr dirty="0" sz="1800">
                <a:latin typeface="Arial"/>
                <a:cs typeface="Arial"/>
              </a:rPr>
              <a:t>of</a:t>
            </a:r>
            <a:r>
              <a:rPr dirty="0" sz="1800" spc="-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Radiology,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St.</a:t>
            </a:r>
            <a:r>
              <a:rPr dirty="0" sz="1800" spc="-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Vincent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Carmel </a:t>
            </a:r>
            <a:r>
              <a:rPr dirty="0" sz="1800">
                <a:latin typeface="Arial"/>
                <a:cs typeface="Arial"/>
              </a:rPr>
              <a:t>Hospital,</a:t>
            </a:r>
            <a:r>
              <a:rPr dirty="0" sz="1800" spc="-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Carmel,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 spc="-20">
                <a:latin typeface="Arial"/>
                <a:cs typeface="Arial"/>
              </a:rPr>
              <a:t>IN.)</a:t>
            </a:r>
            <a:endParaRPr sz="1800">
              <a:latin typeface="Arial"/>
              <a:cs typeface="Arial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764844" y="3679901"/>
            <a:ext cx="4934585" cy="27698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99085" marR="5080" indent="-287020">
              <a:lnSpc>
                <a:spcPct val="100000"/>
              </a:lnSpc>
              <a:spcBef>
                <a:spcPts val="100"/>
              </a:spcBef>
              <a:buChar char="•"/>
              <a:tabLst>
                <a:tab pos="299085" algn="l"/>
                <a:tab pos="299720" algn="l"/>
              </a:tabLst>
            </a:pPr>
            <a:r>
              <a:rPr dirty="0" sz="1800">
                <a:latin typeface="Arial"/>
                <a:cs typeface="Arial"/>
              </a:rPr>
              <a:t>Twin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500-</a:t>
            </a:r>
            <a:r>
              <a:rPr dirty="0" sz="1800">
                <a:latin typeface="Arial"/>
                <a:cs typeface="Arial"/>
              </a:rPr>
              <a:t>lb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capacity</a:t>
            </a:r>
            <a:r>
              <a:rPr dirty="0" sz="1800" spc="-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power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lifts,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attached</a:t>
            </a:r>
            <a:r>
              <a:rPr dirty="0" sz="1800" spc="-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to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 spc="-50">
                <a:latin typeface="Arial"/>
                <a:cs typeface="Arial"/>
              </a:rPr>
              <a:t>a </a:t>
            </a:r>
            <a:r>
              <a:rPr dirty="0" sz="1800" spc="-10">
                <a:latin typeface="Arial"/>
                <a:cs typeface="Arial"/>
              </a:rPr>
              <a:t>ceiling-</a:t>
            </a:r>
            <a:r>
              <a:rPr dirty="0" sz="1800">
                <a:latin typeface="Arial"/>
                <a:cs typeface="Arial"/>
              </a:rPr>
              <a:t>mounted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rail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system,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allow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very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large </a:t>
            </a:r>
            <a:r>
              <a:rPr dirty="0" sz="1800">
                <a:latin typeface="Arial"/>
                <a:cs typeface="Arial"/>
              </a:rPr>
              <a:t>patients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to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be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safety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lifted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from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bed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or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 spc="-50">
                <a:latin typeface="Arial"/>
                <a:cs typeface="Arial"/>
              </a:rPr>
              <a:t>a </a:t>
            </a:r>
            <a:r>
              <a:rPr dirty="0" sz="1800">
                <a:latin typeface="Arial"/>
                <a:cs typeface="Arial"/>
              </a:rPr>
              <a:t>stretcher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to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 spc="-20">
                <a:latin typeface="Arial"/>
                <a:cs typeface="Arial"/>
              </a:rPr>
              <a:t>650-</a:t>
            </a:r>
            <a:r>
              <a:rPr dirty="0" sz="1800">
                <a:latin typeface="Arial"/>
                <a:cs typeface="Arial"/>
              </a:rPr>
              <a:t>lb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capacity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CT</a:t>
            </a:r>
            <a:r>
              <a:rPr dirty="0" sz="1800" spc="-35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table.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Arial"/>
              <a:buChar char="•"/>
            </a:pPr>
            <a:endParaRPr sz="1850">
              <a:latin typeface="Arial"/>
              <a:cs typeface="Arial"/>
            </a:endParaRPr>
          </a:p>
          <a:p>
            <a:pPr marL="299085" marR="30480" indent="-287020">
              <a:lnSpc>
                <a:spcPct val="100000"/>
              </a:lnSpc>
              <a:buChar char="•"/>
              <a:tabLst>
                <a:tab pos="299085" algn="l"/>
                <a:tab pos="299720" algn="l"/>
              </a:tabLst>
            </a:pPr>
            <a:r>
              <a:rPr dirty="0" sz="1800">
                <a:latin typeface="Arial"/>
                <a:cs typeface="Arial"/>
              </a:rPr>
              <a:t>Interdepartmental</a:t>
            </a:r>
            <a:r>
              <a:rPr dirty="0" sz="1800" spc="-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cooperation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is</a:t>
            </a:r>
            <a:r>
              <a:rPr dirty="0" sz="1800" spc="-40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essential </a:t>
            </a:r>
            <a:r>
              <a:rPr dirty="0" sz="1800">
                <a:latin typeface="Arial"/>
                <a:cs typeface="Arial"/>
              </a:rPr>
              <a:t>because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hoist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sling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is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usually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positioned </a:t>
            </a:r>
            <a:r>
              <a:rPr dirty="0" sz="1800">
                <a:latin typeface="Arial"/>
                <a:cs typeface="Arial"/>
              </a:rPr>
              <a:t>under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patient before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transport to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 spc="-25">
                <a:latin typeface="Arial"/>
                <a:cs typeface="Arial"/>
              </a:rPr>
              <a:t>CT </a:t>
            </a:r>
            <a:r>
              <a:rPr dirty="0" sz="1800">
                <a:latin typeface="Arial"/>
                <a:cs typeface="Arial"/>
              </a:rPr>
              <a:t>suite.</a:t>
            </a:r>
            <a:r>
              <a:rPr dirty="0" sz="1800" spc="-5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(Courtesy</a:t>
            </a:r>
            <a:r>
              <a:rPr dirty="0" sz="1800" spc="-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Department</a:t>
            </a:r>
            <a:r>
              <a:rPr dirty="0" sz="1800" spc="-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of</a:t>
            </a:r>
            <a:r>
              <a:rPr dirty="0" sz="1800" spc="-5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Radiology,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 spc="-25">
                <a:latin typeface="Arial"/>
                <a:cs typeface="Arial"/>
              </a:rPr>
              <a:t>St. </a:t>
            </a:r>
            <a:r>
              <a:rPr dirty="0" sz="1800">
                <a:latin typeface="Arial"/>
                <a:cs typeface="Arial"/>
              </a:rPr>
              <a:t>Vincent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Carmel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Hospital,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Carmel,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 spc="-20">
                <a:latin typeface="Arial"/>
                <a:cs typeface="Arial"/>
              </a:rPr>
              <a:t>IN.)</a:t>
            </a:r>
            <a:endParaRPr sz="1800">
              <a:latin typeface="Arial"/>
              <a:cs typeface="Arial"/>
            </a:endParaRPr>
          </a:p>
        </p:txBody>
      </p:sp>
      <p:pic>
        <p:nvPicPr>
          <p:cNvPr id="8" name="object 8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952" y="9963"/>
            <a:ext cx="655987" cy="68841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31012"/>
            <a:ext cx="4940935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none"/>
              <a:t>Table Weight </a:t>
            </a:r>
            <a:r>
              <a:rPr dirty="0" u="none" spc="-10"/>
              <a:t>Limits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37106"/>
            <a:ext cx="8452485" cy="433006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241300" indent="-228600">
              <a:lnSpc>
                <a:spcPts val="3025"/>
              </a:lnSpc>
              <a:spcBef>
                <a:spcPts val="10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"/>
                <a:cs typeface="Arial"/>
              </a:rPr>
              <a:t>Modern</a:t>
            </a:r>
            <a:r>
              <a:rPr dirty="0" sz="2600" spc="-10">
                <a:latin typeface="Arial"/>
                <a:cs typeface="Arial"/>
              </a:rPr>
              <a:t> </a:t>
            </a:r>
            <a:r>
              <a:rPr dirty="0" sz="2600">
                <a:latin typeface="Arial"/>
                <a:cs typeface="Arial"/>
              </a:rPr>
              <a:t>equipment</a:t>
            </a:r>
            <a:r>
              <a:rPr dirty="0" sz="2600" spc="-15">
                <a:latin typeface="Arial"/>
                <a:cs typeface="Arial"/>
              </a:rPr>
              <a:t> </a:t>
            </a:r>
            <a:r>
              <a:rPr dirty="0" sz="2600">
                <a:latin typeface="Arial"/>
                <a:cs typeface="Arial"/>
              </a:rPr>
              <a:t>is made with</a:t>
            </a:r>
            <a:r>
              <a:rPr dirty="0" sz="2600" spc="-10">
                <a:latin typeface="Arial"/>
                <a:cs typeface="Arial"/>
              </a:rPr>
              <a:t> </a:t>
            </a:r>
            <a:r>
              <a:rPr dirty="0" sz="2600">
                <a:latin typeface="Arial"/>
                <a:cs typeface="Arial"/>
              </a:rPr>
              <a:t>higher weight</a:t>
            </a:r>
            <a:r>
              <a:rPr dirty="0" sz="2600" spc="-10">
                <a:latin typeface="Arial"/>
                <a:cs typeface="Arial"/>
              </a:rPr>
              <a:t> limits</a:t>
            </a:r>
            <a:endParaRPr sz="2600">
              <a:latin typeface="Arial"/>
              <a:cs typeface="Arial"/>
            </a:endParaRPr>
          </a:p>
          <a:p>
            <a:pPr lvl="1" marL="698500" indent="-229235">
              <a:lnSpc>
                <a:spcPts val="2185"/>
              </a:lnSpc>
              <a:buChar char="•"/>
              <a:tabLst>
                <a:tab pos="698500" algn="l"/>
                <a:tab pos="699135" algn="l"/>
              </a:tabLst>
            </a:pPr>
            <a:r>
              <a:rPr dirty="0" sz="1900">
                <a:latin typeface="Arial"/>
                <a:cs typeface="Arial"/>
              </a:rPr>
              <a:t>May</a:t>
            </a:r>
            <a:r>
              <a:rPr dirty="0" sz="1900" spc="-4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still</a:t>
            </a:r>
            <a:r>
              <a:rPr dirty="0" sz="1900" spc="-4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find</a:t>
            </a:r>
            <a:r>
              <a:rPr dirty="0" sz="1900" spc="-3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clinics</a:t>
            </a:r>
            <a:r>
              <a:rPr dirty="0" sz="1900" spc="-3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with</a:t>
            </a:r>
            <a:r>
              <a:rPr dirty="0" sz="1900" spc="-3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old</a:t>
            </a:r>
            <a:r>
              <a:rPr dirty="0" sz="1900" spc="-4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equipment</a:t>
            </a:r>
            <a:r>
              <a:rPr dirty="0" sz="1900" spc="-2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and</a:t>
            </a:r>
            <a:r>
              <a:rPr dirty="0" sz="1900" spc="-2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low</a:t>
            </a:r>
            <a:r>
              <a:rPr dirty="0" sz="1900" spc="-4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weight</a:t>
            </a:r>
            <a:r>
              <a:rPr dirty="0" sz="1900" spc="-20">
                <a:latin typeface="Arial"/>
                <a:cs typeface="Arial"/>
              </a:rPr>
              <a:t> </a:t>
            </a:r>
            <a:r>
              <a:rPr dirty="0" sz="1900" spc="-10">
                <a:latin typeface="Arial"/>
                <a:cs typeface="Arial"/>
              </a:rPr>
              <a:t>limits</a:t>
            </a:r>
            <a:endParaRPr sz="1900">
              <a:latin typeface="Arial"/>
              <a:cs typeface="Arial"/>
            </a:endParaRPr>
          </a:p>
          <a:p>
            <a:pPr marL="241300" indent="-228600">
              <a:lnSpc>
                <a:spcPts val="3030"/>
              </a:lnSpc>
              <a:spcBef>
                <a:spcPts val="1485"/>
              </a:spcBef>
              <a:buChar char="•"/>
              <a:tabLst>
                <a:tab pos="241300" algn="l"/>
              </a:tabLst>
            </a:pPr>
            <a:r>
              <a:rPr dirty="0" sz="2600" spc="-20">
                <a:latin typeface="Arial"/>
                <a:cs typeface="Arial"/>
              </a:rPr>
              <a:t>X-</a:t>
            </a:r>
            <a:r>
              <a:rPr dirty="0" sz="2600">
                <a:latin typeface="Arial"/>
                <a:cs typeface="Arial"/>
              </a:rPr>
              <a:t>ray</a:t>
            </a:r>
            <a:r>
              <a:rPr dirty="0" sz="2600" spc="10">
                <a:latin typeface="Arial"/>
                <a:cs typeface="Arial"/>
              </a:rPr>
              <a:t> </a:t>
            </a:r>
            <a:r>
              <a:rPr dirty="0" sz="2600">
                <a:latin typeface="Arial"/>
                <a:cs typeface="Arial"/>
              </a:rPr>
              <a:t>tables</a:t>
            </a:r>
            <a:r>
              <a:rPr dirty="0" sz="2600" spc="10">
                <a:latin typeface="Arial"/>
                <a:cs typeface="Arial"/>
              </a:rPr>
              <a:t> </a:t>
            </a:r>
            <a:r>
              <a:rPr dirty="0" sz="2600">
                <a:latin typeface="Arial"/>
                <a:cs typeface="Arial"/>
              </a:rPr>
              <a:t>usually</a:t>
            </a:r>
            <a:r>
              <a:rPr dirty="0" sz="2600" spc="-25">
                <a:latin typeface="Arial"/>
                <a:cs typeface="Arial"/>
              </a:rPr>
              <a:t> </a:t>
            </a:r>
            <a:r>
              <a:rPr dirty="0" sz="2600">
                <a:latin typeface="Arial"/>
                <a:cs typeface="Arial"/>
              </a:rPr>
              <a:t>have</a:t>
            </a:r>
            <a:r>
              <a:rPr dirty="0" sz="2600" spc="-10">
                <a:latin typeface="Arial"/>
                <a:cs typeface="Arial"/>
              </a:rPr>
              <a:t> </a:t>
            </a:r>
            <a:r>
              <a:rPr dirty="0" sz="2600">
                <a:latin typeface="Arial"/>
                <a:cs typeface="Arial"/>
              </a:rPr>
              <a:t>a</a:t>
            </a:r>
            <a:r>
              <a:rPr dirty="0" sz="2600" spc="10">
                <a:latin typeface="Arial"/>
                <a:cs typeface="Arial"/>
              </a:rPr>
              <a:t> </a:t>
            </a:r>
            <a:r>
              <a:rPr dirty="0" sz="2600">
                <a:latin typeface="Arial"/>
                <a:cs typeface="Arial"/>
              </a:rPr>
              <a:t>limit</a:t>
            </a:r>
            <a:r>
              <a:rPr dirty="0" sz="2600" spc="-25">
                <a:latin typeface="Arial"/>
                <a:cs typeface="Arial"/>
              </a:rPr>
              <a:t> </a:t>
            </a:r>
            <a:r>
              <a:rPr dirty="0" sz="2600">
                <a:latin typeface="Arial"/>
                <a:cs typeface="Arial"/>
              </a:rPr>
              <a:t>between 500-</a:t>
            </a:r>
            <a:r>
              <a:rPr dirty="0" sz="2600" spc="-10">
                <a:latin typeface="Arial"/>
                <a:cs typeface="Arial"/>
              </a:rPr>
              <a:t>650lbs</a:t>
            </a:r>
            <a:endParaRPr sz="2600">
              <a:latin typeface="Arial"/>
              <a:cs typeface="Arial"/>
            </a:endParaRPr>
          </a:p>
          <a:p>
            <a:pPr lvl="1" marL="698500" indent="-229235">
              <a:lnSpc>
                <a:spcPts val="2190"/>
              </a:lnSpc>
              <a:buChar char="•"/>
              <a:tabLst>
                <a:tab pos="698500" algn="l"/>
                <a:tab pos="699135" algn="l"/>
              </a:tabLst>
            </a:pPr>
            <a:r>
              <a:rPr dirty="0" sz="1900">
                <a:latin typeface="Arial"/>
                <a:cs typeface="Arial"/>
              </a:rPr>
              <a:t>Older</a:t>
            </a:r>
            <a:r>
              <a:rPr dirty="0" sz="1900" spc="-2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tables</a:t>
            </a:r>
            <a:r>
              <a:rPr dirty="0" sz="1900" spc="-1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may</a:t>
            </a:r>
            <a:r>
              <a:rPr dirty="0" sz="1900" spc="-2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be</a:t>
            </a:r>
            <a:r>
              <a:rPr dirty="0" sz="1900" spc="-2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as</a:t>
            </a:r>
            <a:r>
              <a:rPr dirty="0" sz="1900" spc="-4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low</a:t>
            </a:r>
            <a:r>
              <a:rPr dirty="0" sz="1900" spc="-2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as</a:t>
            </a:r>
            <a:r>
              <a:rPr dirty="0" sz="1900" spc="-25">
                <a:latin typeface="Arial"/>
                <a:cs typeface="Arial"/>
              </a:rPr>
              <a:t> </a:t>
            </a:r>
            <a:r>
              <a:rPr dirty="0" sz="1900" spc="-10">
                <a:latin typeface="Arial"/>
                <a:cs typeface="Arial"/>
              </a:rPr>
              <a:t>350lbs</a:t>
            </a:r>
            <a:endParaRPr sz="1900">
              <a:latin typeface="Arial"/>
              <a:cs typeface="Arial"/>
            </a:endParaRPr>
          </a:p>
          <a:p>
            <a:pPr marL="241300" indent="-228600">
              <a:lnSpc>
                <a:spcPts val="3030"/>
              </a:lnSpc>
              <a:spcBef>
                <a:spcPts val="148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"/>
                <a:cs typeface="Arial"/>
              </a:rPr>
              <a:t>Fluoro</a:t>
            </a:r>
            <a:r>
              <a:rPr dirty="0" sz="2600" spc="-15">
                <a:latin typeface="Arial"/>
                <a:cs typeface="Arial"/>
              </a:rPr>
              <a:t> </a:t>
            </a:r>
            <a:r>
              <a:rPr dirty="0" sz="2600">
                <a:latin typeface="Arial"/>
                <a:cs typeface="Arial"/>
              </a:rPr>
              <a:t>tables</a:t>
            </a:r>
            <a:r>
              <a:rPr dirty="0" sz="2600" spc="15">
                <a:latin typeface="Arial"/>
                <a:cs typeface="Arial"/>
              </a:rPr>
              <a:t> </a:t>
            </a:r>
            <a:r>
              <a:rPr dirty="0" sz="2600">
                <a:latin typeface="Arial"/>
                <a:cs typeface="Arial"/>
              </a:rPr>
              <a:t>vary</a:t>
            </a:r>
            <a:r>
              <a:rPr dirty="0" sz="2600" spc="-20">
                <a:latin typeface="Arial"/>
                <a:cs typeface="Arial"/>
              </a:rPr>
              <a:t> </a:t>
            </a:r>
            <a:r>
              <a:rPr dirty="0" sz="2600">
                <a:latin typeface="Arial"/>
                <a:cs typeface="Arial"/>
              </a:rPr>
              <a:t>from</a:t>
            </a:r>
            <a:r>
              <a:rPr dirty="0" sz="2600" spc="10">
                <a:latin typeface="Arial"/>
                <a:cs typeface="Arial"/>
              </a:rPr>
              <a:t> </a:t>
            </a:r>
            <a:r>
              <a:rPr dirty="0" sz="2600" spc="-10">
                <a:latin typeface="Arial"/>
                <a:cs typeface="Arial"/>
              </a:rPr>
              <a:t>350-500lbs</a:t>
            </a:r>
            <a:endParaRPr sz="2600">
              <a:latin typeface="Arial"/>
              <a:cs typeface="Arial"/>
            </a:endParaRPr>
          </a:p>
          <a:p>
            <a:pPr lvl="1" marL="698500" indent="-229235">
              <a:lnSpc>
                <a:spcPts val="2135"/>
              </a:lnSpc>
              <a:buChar char="•"/>
              <a:tabLst>
                <a:tab pos="698500" algn="l"/>
                <a:tab pos="699135" algn="l"/>
              </a:tabLst>
            </a:pPr>
            <a:r>
              <a:rPr dirty="0" sz="1900">
                <a:latin typeface="Arial"/>
                <a:cs typeface="Arial"/>
              </a:rPr>
              <a:t>Often</a:t>
            </a:r>
            <a:r>
              <a:rPr dirty="0" sz="1900" spc="-6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have</a:t>
            </a:r>
            <a:r>
              <a:rPr dirty="0" sz="1900" spc="-4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two</a:t>
            </a:r>
            <a:r>
              <a:rPr dirty="0" sz="1900" spc="-5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weight</a:t>
            </a:r>
            <a:r>
              <a:rPr dirty="0" sz="1900" spc="-20">
                <a:latin typeface="Arial"/>
                <a:cs typeface="Arial"/>
              </a:rPr>
              <a:t> </a:t>
            </a:r>
            <a:r>
              <a:rPr dirty="0" sz="1900" spc="-10">
                <a:latin typeface="Arial"/>
                <a:cs typeface="Arial"/>
              </a:rPr>
              <a:t>limits.</a:t>
            </a:r>
            <a:endParaRPr sz="1900">
              <a:latin typeface="Arial"/>
              <a:cs typeface="Arial"/>
            </a:endParaRPr>
          </a:p>
          <a:p>
            <a:pPr lvl="2" marL="1155700" indent="-229235">
              <a:lnSpc>
                <a:spcPts val="1930"/>
              </a:lnSpc>
              <a:buChar char="•"/>
              <a:tabLst>
                <a:tab pos="1155700" algn="l"/>
                <a:tab pos="1156335" algn="l"/>
              </a:tabLst>
            </a:pPr>
            <a:r>
              <a:rPr dirty="0" sz="1700">
                <a:latin typeface="Arial"/>
                <a:cs typeface="Arial"/>
              </a:rPr>
              <a:t>Static</a:t>
            </a:r>
            <a:r>
              <a:rPr dirty="0" sz="1700" spc="-2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(no</a:t>
            </a:r>
            <a:r>
              <a:rPr dirty="0" sz="1700" spc="-1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bed</a:t>
            </a:r>
            <a:r>
              <a:rPr dirty="0" sz="1700" spc="-1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movements</a:t>
            </a:r>
            <a:r>
              <a:rPr dirty="0" sz="1700" spc="-1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or</a:t>
            </a:r>
            <a:r>
              <a:rPr dirty="0" sz="1700" spc="-2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table</a:t>
            </a:r>
            <a:r>
              <a:rPr dirty="0" sz="1700" spc="-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rotation)</a:t>
            </a:r>
            <a:r>
              <a:rPr dirty="0" sz="1700" spc="-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is</a:t>
            </a:r>
            <a:r>
              <a:rPr dirty="0" sz="1700" spc="-3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often</a:t>
            </a:r>
            <a:r>
              <a:rPr dirty="0" sz="1700" spc="5">
                <a:latin typeface="Arial"/>
                <a:cs typeface="Arial"/>
              </a:rPr>
              <a:t> </a:t>
            </a:r>
            <a:r>
              <a:rPr dirty="0" sz="1700" spc="-10">
                <a:latin typeface="Arial"/>
                <a:cs typeface="Arial"/>
              </a:rPr>
              <a:t>higher</a:t>
            </a:r>
            <a:endParaRPr sz="1700">
              <a:latin typeface="Arial"/>
              <a:cs typeface="Arial"/>
            </a:endParaRPr>
          </a:p>
          <a:p>
            <a:pPr lvl="2" marL="1155700" indent="-229235">
              <a:lnSpc>
                <a:spcPts val="1985"/>
              </a:lnSpc>
              <a:buChar char="•"/>
              <a:tabLst>
                <a:tab pos="1155700" algn="l"/>
                <a:tab pos="1156335" algn="l"/>
              </a:tabLst>
            </a:pPr>
            <a:r>
              <a:rPr dirty="0" sz="1700">
                <a:latin typeface="Arial"/>
                <a:cs typeface="Arial"/>
              </a:rPr>
              <a:t>Movement</a:t>
            </a:r>
            <a:r>
              <a:rPr dirty="0" sz="1700" spc="-1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weight limit</a:t>
            </a:r>
            <a:r>
              <a:rPr dirty="0" sz="1700" spc="-3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is</a:t>
            </a:r>
            <a:r>
              <a:rPr dirty="0" sz="1700" spc="-3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usually</a:t>
            </a:r>
            <a:r>
              <a:rPr dirty="0" sz="1700" spc="-2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lower</a:t>
            </a:r>
            <a:r>
              <a:rPr dirty="0" sz="1700" spc="-1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to</a:t>
            </a:r>
            <a:r>
              <a:rPr dirty="0" sz="1700" spc="-1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avoid</a:t>
            </a:r>
            <a:r>
              <a:rPr dirty="0" sz="1700" spc="-2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stress</a:t>
            </a:r>
            <a:r>
              <a:rPr dirty="0" sz="1700" spc="-1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on</a:t>
            </a:r>
            <a:r>
              <a:rPr dirty="0" sz="1700" spc="-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the</a:t>
            </a:r>
            <a:r>
              <a:rPr dirty="0" sz="1700" spc="-5">
                <a:latin typeface="Arial"/>
                <a:cs typeface="Arial"/>
              </a:rPr>
              <a:t> </a:t>
            </a:r>
            <a:r>
              <a:rPr dirty="0" sz="1700" spc="-10">
                <a:latin typeface="Arial"/>
                <a:cs typeface="Arial"/>
              </a:rPr>
              <a:t>motor</a:t>
            </a:r>
            <a:endParaRPr sz="1700">
              <a:latin typeface="Arial"/>
              <a:cs typeface="Arial"/>
            </a:endParaRPr>
          </a:p>
          <a:p>
            <a:pPr lvl="2">
              <a:lnSpc>
                <a:spcPct val="100000"/>
              </a:lnSpc>
              <a:spcBef>
                <a:spcPts val="25"/>
              </a:spcBef>
              <a:buFont typeface="Arial"/>
              <a:buChar char="•"/>
            </a:pPr>
            <a:endParaRPr sz="1700">
              <a:latin typeface="Arial"/>
              <a:cs typeface="Arial"/>
            </a:endParaRPr>
          </a:p>
          <a:p>
            <a:pPr marL="241300" indent="-228600">
              <a:lnSpc>
                <a:spcPts val="3025"/>
              </a:lnSpc>
              <a:buChar char="•"/>
              <a:tabLst>
                <a:tab pos="241300" algn="l"/>
              </a:tabLst>
            </a:pPr>
            <a:r>
              <a:rPr dirty="0" sz="2600">
                <a:latin typeface="Arial"/>
                <a:cs typeface="Arial"/>
              </a:rPr>
              <a:t>Perform</a:t>
            </a:r>
            <a:r>
              <a:rPr dirty="0" sz="2600" spc="-10">
                <a:latin typeface="Arial"/>
                <a:cs typeface="Arial"/>
              </a:rPr>
              <a:t> </a:t>
            </a:r>
            <a:r>
              <a:rPr dirty="0" sz="2600">
                <a:latin typeface="Arial"/>
                <a:cs typeface="Arial"/>
              </a:rPr>
              <a:t>as</a:t>
            </a:r>
            <a:r>
              <a:rPr dirty="0" sz="2600" spc="10">
                <a:latin typeface="Arial"/>
                <a:cs typeface="Arial"/>
              </a:rPr>
              <a:t> </a:t>
            </a:r>
            <a:r>
              <a:rPr dirty="0" sz="2600">
                <a:latin typeface="Arial"/>
                <a:cs typeface="Arial"/>
              </a:rPr>
              <a:t>much</a:t>
            </a:r>
            <a:r>
              <a:rPr dirty="0" sz="2600" spc="-15">
                <a:latin typeface="Arial"/>
                <a:cs typeface="Arial"/>
              </a:rPr>
              <a:t> </a:t>
            </a:r>
            <a:r>
              <a:rPr dirty="0" sz="2600">
                <a:latin typeface="Arial"/>
                <a:cs typeface="Arial"/>
              </a:rPr>
              <a:t>fluoro</a:t>
            </a:r>
            <a:r>
              <a:rPr dirty="0" sz="2600" spc="10">
                <a:latin typeface="Arial"/>
                <a:cs typeface="Arial"/>
              </a:rPr>
              <a:t> </a:t>
            </a:r>
            <a:r>
              <a:rPr dirty="0" sz="2600">
                <a:latin typeface="Arial"/>
                <a:cs typeface="Arial"/>
              </a:rPr>
              <a:t>imaging</a:t>
            </a:r>
            <a:r>
              <a:rPr dirty="0" sz="2600" spc="-15">
                <a:latin typeface="Arial"/>
                <a:cs typeface="Arial"/>
              </a:rPr>
              <a:t> </a:t>
            </a:r>
            <a:r>
              <a:rPr dirty="0" sz="2600">
                <a:latin typeface="Arial"/>
                <a:cs typeface="Arial"/>
              </a:rPr>
              <a:t>upright as</a:t>
            </a:r>
            <a:r>
              <a:rPr dirty="0" sz="2600" spc="15">
                <a:latin typeface="Arial"/>
                <a:cs typeface="Arial"/>
              </a:rPr>
              <a:t> </a:t>
            </a:r>
            <a:r>
              <a:rPr dirty="0" sz="2600" spc="-10">
                <a:latin typeface="Arial"/>
                <a:cs typeface="Arial"/>
              </a:rPr>
              <a:t>possible</a:t>
            </a:r>
            <a:endParaRPr sz="2600">
              <a:latin typeface="Arial"/>
              <a:cs typeface="Arial"/>
            </a:endParaRPr>
          </a:p>
          <a:p>
            <a:pPr lvl="1" marL="698500" indent="-229235">
              <a:lnSpc>
                <a:spcPts val="2095"/>
              </a:lnSpc>
              <a:buChar char="•"/>
              <a:tabLst>
                <a:tab pos="698500" algn="l"/>
                <a:tab pos="699135" algn="l"/>
              </a:tabLst>
            </a:pPr>
            <a:r>
              <a:rPr dirty="0" sz="1900">
                <a:latin typeface="Arial"/>
                <a:cs typeface="Arial"/>
              </a:rPr>
              <a:t>Remove</a:t>
            </a:r>
            <a:r>
              <a:rPr dirty="0" sz="1900" spc="-3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the</a:t>
            </a:r>
            <a:r>
              <a:rPr dirty="0" sz="1900" spc="-4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footboard</a:t>
            </a:r>
            <a:r>
              <a:rPr dirty="0" sz="1900" spc="-2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and</a:t>
            </a:r>
            <a:r>
              <a:rPr dirty="0" sz="1900" spc="-4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have</a:t>
            </a:r>
            <a:r>
              <a:rPr dirty="0" sz="1900" spc="-3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patient</a:t>
            </a:r>
            <a:r>
              <a:rPr dirty="0" sz="1900" spc="-4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stand</a:t>
            </a:r>
            <a:r>
              <a:rPr dirty="0" sz="1900" spc="-3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on</a:t>
            </a:r>
            <a:r>
              <a:rPr dirty="0" sz="1900" spc="-4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the</a:t>
            </a:r>
            <a:r>
              <a:rPr dirty="0" sz="1900" spc="-50">
                <a:latin typeface="Arial"/>
                <a:cs typeface="Arial"/>
              </a:rPr>
              <a:t> </a:t>
            </a:r>
            <a:r>
              <a:rPr dirty="0" sz="1900" spc="-10">
                <a:latin typeface="Arial"/>
                <a:cs typeface="Arial"/>
              </a:rPr>
              <a:t>floor</a:t>
            </a:r>
            <a:endParaRPr sz="1900">
              <a:latin typeface="Arial"/>
              <a:cs typeface="Arial"/>
            </a:endParaRPr>
          </a:p>
          <a:p>
            <a:pPr lvl="1" marL="698500" indent="-229235">
              <a:lnSpc>
                <a:spcPts val="2100"/>
              </a:lnSpc>
              <a:buChar char="•"/>
              <a:tabLst>
                <a:tab pos="698500" algn="l"/>
                <a:tab pos="699135" algn="l"/>
              </a:tabLst>
            </a:pPr>
            <a:r>
              <a:rPr dirty="0" sz="1900">
                <a:latin typeface="Arial"/>
                <a:cs typeface="Arial"/>
              </a:rPr>
              <a:t>Step</a:t>
            </a:r>
            <a:r>
              <a:rPr dirty="0" sz="1900" spc="-4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the</a:t>
            </a:r>
            <a:r>
              <a:rPr dirty="0" sz="1900" spc="-5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patient</a:t>
            </a:r>
            <a:r>
              <a:rPr dirty="0" sz="1900" spc="-2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away</a:t>
            </a:r>
            <a:r>
              <a:rPr dirty="0" sz="1900" spc="-2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while</a:t>
            </a:r>
            <a:r>
              <a:rPr dirty="0" sz="1900" spc="-1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you</a:t>
            </a:r>
            <a:r>
              <a:rPr dirty="0" sz="1900" spc="-3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lay</a:t>
            </a:r>
            <a:r>
              <a:rPr dirty="0" sz="1900" spc="-4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the</a:t>
            </a:r>
            <a:r>
              <a:rPr dirty="0" sz="1900" spc="-3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bed</a:t>
            </a:r>
            <a:r>
              <a:rPr dirty="0" sz="1900" spc="-30">
                <a:latin typeface="Arial"/>
                <a:cs typeface="Arial"/>
              </a:rPr>
              <a:t> </a:t>
            </a:r>
            <a:r>
              <a:rPr dirty="0" sz="1900" spc="-20">
                <a:latin typeface="Arial"/>
                <a:cs typeface="Arial"/>
              </a:rPr>
              <a:t>down</a:t>
            </a:r>
            <a:endParaRPr sz="1900">
              <a:latin typeface="Arial"/>
              <a:cs typeface="Arial"/>
            </a:endParaRPr>
          </a:p>
          <a:p>
            <a:pPr lvl="1" marL="698500" indent="-229235">
              <a:lnSpc>
                <a:spcPts val="2190"/>
              </a:lnSpc>
              <a:buChar char="•"/>
              <a:tabLst>
                <a:tab pos="698500" algn="l"/>
                <a:tab pos="699135" algn="l"/>
              </a:tabLst>
            </a:pPr>
            <a:r>
              <a:rPr dirty="0" sz="1900">
                <a:latin typeface="Arial"/>
                <a:cs typeface="Arial"/>
              </a:rPr>
              <a:t>Shift</a:t>
            </a:r>
            <a:r>
              <a:rPr dirty="0" sz="1900" spc="-4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the</a:t>
            </a:r>
            <a:r>
              <a:rPr dirty="0" sz="1900" spc="-2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patient</a:t>
            </a:r>
            <a:r>
              <a:rPr dirty="0" sz="1900" spc="-2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on</a:t>
            </a:r>
            <a:r>
              <a:rPr dirty="0" sz="1900" spc="-3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the</a:t>
            </a:r>
            <a:r>
              <a:rPr dirty="0" sz="1900" spc="-4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bed</a:t>
            </a:r>
            <a:r>
              <a:rPr dirty="0" sz="1900" spc="-1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or</a:t>
            </a:r>
            <a:r>
              <a:rPr dirty="0" sz="1900" spc="-3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move</a:t>
            </a:r>
            <a:r>
              <a:rPr dirty="0" sz="1900" spc="-3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the</a:t>
            </a:r>
            <a:r>
              <a:rPr dirty="0" sz="1900" spc="-2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tube</a:t>
            </a:r>
            <a:r>
              <a:rPr dirty="0" sz="1900" spc="-2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rather</a:t>
            </a:r>
            <a:r>
              <a:rPr dirty="0" sz="1900" spc="-2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than</a:t>
            </a:r>
            <a:r>
              <a:rPr dirty="0" sz="1900" spc="-1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using</a:t>
            </a:r>
            <a:r>
              <a:rPr dirty="0" sz="1900" spc="-1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the</a:t>
            </a:r>
            <a:r>
              <a:rPr dirty="0" sz="1900" spc="-45">
                <a:latin typeface="Arial"/>
                <a:cs typeface="Arial"/>
              </a:rPr>
              <a:t> </a:t>
            </a:r>
            <a:r>
              <a:rPr dirty="0" sz="1900" spc="-10">
                <a:latin typeface="Arial"/>
                <a:cs typeface="Arial"/>
              </a:rPr>
              <a:t>motor</a:t>
            </a:r>
            <a:endParaRPr sz="19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52" y="9963"/>
            <a:ext cx="655987" cy="688414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31012"/>
            <a:ext cx="6467475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none"/>
              <a:t>Unable</a:t>
            </a:r>
            <a:r>
              <a:rPr dirty="0" u="none" spc="-10"/>
              <a:t> </a:t>
            </a:r>
            <a:r>
              <a:rPr dirty="0" u="none"/>
              <a:t>to </a:t>
            </a:r>
            <a:r>
              <a:rPr dirty="0" u="none" spc="-10"/>
              <a:t>Accommodate?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78253"/>
            <a:ext cx="10243185" cy="40112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0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Patient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over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the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table</a:t>
            </a:r>
            <a:r>
              <a:rPr dirty="0" sz="2400" spc="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limit?</a:t>
            </a:r>
            <a:r>
              <a:rPr dirty="0" sz="2400" spc="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You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have</a:t>
            </a:r>
            <a:r>
              <a:rPr dirty="0" sz="2400" spc="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2</a:t>
            </a:r>
            <a:r>
              <a:rPr dirty="0" sz="2400" spc="-10">
                <a:latin typeface="Arial"/>
                <a:cs typeface="Arial"/>
              </a:rPr>
              <a:t> options</a:t>
            </a:r>
            <a:endParaRPr sz="2400">
              <a:latin typeface="Arial"/>
              <a:cs typeface="Arial"/>
            </a:endParaRPr>
          </a:p>
          <a:p>
            <a:pPr lvl="1" marL="698500" indent="-229235">
              <a:lnSpc>
                <a:spcPct val="100000"/>
              </a:lnSpc>
              <a:buChar char="•"/>
              <a:tabLst>
                <a:tab pos="698500" algn="l"/>
                <a:tab pos="699135" algn="l"/>
              </a:tabLst>
            </a:pPr>
            <a:r>
              <a:rPr dirty="0" sz="2100">
                <a:latin typeface="Arial"/>
                <a:cs typeface="Arial"/>
              </a:rPr>
              <a:t>Call</a:t>
            </a:r>
            <a:r>
              <a:rPr dirty="0" sz="2100" spc="-2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other</a:t>
            </a:r>
            <a:r>
              <a:rPr dirty="0" sz="2100" spc="-2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facilities</a:t>
            </a:r>
            <a:r>
              <a:rPr dirty="0" sz="2100" spc="-3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and</a:t>
            </a:r>
            <a:r>
              <a:rPr dirty="0" sz="2100" spc="-3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attempt</a:t>
            </a:r>
            <a:r>
              <a:rPr dirty="0" sz="2100" spc="-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to</a:t>
            </a:r>
            <a:r>
              <a:rPr dirty="0" sz="2100" spc="-2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find</a:t>
            </a:r>
            <a:r>
              <a:rPr dirty="0" sz="2100" spc="-1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a</a:t>
            </a:r>
            <a:r>
              <a:rPr dirty="0" sz="2100" spc="-2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place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that</a:t>
            </a:r>
            <a:r>
              <a:rPr dirty="0" sz="2100" spc="-1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can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 spc="-10">
                <a:latin typeface="Arial"/>
                <a:cs typeface="Arial"/>
              </a:rPr>
              <a:t>accommodate</a:t>
            </a:r>
            <a:endParaRPr sz="2100">
              <a:latin typeface="Arial"/>
              <a:cs typeface="Arial"/>
            </a:endParaRPr>
          </a:p>
          <a:p>
            <a:pPr lvl="2" marL="1155700" indent="-229235">
              <a:lnSpc>
                <a:spcPts val="2155"/>
              </a:lnSpc>
              <a:spcBef>
                <a:spcPts val="70"/>
              </a:spcBef>
              <a:buChar char="•"/>
              <a:tabLst>
                <a:tab pos="1155700" algn="l"/>
                <a:tab pos="1156335" algn="l"/>
              </a:tabLst>
            </a:pPr>
            <a:r>
              <a:rPr dirty="0" sz="1800">
                <a:latin typeface="Arial"/>
                <a:cs typeface="Arial"/>
              </a:rPr>
              <a:t>Hospitals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usually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have</a:t>
            </a:r>
            <a:r>
              <a:rPr dirty="0" sz="1800" spc="-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higher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limits</a:t>
            </a:r>
            <a:r>
              <a:rPr dirty="0" sz="1800" spc="-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than</a:t>
            </a:r>
            <a:r>
              <a:rPr dirty="0" sz="1800" spc="-35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clinics*</a:t>
            </a:r>
            <a:endParaRPr sz="1800">
              <a:latin typeface="Arial"/>
              <a:cs typeface="Arial"/>
            </a:endParaRPr>
          </a:p>
          <a:p>
            <a:pPr lvl="1" marL="698500" indent="-229235">
              <a:lnSpc>
                <a:spcPts val="2515"/>
              </a:lnSpc>
              <a:buChar char="•"/>
              <a:tabLst>
                <a:tab pos="698500" algn="l"/>
                <a:tab pos="699135" algn="l"/>
              </a:tabLst>
            </a:pPr>
            <a:r>
              <a:rPr dirty="0" sz="2100">
                <a:latin typeface="Arial"/>
                <a:cs typeface="Arial"/>
              </a:rPr>
              <a:t>Refer</a:t>
            </a:r>
            <a:r>
              <a:rPr dirty="0" sz="2100" spc="-1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the</a:t>
            </a:r>
            <a:r>
              <a:rPr dirty="0" sz="2100" spc="-1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patient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back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to</a:t>
            </a:r>
            <a:r>
              <a:rPr dirty="0" sz="2100" spc="-1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their</a:t>
            </a:r>
            <a:r>
              <a:rPr dirty="0" sz="2100" spc="-2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physician</a:t>
            </a:r>
            <a:r>
              <a:rPr dirty="0" sz="2100" spc="-4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to</a:t>
            </a:r>
            <a:r>
              <a:rPr dirty="0" sz="2100" spc="-1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find</a:t>
            </a:r>
            <a:r>
              <a:rPr dirty="0" sz="2100" spc="-3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another</a:t>
            </a:r>
            <a:r>
              <a:rPr dirty="0" sz="2100" spc="-3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facility</a:t>
            </a:r>
            <a:r>
              <a:rPr dirty="0" sz="2100" spc="-3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or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 spc="-20">
                <a:latin typeface="Arial"/>
                <a:cs typeface="Arial"/>
              </a:rPr>
              <a:t>test</a:t>
            </a:r>
            <a:endParaRPr sz="2100">
              <a:latin typeface="Arial"/>
              <a:cs typeface="Arial"/>
            </a:endParaRPr>
          </a:p>
          <a:p>
            <a:pPr lvl="2" marL="1155700" indent="-229235">
              <a:lnSpc>
                <a:spcPct val="100000"/>
              </a:lnSpc>
              <a:spcBef>
                <a:spcPts val="85"/>
              </a:spcBef>
              <a:buChar char="•"/>
              <a:tabLst>
                <a:tab pos="1155700" algn="l"/>
                <a:tab pos="1156335" algn="l"/>
              </a:tabLst>
            </a:pPr>
            <a:r>
              <a:rPr dirty="0" sz="1800">
                <a:latin typeface="Arial"/>
                <a:cs typeface="Arial"/>
              </a:rPr>
              <a:t>Be</a:t>
            </a:r>
            <a:r>
              <a:rPr dirty="0" sz="1800" spc="-5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extremely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diplomatic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when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doing</a:t>
            </a:r>
            <a:r>
              <a:rPr dirty="0" sz="1800" spc="-10">
                <a:latin typeface="Arial"/>
                <a:cs typeface="Arial"/>
              </a:rPr>
              <a:t> this!</a:t>
            </a:r>
            <a:endParaRPr sz="1800">
              <a:latin typeface="Arial"/>
              <a:cs typeface="Arial"/>
            </a:endParaRPr>
          </a:p>
          <a:p>
            <a:pPr lvl="2">
              <a:lnSpc>
                <a:spcPct val="100000"/>
              </a:lnSpc>
              <a:buFont typeface="Arial"/>
              <a:buChar char="•"/>
            </a:pPr>
            <a:endParaRPr sz="20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1410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Rumours</a:t>
            </a:r>
            <a:r>
              <a:rPr dirty="0" sz="2400" spc="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of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patients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being</a:t>
            </a:r>
            <a:r>
              <a:rPr dirty="0" sz="2400" spc="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sent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to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the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 spc="-25">
                <a:latin typeface="Arial"/>
                <a:cs typeface="Arial"/>
              </a:rPr>
              <a:t>zoo</a:t>
            </a:r>
            <a:endParaRPr sz="2400">
              <a:latin typeface="Arial"/>
              <a:cs typeface="Arial"/>
            </a:endParaRPr>
          </a:p>
          <a:p>
            <a:pPr lvl="1" marL="698500" indent="-229235">
              <a:lnSpc>
                <a:spcPct val="100000"/>
              </a:lnSpc>
              <a:buChar char="•"/>
              <a:tabLst>
                <a:tab pos="698500" algn="l"/>
                <a:tab pos="699135" algn="l"/>
              </a:tabLst>
            </a:pPr>
            <a:r>
              <a:rPr dirty="0" sz="2100">
                <a:latin typeface="Arial"/>
                <a:cs typeface="Arial"/>
              </a:rPr>
              <a:t>This</a:t>
            </a:r>
            <a:r>
              <a:rPr dirty="0" sz="2100" spc="-3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has</a:t>
            </a:r>
            <a:r>
              <a:rPr dirty="0" sz="2100" spc="-2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happened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at</a:t>
            </a:r>
            <a:r>
              <a:rPr dirty="0" sz="2100" spc="-2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least</a:t>
            </a:r>
            <a:r>
              <a:rPr dirty="0" sz="2100" spc="-1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once,</a:t>
            </a:r>
            <a:r>
              <a:rPr dirty="0" sz="2100" spc="-2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but</a:t>
            </a:r>
            <a:r>
              <a:rPr dirty="0" sz="2100" spc="-1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I’ve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never</a:t>
            </a:r>
            <a:r>
              <a:rPr dirty="0" sz="2100" spc="-1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heard</a:t>
            </a:r>
            <a:r>
              <a:rPr dirty="0" sz="2100" spc="-2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of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it</a:t>
            </a:r>
            <a:r>
              <a:rPr dirty="0" sz="2100" spc="-1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in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 spc="-10">
                <a:latin typeface="Arial"/>
                <a:cs typeface="Arial"/>
              </a:rPr>
              <a:t>Calgary</a:t>
            </a:r>
            <a:endParaRPr sz="2100">
              <a:latin typeface="Arial"/>
              <a:cs typeface="Arial"/>
            </a:endParaRPr>
          </a:p>
          <a:p>
            <a:pPr lvl="1" marL="698500" indent="-229235">
              <a:lnSpc>
                <a:spcPct val="100000"/>
              </a:lnSpc>
              <a:buChar char="•"/>
              <a:tabLst>
                <a:tab pos="698500" algn="l"/>
                <a:tab pos="699135" algn="l"/>
              </a:tabLst>
            </a:pPr>
            <a:r>
              <a:rPr dirty="0" sz="2100">
                <a:latin typeface="Arial"/>
                <a:cs typeface="Arial"/>
              </a:rPr>
              <a:t>Deeply</a:t>
            </a:r>
            <a:r>
              <a:rPr dirty="0" sz="2100" spc="-65">
                <a:latin typeface="Arial"/>
                <a:cs typeface="Arial"/>
              </a:rPr>
              <a:t> </a:t>
            </a:r>
            <a:r>
              <a:rPr dirty="0" sz="2100" spc="-10">
                <a:latin typeface="Arial"/>
                <a:cs typeface="Arial"/>
              </a:rPr>
              <a:t>embarrassing</a:t>
            </a:r>
            <a:endParaRPr sz="2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2500">
              <a:latin typeface="Arial"/>
              <a:cs typeface="Arial"/>
            </a:endParaRPr>
          </a:p>
          <a:p>
            <a:pPr marL="12700">
              <a:lnSpc>
                <a:spcPts val="2700"/>
              </a:lnSpc>
              <a:spcBef>
                <a:spcPts val="5"/>
              </a:spcBef>
            </a:pPr>
            <a:r>
              <a:rPr dirty="0" sz="2400">
                <a:latin typeface="Arial"/>
                <a:cs typeface="Arial"/>
              </a:rPr>
              <a:t>*</a:t>
            </a:r>
            <a:r>
              <a:rPr dirty="0" sz="1600">
                <a:latin typeface="Arial"/>
                <a:cs typeface="Arial"/>
              </a:rPr>
              <a:t>CDC</a:t>
            </a:r>
            <a:r>
              <a:rPr dirty="0" sz="1600" spc="-5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has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the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highest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table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limits</a:t>
            </a:r>
            <a:r>
              <a:rPr dirty="0" sz="1600" spc="-5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of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all</a:t>
            </a:r>
            <a:r>
              <a:rPr dirty="0" sz="1600" spc="-4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clinics</a:t>
            </a:r>
            <a:r>
              <a:rPr dirty="0" sz="1600" spc="-7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(fluoro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tables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up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to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500lbs.</a:t>
            </a:r>
            <a:r>
              <a:rPr dirty="0" sz="1600" spc="-4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X-ray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up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to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650).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Hospital</a:t>
            </a:r>
            <a:r>
              <a:rPr dirty="0" sz="1600" spc="-4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(South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 spc="-10">
                <a:latin typeface="Arial"/>
                <a:cs typeface="Arial"/>
              </a:rPr>
              <a:t>Health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ts val="1739"/>
              </a:lnSpc>
            </a:pPr>
            <a:r>
              <a:rPr dirty="0" sz="1600">
                <a:latin typeface="Arial"/>
                <a:cs typeface="Arial"/>
              </a:rPr>
              <a:t>Campus)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has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fluoro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tables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up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to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640lbs.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won’t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test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you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on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this,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it’s</a:t>
            </a:r>
            <a:r>
              <a:rPr dirty="0" sz="1600" spc="-4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just</a:t>
            </a:r>
            <a:r>
              <a:rPr dirty="0" sz="1600" spc="-4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nice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to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 spc="-10">
                <a:latin typeface="Arial"/>
                <a:cs typeface="Arial"/>
              </a:rPr>
              <a:t>know.</a:t>
            </a:r>
            <a:endParaRPr sz="16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52" y="9963"/>
            <a:ext cx="655987" cy="68841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31012"/>
            <a:ext cx="621284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none"/>
              <a:t>Challenges</a:t>
            </a:r>
            <a:r>
              <a:rPr dirty="0" u="none" spc="-25"/>
              <a:t> </a:t>
            </a:r>
            <a:r>
              <a:rPr dirty="0" u="none"/>
              <a:t>-</a:t>
            </a:r>
            <a:r>
              <a:rPr dirty="0" u="none" spc="-20"/>
              <a:t> </a:t>
            </a:r>
            <a:r>
              <a:rPr dirty="0" u="none" spc="-10"/>
              <a:t>Techniques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78253"/>
            <a:ext cx="9892665" cy="43364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0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Bariatric</a:t>
            </a:r>
            <a:r>
              <a:rPr dirty="0" sz="2400" spc="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patients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often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get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up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to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4x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the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radiation</a:t>
            </a:r>
            <a:r>
              <a:rPr dirty="0" sz="2400" spc="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dose</a:t>
            </a:r>
            <a:r>
              <a:rPr dirty="0" sz="2400" spc="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over their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 spc="-10">
                <a:latin typeface="Arial"/>
                <a:cs typeface="Arial"/>
              </a:rPr>
              <a:t>lifetime</a:t>
            </a:r>
            <a:endParaRPr sz="2400">
              <a:latin typeface="Arial"/>
              <a:cs typeface="Arial"/>
            </a:endParaRPr>
          </a:p>
          <a:p>
            <a:pPr lvl="1" marL="698500" indent="-229235">
              <a:lnSpc>
                <a:spcPct val="100000"/>
              </a:lnSpc>
              <a:buChar char="•"/>
              <a:tabLst>
                <a:tab pos="698500" algn="l"/>
                <a:tab pos="699135" algn="l"/>
              </a:tabLst>
            </a:pPr>
            <a:r>
              <a:rPr dirty="0" sz="2100">
                <a:latin typeface="Arial"/>
                <a:cs typeface="Arial"/>
              </a:rPr>
              <a:t>Carelessness</a:t>
            </a:r>
            <a:r>
              <a:rPr dirty="0" sz="2100" spc="-5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on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a</a:t>
            </a:r>
            <a:r>
              <a:rPr dirty="0" sz="2100" spc="-2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tech’s</a:t>
            </a:r>
            <a:r>
              <a:rPr dirty="0" sz="2100" spc="-3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part</a:t>
            </a:r>
            <a:r>
              <a:rPr dirty="0" sz="2100" spc="-1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will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definitely</a:t>
            </a:r>
            <a:r>
              <a:rPr dirty="0" sz="2100" spc="-4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add</a:t>
            </a:r>
            <a:r>
              <a:rPr dirty="0" sz="2100" spc="-2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to</a:t>
            </a:r>
            <a:r>
              <a:rPr dirty="0" sz="2100" spc="-15">
                <a:latin typeface="Arial"/>
                <a:cs typeface="Arial"/>
              </a:rPr>
              <a:t> </a:t>
            </a:r>
            <a:r>
              <a:rPr dirty="0" sz="2100" spc="-20">
                <a:latin typeface="Arial"/>
                <a:cs typeface="Arial"/>
              </a:rPr>
              <a:t>this</a:t>
            </a:r>
            <a:endParaRPr sz="21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55"/>
              </a:spcBef>
              <a:buFont typeface="Arial"/>
              <a:buChar char="•"/>
            </a:pPr>
            <a:endParaRPr sz="25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Cannot</a:t>
            </a:r>
            <a:r>
              <a:rPr dirty="0" sz="2400" spc="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rely</a:t>
            </a:r>
            <a:r>
              <a:rPr dirty="0" sz="2400" spc="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on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preprogrammed</a:t>
            </a:r>
            <a:r>
              <a:rPr dirty="0" sz="2400" spc="15">
                <a:latin typeface="Arial"/>
                <a:cs typeface="Arial"/>
              </a:rPr>
              <a:t> </a:t>
            </a:r>
            <a:r>
              <a:rPr dirty="0" sz="2400" spc="-10">
                <a:latin typeface="Arial"/>
                <a:cs typeface="Arial"/>
              </a:rPr>
              <a:t>techniques</a:t>
            </a:r>
            <a:endParaRPr sz="2400">
              <a:latin typeface="Arial"/>
              <a:cs typeface="Arial"/>
            </a:endParaRPr>
          </a:p>
          <a:p>
            <a:pPr lvl="1" marL="698500" indent="-229235">
              <a:lnSpc>
                <a:spcPts val="2515"/>
              </a:lnSpc>
              <a:spcBef>
                <a:spcPts val="10"/>
              </a:spcBef>
              <a:buChar char="•"/>
              <a:tabLst>
                <a:tab pos="698500" algn="l"/>
                <a:tab pos="699135" algn="l"/>
              </a:tabLst>
            </a:pPr>
            <a:r>
              <a:rPr dirty="0" sz="2100">
                <a:latin typeface="Arial"/>
                <a:cs typeface="Arial"/>
              </a:rPr>
              <a:t>You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will</a:t>
            </a:r>
            <a:r>
              <a:rPr dirty="0" sz="2100" spc="-2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constantly</a:t>
            </a:r>
            <a:r>
              <a:rPr dirty="0" sz="2100" spc="-3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run</a:t>
            </a:r>
            <a:r>
              <a:rPr dirty="0" sz="2100" spc="-1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into</a:t>
            </a:r>
            <a:r>
              <a:rPr dirty="0" sz="2100" spc="-1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the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backup</a:t>
            </a:r>
            <a:r>
              <a:rPr dirty="0" sz="2100" spc="-20">
                <a:latin typeface="Arial"/>
                <a:cs typeface="Arial"/>
              </a:rPr>
              <a:t> </a:t>
            </a:r>
            <a:r>
              <a:rPr dirty="0" sz="2100" spc="-10">
                <a:latin typeface="Arial"/>
                <a:cs typeface="Arial"/>
              </a:rPr>
              <a:t>timer</a:t>
            </a:r>
            <a:endParaRPr sz="2100">
              <a:latin typeface="Arial"/>
              <a:cs typeface="Arial"/>
            </a:endParaRPr>
          </a:p>
          <a:p>
            <a:pPr lvl="1" marL="698500" indent="-229235">
              <a:lnSpc>
                <a:spcPts val="2260"/>
              </a:lnSpc>
              <a:buChar char="•"/>
              <a:tabLst>
                <a:tab pos="698500" algn="l"/>
                <a:tab pos="699135" algn="l"/>
              </a:tabLst>
            </a:pPr>
            <a:r>
              <a:rPr dirty="0" sz="2100">
                <a:latin typeface="Arial"/>
                <a:cs typeface="Arial"/>
              </a:rPr>
              <a:t>AEC</a:t>
            </a:r>
            <a:r>
              <a:rPr dirty="0" sz="2100" spc="-3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will</a:t>
            </a:r>
            <a:r>
              <a:rPr dirty="0" sz="2100" spc="-2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increase</a:t>
            </a:r>
            <a:r>
              <a:rPr dirty="0" sz="2100" spc="-3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the</a:t>
            </a:r>
            <a:r>
              <a:rPr dirty="0" sz="2100" spc="-1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time</a:t>
            </a:r>
            <a:r>
              <a:rPr dirty="0" sz="2100" spc="-2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of</a:t>
            </a:r>
            <a:r>
              <a:rPr dirty="0" sz="2100" spc="-1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the</a:t>
            </a:r>
            <a:r>
              <a:rPr dirty="0" sz="2100" spc="-2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exposure</a:t>
            </a:r>
            <a:r>
              <a:rPr dirty="0" sz="2100" spc="-3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to</a:t>
            </a:r>
            <a:r>
              <a:rPr dirty="0" sz="2100" spc="-1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attempt</a:t>
            </a:r>
            <a:r>
              <a:rPr dirty="0" sz="2100" spc="-2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to</a:t>
            </a:r>
            <a:r>
              <a:rPr dirty="0" sz="2100" spc="-1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reach</a:t>
            </a:r>
            <a:r>
              <a:rPr dirty="0" sz="2100" spc="-1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an</a:t>
            </a:r>
            <a:r>
              <a:rPr dirty="0" sz="2100" spc="-30">
                <a:latin typeface="Arial"/>
                <a:cs typeface="Arial"/>
              </a:rPr>
              <a:t> </a:t>
            </a:r>
            <a:r>
              <a:rPr dirty="0" sz="2100" spc="-10">
                <a:latin typeface="Arial"/>
                <a:cs typeface="Arial"/>
              </a:rPr>
              <a:t>appropriate</a:t>
            </a:r>
            <a:endParaRPr sz="2100">
              <a:latin typeface="Arial"/>
              <a:cs typeface="Arial"/>
            </a:endParaRPr>
          </a:p>
          <a:p>
            <a:pPr marL="698500">
              <a:lnSpc>
                <a:spcPts val="2270"/>
              </a:lnSpc>
            </a:pPr>
            <a:r>
              <a:rPr dirty="0" sz="2100">
                <a:latin typeface="Arial"/>
                <a:cs typeface="Arial"/>
              </a:rPr>
              <a:t>density</a:t>
            </a:r>
            <a:r>
              <a:rPr dirty="0" sz="2100" spc="-65">
                <a:latin typeface="Arial"/>
                <a:cs typeface="Arial"/>
              </a:rPr>
              <a:t> </a:t>
            </a:r>
            <a:r>
              <a:rPr dirty="0" sz="2100" spc="-10">
                <a:latin typeface="Arial"/>
                <a:cs typeface="Arial"/>
              </a:rPr>
              <a:t>level</a:t>
            </a:r>
            <a:endParaRPr sz="2100">
              <a:latin typeface="Arial"/>
              <a:cs typeface="Arial"/>
            </a:endParaRPr>
          </a:p>
          <a:p>
            <a:pPr lvl="1" marL="698500" indent="-229235">
              <a:lnSpc>
                <a:spcPct val="100000"/>
              </a:lnSpc>
              <a:spcBef>
                <a:spcPts val="5"/>
              </a:spcBef>
              <a:buChar char="•"/>
              <a:tabLst>
                <a:tab pos="698500" algn="l"/>
                <a:tab pos="699135" algn="l"/>
              </a:tabLst>
            </a:pPr>
            <a:r>
              <a:rPr dirty="0" sz="2100">
                <a:latin typeface="Arial"/>
                <a:cs typeface="Arial"/>
              </a:rPr>
              <a:t>Substantially</a:t>
            </a:r>
            <a:r>
              <a:rPr dirty="0" sz="2100" spc="-4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increases</a:t>
            </a:r>
            <a:r>
              <a:rPr dirty="0" sz="2100" spc="-40">
                <a:latin typeface="Arial"/>
                <a:cs typeface="Arial"/>
              </a:rPr>
              <a:t> </a:t>
            </a:r>
            <a:r>
              <a:rPr dirty="0" sz="2100" spc="-20">
                <a:latin typeface="Arial"/>
                <a:cs typeface="Arial"/>
              </a:rPr>
              <a:t>dose</a:t>
            </a:r>
            <a:endParaRPr sz="21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35"/>
              </a:spcBef>
              <a:buFont typeface="Arial"/>
              <a:buChar char="•"/>
            </a:pPr>
            <a:endParaRPr sz="3000">
              <a:latin typeface="Arial"/>
              <a:cs typeface="Arial"/>
            </a:endParaRPr>
          </a:p>
          <a:p>
            <a:pPr marL="241300" marR="360045" indent="-228600">
              <a:lnSpc>
                <a:spcPts val="2300"/>
              </a:lnSpc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Increasing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kVp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will</a:t>
            </a:r>
            <a:r>
              <a:rPr dirty="0" sz="2400" spc="2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make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the beam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more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penetrative to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adjust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for</a:t>
            </a:r>
            <a:r>
              <a:rPr dirty="0" sz="2400" spc="-20">
                <a:latin typeface="Arial"/>
                <a:cs typeface="Arial"/>
              </a:rPr>
              <a:t> </a:t>
            </a:r>
            <a:r>
              <a:rPr dirty="0" sz="2400" spc="-25">
                <a:latin typeface="Arial"/>
                <a:cs typeface="Arial"/>
              </a:rPr>
              <a:t>the </a:t>
            </a:r>
            <a:r>
              <a:rPr dirty="0" sz="2400">
                <a:latin typeface="Arial"/>
                <a:cs typeface="Arial"/>
              </a:rPr>
              <a:t>increased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soft</a:t>
            </a:r>
            <a:r>
              <a:rPr dirty="0" sz="2400" spc="-25">
                <a:latin typeface="Arial"/>
                <a:cs typeface="Arial"/>
              </a:rPr>
              <a:t> </a:t>
            </a:r>
            <a:r>
              <a:rPr dirty="0" sz="2400" spc="-10">
                <a:latin typeface="Arial"/>
                <a:cs typeface="Arial"/>
              </a:rPr>
              <a:t>tissue</a:t>
            </a:r>
            <a:endParaRPr sz="2400">
              <a:latin typeface="Arial"/>
              <a:cs typeface="Arial"/>
            </a:endParaRPr>
          </a:p>
          <a:p>
            <a:pPr lvl="1" marL="698500" indent="-229235">
              <a:lnSpc>
                <a:spcPts val="2515"/>
              </a:lnSpc>
              <a:spcBef>
                <a:spcPts val="40"/>
              </a:spcBef>
              <a:buChar char="•"/>
              <a:tabLst>
                <a:tab pos="698500" algn="l"/>
                <a:tab pos="699135" algn="l"/>
              </a:tabLst>
            </a:pPr>
            <a:r>
              <a:rPr dirty="0" sz="2100">
                <a:latin typeface="Arial"/>
                <a:cs typeface="Arial"/>
              </a:rPr>
              <a:t>Less</a:t>
            </a:r>
            <a:r>
              <a:rPr dirty="0" sz="2100" spc="-3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absorbed</a:t>
            </a:r>
            <a:r>
              <a:rPr dirty="0" sz="2100" spc="-45">
                <a:latin typeface="Arial"/>
                <a:cs typeface="Arial"/>
              </a:rPr>
              <a:t> </a:t>
            </a:r>
            <a:r>
              <a:rPr dirty="0" sz="2100" spc="-20">
                <a:latin typeface="Arial"/>
                <a:cs typeface="Arial"/>
              </a:rPr>
              <a:t>dose</a:t>
            </a:r>
            <a:endParaRPr sz="2100">
              <a:latin typeface="Arial"/>
              <a:cs typeface="Arial"/>
            </a:endParaRPr>
          </a:p>
          <a:p>
            <a:pPr lvl="1" marL="698500" indent="-229235">
              <a:lnSpc>
                <a:spcPts val="2515"/>
              </a:lnSpc>
              <a:buChar char="•"/>
              <a:tabLst>
                <a:tab pos="698500" algn="l"/>
                <a:tab pos="699135" algn="l"/>
              </a:tabLst>
            </a:pPr>
            <a:r>
              <a:rPr dirty="0" sz="2100">
                <a:latin typeface="Arial"/>
                <a:cs typeface="Arial"/>
              </a:rPr>
              <a:t>Can</a:t>
            </a:r>
            <a:r>
              <a:rPr dirty="0" sz="2100" spc="-2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still</a:t>
            </a:r>
            <a:r>
              <a:rPr dirty="0" sz="2100" spc="-3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use</a:t>
            </a:r>
            <a:r>
              <a:rPr dirty="0" sz="2100" spc="-25">
                <a:latin typeface="Arial"/>
                <a:cs typeface="Arial"/>
              </a:rPr>
              <a:t> AEC</a:t>
            </a:r>
            <a:endParaRPr sz="21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52" y="9963"/>
            <a:ext cx="655987" cy="688414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31012"/>
            <a:ext cx="428879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none"/>
              <a:t>Techniques </a:t>
            </a:r>
            <a:r>
              <a:rPr dirty="0" u="none" spc="-10"/>
              <a:t>cont.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14829"/>
            <a:ext cx="10265410" cy="3495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0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You</a:t>
            </a:r>
            <a:r>
              <a:rPr dirty="0" sz="2400" spc="-2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have</a:t>
            </a:r>
            <a:r>
              <a:rPr dirty="0" sz="2400" spc="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the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option</a:t>
            </a:r>
            <a:r>
              <a:rPr dirty="0" sz="2400" spc="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to set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a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manual</a:t>
            </a:r>
            <a:r>
              <a:rPr dirty="0" sz="2400" spc="5">
                <a:latin typeface="Arial"/>
                <a:cs typeface="Arial"/>
              </a:rPr>
              <a:t> </a:t>
            </a:r>
            <a:r>
              <a:rPr dirty="0" sz="2400" spc="-10">
                <a:latin typeface="Arial"/>
                <a:cs typeface="Arial"/>
              </a:rPr>
              <a:t>technique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Arial"/>
              <a:buChar char="•"/>
            </a:pPr>
            <a:endParaRPr sz="4000">
              <a:latin typeface="Arial"/>
              <a:cs typeface="Arial"/>
            </a:endParaRPr>
          </a:p>
          <a:p>
            <a:pPr marL="241300" marR="5080" indent="-228600">
              <a:lnSpc>
                <a:spcPts val="2590"/>
              </a:lnSpc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Resist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the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urge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to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increase</a:t>
            </a:r>
            <a:r>
              <a:rPr dirty="0" sz="2400" spc="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mAs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by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a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large</a:t>
            </a:r>
            <a:r>
              <a:rPr dirty="0" sz="2400" spc="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amount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(small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adjustments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 spc="-25">
                <a:latin typeface="Arial"/>
                <a:cs typeface="Arial"/>
              </a:rPr>
              <a:t>are </a:t>
            </a:r>
            <a:r>
              <a:rPr dirty="0" sz="2400">
                <a:latin typeface="Arial"/>
                <a:cs typeface="Arial"/>
              </a:rPr>
              <a:t>necessary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and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 spc="-25">
                <a:latin typeface="Arial"/>
                <a:cs typeface="Arial"/>
              </a:rPr>
              <a:t>ok)</a:t>
            </a:r>
            <a:endParaRPr sz="2400">
              <a:latin typeface="Arial"/>
              <a:cs typeface="Arial"/>
            </a:endParaRPr>
          </a:p>
          <a:p>
            <a:pPr lvl="1" marL="698500" indent="-229235">
              <a:lnSpc>
                <a:spcPct val="100000"/>
              </a:lnSpc>
              <a:spcBef>
                <a:spcPts val="229"/>
              </a:spcBef>
              <a:buChar char="•"/>
              <a:tabLst>
                <a:tab pos="698500" algn="l"/>
                <a:tab pos="699135" algn="l"/>
              </a:tabLst>
            </a:pPr>
            <a:r>
              <a:rPr dirty="0" sz="2100">
                <a:latin typeface="Arial"/>
                <a:cs typeface="Arial"/>
              </a:rPr>
              <a:t>Increases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skin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 spc="-20">
                <a:latin typeface="Arial"/>
                <a:cs typeface="Arial"/>
              </a:rPr>
              <a:t>dose</a:t>
            </a:r>
            <a:endParaRPr sz="2100">
              <a:latin typeface="Arial"/>
              <a:cs typeface="Arial"/>
            </a:endParaRPr>
          </a:p>
          <a:p>
            <a:pPr lvl="1" marL="698500" indent="-229235">
              <a:lnSpc>
                <a:spcPct val="100000"/>
              </a:lnSpc>
              <a:spcBef>
                <a:spcPts val="240"/>
              </a:spcBef>
              <a:buChar char="•"/>
              <a:tabLst>
                <a:tab pos="698500" algn="l"/>
                <a:tab pos="699135" algn="l"/>
              </a:tabLst>
            </a:pPr>
            <a:r>
              <a:rPr dirty="0" sz="2100">
                <a:latin typeface="Arial"/>
                <a:cs typeface="Arial"/>
              </a:rPr>
              <a:t>Increases</a:t>
            </a:r>
            <a:r>
              <a:rPr dirty="0" sz="2100" spc="-3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the</a:t>
            </a:r>
            <a:r>
              <a:rPr dirty="0" sz="2100" spc="-1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time</a:t>
            </a:r>
            <a:r>
              <a:rPr dirty="0" sz="2100" spc="-2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of</a:t>
            </a:r>
            <a:r>
              <a:rPr dirty="0" sz="2100" spc="-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the</a:t>
            </a:r>
            <a:r>
              <a:rPr dirty="0" sz="2100" spc="-5">
                <a:latin typeface="Arial"/>
                <a:cs typeface="Arial"/>
              </a:rPr>
              <a:t> </a:t>
            </a:r>
            <a:r>
              <a:rPr dirty="0" sz="2100" spc="-10">
                <a:latin typeface="Arial"/>
                <a:cs typeface="Arial"/>
              </a:rPr>
              <a:t>exposure</a:t>
            </a:r>
            <a:endParaRPr sz="2100">
              <a:latin typeface="Arial"/>
              <a:cs typeface="Arial"/>
            </a:endParaRPr>
          </a:p>
          <a:p>
            <a:pPr lvl="1" marL="698500" indent="-229235">
              <a:lnSpc>
                <a:spcPct val="100000"/>
              </a:lnSpc>
              <a:spcBef>
                <a:spcPts val="254"/>
              </a:spcBef>
              <a:buChar char="•"/>
              <a:tabLst>
                <a:tab pos="698500" algn="l"/>
                <a:tab pos="699135" algn="l"/>
              </a:tabLst>
            </a:pPr>
            <a:r>
              <a:rPr dirty="0" sz="2100">
                <a:latin typeface="Arial"/>
                <a:cs typeface="Arial"/>
              </a:rPr>
              <a:t>Longer</a:t>
            </a:r>
            <a:r>
              <a:rPr dirty="0" sz="2100" spc="-3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exposure</a:t>
            </a:r>
            <a:r>
              <a:rPr dirty="0" sz="2100" spc="-3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=</a:t>
            </a:r>
            <a:r>
              <a:rPr dirty="0" sz="2100" spc="-1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more</a:t>
            </a:r>
            <a:r>
              <a:rPr dirty="0" sz="2100" spc="-1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motion</a:t>
            </a:r>
            <a:r>
              <a:rPr dirty="0" sz="2100" spc="-3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artifact</a:t>
            </a:r>
            <a:r>
              <a:rPr dirty="0" sz="2100" spc="-2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=</a:t>
            </a:r>
            <a:r>
              <a:rPr dirty="0" sz="2100" spc="-15">
                <a:latin typeface="Arial"/>
                <a:cs typeface="Arial"/>
              </a:rPr>
              <a:t> </a:t>
            </a:r>
            <a:r>
              <a:rPr dirty="0" sz="2100" spc="-10">
                <a:latin typeface="Arial"/>
                <a:cs typeface="Arial"/>
              </a:rPr>
              <a:t>repeats!</a:t>
            </a:r>
            <a:endParaRPr sz="21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15"/>
              </a:spcBef>
              <a:buFont typeface="Arial"/>
              <a:buChar char="•"/>
            </a:pPr>
            <a:endParaRPr sz="30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Always</a:t>
            </a:r>
            <a:r>
              <a:rPr dirty="0" sz="2400" spc="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consider</a:t>
            </a:r>
            <a:r>
              <a:rPr dirty="0" sz="2400" spc="10">
                <a:latin typeface="Arial"/>
                <a:cs typeface="Arial"/>
              </a:rPr>
              <a:t> </a:t>
            </a:r>
            <a:r>
              <a:rPr dirty="0" sz="2400" spc="-10">
                <a:latin typeface="Arial"/>
                <a:cs typeface="Arial"/>
              </a:rPr>
              <a:t>ALARA!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52" y="9963"/>
            <a:ext cx="655987" cy="688414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31012"/>
            <a:ext cx="179832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none" spc="-10"/>
              <a:t>Scatter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14829"/>
            <a:ext cx="9922510" cy="38334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0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Increasing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kVp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=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more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 spc="-10">
                <a:latin typeface="Arial"/>
                <a:cs typeface="Arial"/>
              </a:rPr>
              <a:t>scatter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Font typeface="Arial"/>
              <a:buChar char="•"/>
            </a:pPr>
            <a:endParaRPr sz="37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5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More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matter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=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more </a:t>
            </a:r>
            <a:r>
              <a:rPr dirty="0" sz="2400" spc="-10">
                <a:latin typeface="Arial"/>
                <a:cs typeface="Arial"/>
              </a:rPr>
              <a:t>scatter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Font typeface="Arial"/>
              <a:buChar char="•"/>
            </a:pPr>
            <a:endParaRPr sz="37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More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scatter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=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lower</a:t>
            </a:r>
            <a:r>
              <a:rPr dirty="0" sz="2400" spc="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contrast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resolution</a:t>
            </a:r>
            <a:r>
              <a:rPr dirty="0" sz="2400" spc="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and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a general</a:t>
            </a:r>
            <a:r>
              <a:rPr dirty="0" sz="2400" spc="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fog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on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the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 spc="-10">
                <a:latin typeface="Arial"/>
                <a:cs typeface="Arial"/>
              </a:rPr>
              <a:t>image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buFont typeface="Arial"/>
              <a:buChar char="•"/>
            </a:pPr>
            <a:endParaRPr sz="375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Ways to combat the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 spc="-10">
                <a:latin typeface="Arial"/>
                <a:cs typeface="Arial"/>
              </a:rPr>
              <a:t>scatter</a:t>
            </a:r>
            <a:endParaRPr sz="2400">
              <a:latin typeface="Arial"/>
              <a:cs typeface="Arial"/>
            </a:endParaRPr>
          </a:p>
          <a:p>
            <a:pPr lvl="1" marL="698500" indent="-229235">
              <a:lnSpc>
                <a:spcPct val="100000"/>
              </a:lnSpc>
              <a:spcBef>
                <a:spcPts val="250"/>
              </a:spcBef>
              <a:buChar char="•"/>
              <a:tabLst>
                <a:tab pos="698500" algn="l"/>
                <a:tab pos="699135" algn="l"/>
              </a:tabLst>
            </a:pPr>
            <a:r>
              <a:rPr dirty="0" sz="2100">
                <a:latin typeface="Arial"/>
                <a:cs typeface="Arial"/>
              </a:rPr>
              <a:t>Use</a:t>
            </a:r>
            <a:r>
              <a:rPr dirty="0" sz="2100" spc="-4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a</a:t>
            </a:r>
            <a:r>
              <a:rPr dirty="0" sz="2100" spc="-2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grid</a:t>
            </a:r>
            <a:r>
              <a:rPr dirty="0" sz="2100" spc="-1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for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everything</a:t>
            </a:r>
            <a:r>
              <a:rPr dirty="0" sz="2100" spc="-1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except</a:t>
            </a:r>
            <a:r>
              <a:rPr dirty="0" sz="2100" spc="-1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distal</a:t>
            </a:r>
            <a:r>
              <a:rPr dirty="0" sz="2100" spc="-35">
                <a:latin typeface="Arial"/>
                <a:cs typeface="Arial"/>
              </a:rPr>
              <a:t> </a:t>
            </a:r>
            <a:r>
              <a:rPr dirty="0" sz="2100" spc="-10">
                <a:latin typeface="Arial"/>
                <a:cs typeface="Arial"/>
              </a:rPr>
              <a:t>extremities</a:t>
            </a:r>
            <a:endParaRPr sz="2100">
              <a:latin typeface="Arial"/>
              <a:cs typeface="Arial"/>
            </a:endParaRPr>
          </a:p>
          <a:p>
            <a:pPr lvl="1" marL="698500" indent="-229235">
              <a:lnSpc>
                <a:spcPct val="100000"/>
              </a:lnSpc>
              <a:spcBef>
                <a:spcPts val="254"/>
              </a:spcBef>
              <a:buChar char="•"/>
              <a:tabLst>
                <a:tab pos="698500" algn="l"/>
                <a:tab pos="699135" algn="l"/>
              </a:tabLst>
            </a:pPr>
            <a:r>
              <a:rPr dirty="0" sz="2100">
                <a:latin typeface="Arial"/>
                <a:cs typeface="Arial"/>
              </a:rPr>
              <a:t>Tight</a:t>
            </a:r>
            <a:r>
              <a:rPr dirty="0" sz="2100" spc="-1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collimation</a:t>
            </a:r>
            <a:r>
              <a:rPr dirty="0" sz="2100" spc="-5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=</a:t>
            </a:r>
            <a:r>
              <a:rPr dirty="0" sz="2100" spc="-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less</a:t>
            </a:r>
            <a:r>
              <a:rPr dirty="0" sz="2100" spc="-1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matter</a:t>
            </a:r>
            <a:r>
              <a:rPr dirty="0" sz="2100" spc="-1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=</a:t>
            </a:r>
            <a:r>
              <a:rPr dirty="0" sz="2100" spc="-1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less</a:t>
            </a:r>
            <a:r>
              <a:rPr dirty="0" sz="2100" spc="-20">
                <a:latin typeface="Arial"/>
                <a:cs typeface="Arial"/>
              </a:rPr>
              <a:t> </a:t>
            </a:r>
            <a:r>
              <a:rPr dirty="0" sz="2100" spc="-10">
                <a:latin typeface="Arial"/>
                <a:cs typeface="Arial"/>
              </a:rPr>
              <a:t>scatter</a:t>
            </a:r>
            <a:endParaRPr sz="21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52" y="9963"/>
            <a:ext cx="655987" cy="688414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31012"/>
            <a:ext cx="500253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none"/>
              <a:t>More</a:t>
            </a:r>
            <a:r>
              <a:rPr dirty="0" u="none" spc="-15"/>
              <a:t> </a:t>
            </a:r>
            <a:r>
              <a:rPr dirty="0" u="none"/>
              <a:t>on </a:t>
            </a:r>
            <a:r>
              <a:rPr dirty="0" u="none" spc="-10"/>
              <a:t>Collimation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64537"/>
            <a:ext cx="5343525" cy="4032885"/>
          </a:xfrm>
          <a:prstGeom prst="rect">
            <a:avLst/>
          </a:prstGeom>
        </p:spPr>
        <p:txBody>
          <a:bodyPr wrap="square" lIns="0" tIns="97155" rIns="0" bIns="0" rtlCol="0" vert="horz">
            <a:spAutoFit/>
          </a:bodyPr>
          <a:lstStyle/>
          <a:p>
            <a:pPr marL="241300" marR="398145" indent="-228600">
              <a:lnSpc>
                <a:spcPct val="80000"/>
              </a:lnSpc>
              <a:spcBef>
                <a:spcPts val="765"/>
              </a:spcBef>
              <a:buChar char="•"/>
              <a:tabLst>
                <a:tab pos="241300" algn="l"/>
              </a:tabLst>
            </a:pPr>
            <a:r>
              <a:rPr dirty="0" sz="2800">
                <a:latin typeface="Arial"/>
                <a:cs typeface="Arial"/>
              </a:rPr>
              <a:t>A</a:t>
            </a:r>
            <a:r>
              <a:rPr dirty="0" sz="2800" spc="-6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patient’s</a:t>
            </a:r>
            <a:r>
              <a:rPr dirty="0" sz="2800" spc="-5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bones</a:t>
            </a:r>
            <a:r>
              <a:rPr dirty="0" sz="2800" spc="-5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and</a:t>
            </a:r>
            <a:r>
              <a:rPr dirty="0" sz="2800" spc="-35">
                <a:latin typeface="Arial"/>
                <a:cs typeface="Arial"/>
              </a:rPr>
              <a:t> </a:t>
            </a:r>
            <a:r>
              <a:rPr dirty="0" sz="2800" spc="-10">
                <a:latin typeface="Arial"/>
                <a:cs typeface="Arial"/>
              </a:rPr>
              <a:t>internal </a:t>
            </a:r>
            <a:r>
              <a:rPr dirty="0" sz="2800">
                <a:latin typeface="Arial"/>
                <a:cs typeface="Arial"/>
              </a:rPr>
              <a:t>organs</a:t>
            </a:r>
            <a:r>
              <a:rPr dirty="0" sz="2800" spc="-4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do</a:t>
            </a:r>
            <a:r>
              <a:rPr dirty="0" sz="2800" spc="-4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not</a:t>
            </a:r>
            <a:r>
              <a:rPr dirty="0" sz="2800" spc="-4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grow</a:t>
            </a:r>
            <a:r>
              <a:rPr dirty="0" sz="2800" spc="-3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as</a:t>
            </a:r>
            <a:r>
              <a:rPr dirty="0" sz="2800" spc="-40">
                <a:latin typeface="Arial"/>
                <a:cs typeface="Arial"/>
              </a:rPr>
              <a:t> </a:t>
            </a:r>
            <a:r>
              <a:rPr dirty="0" sz="2800" spc="-10">
                <a:latin typeface="Arial"/>
                <a:cs typeface="Arial"/>
              </a:rPr>
              <a:t>their </a:t>
            </a:r>
            <a:r>
              <a:rPr dirty="0" sz="2800">
                <a:latin typeface="Arial"/>
                <a:cs typeface="Arial"/>
              </a:rPr>
              <a:t>weight</a:t>
            </a:r>
            <a:r>
              <a:rPr dirty="0" sz="2800" spc="-70">
                <a:latin typeface="Arial"/>
                <a:cs typeface="Arial"/>
              </a:rPr>
              <a:t> </a:t>
            </a:r>
            <a:r>
              <a:rPr dirty="0" sz="2800" spc="-10">
                <a:latin typeface="Arial"/>
                <a:cs typeface="Arial"/>
              </a:rPr>
              <a:t>increases</a:t>
            </a: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Arial"/>
              <a:buChar char="•"/>
            </a:pPr>
            <a:endParaRPr sz="4050">
              <a:latin typeface="Arial"/>
              <a:cs typeface="Arial"/>
            </a:endParaRPr>
          </a:p>
          <a:p>
            <a:pPr marL="241300" marR="615315" indent="-228600">
              <a:lnSpc>
                <a:spcPct val="80000"/>
              </a:lnSpc>
              <a:buChar char="•"/>
              <a:tabLst>
                <a:tab pos="241300" algn="l"/>
              </a:tabLst>
            </a:pPr>
            <a:r>
              <a:rPr dirty="0" sz="2800">
                <a:latin typeface="Arial"/>
                <a:cs typeface="Arial"/>
              </a:rPr>
              <a:t>Resist</a:t>
            </a:r>
            <a:r>
              <a:rPr dirty="0" sz="2800" spc="-4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the</a:t>
            </a:r>
            <a:r>
              <a:rPr dirty="0" sz="2800" spc="-4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urge</a:t>
            </a:r>
            <a:r>
              <a:rPr dirty="0" sz="2800" spc="-3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to</a:t>
            </a:r>
            <a:r>
              <a:rPr dirty="0" sz="2800" spc="-3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open</a:t>
            </a:r>
            <a:r>
              <a:rPr dirty="0" sz="2800" spc="-35">
                <a:latin typeface="Arial"/>
                <a:cs typeface="Arial"/>
              </a:rPr>
              <a:t> </a:t>
            </a:r>
            <a:r>
              <a:rPr dirty="0" sz="2800" spc="-20">
                <a:latin typeface="Arial"/>
                <a:cs typeface="Arial"/>
              </a:rPr>
              <a:t>your </a:t>
            </a:r>
            <a:r>
              <a:rPr dirty="0" sz="2800" spc="-10">
                <a:latin typeface="Arial"/>
                <a:cs typeface="Arial"/>
              </a:rPr>
              <a:t>collimation!</a:t>
            </a: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Arial"/>
              <a:buChar char="•"/>
            </a:pPr>
            <a:endParaRPr sz="4050">
              <a:latin typeface="Arial"/>
              <a:cs typeface="Arial"/>
            </a:endParaRPr>
          </a:p>
          <a:p>
            <a:pPr marL="241300" marR="5080" indent="-228600">
              <a:lnSpc>
                <a:spcPct val="80000"/>
              </a:lnSpc>
              <a:buChar char="•"/>
              <a:tabLst>
                <a:tab pos="241300" algn="l"/>
              </a:tabLst>
            </a:pPr>
            <a:r>
              <a:rPr dirty="0" sz="2800">
                <a:latin typeface="Arial"/>
                <a:cs typeface="Arial"/>
              </a:rPr>
              <a:t>The</a:t>
            </a:r>
            <a:r>
              <a:rPr dirty="0" sz="2800" spc="-4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light</a:t>
            </a:r>
            <a:r>
              <a:rPr dirty="0" sz="2800" spc="-4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will</a:t>
            </a:r>
            <a:r>
              <a:rPr dirty="0" sz="2800" spc="-4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look</a:t>
            </a:r>
            <a:r>
              <a:rPr dirty="0" sz="2800" spc="-5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really</a:t>
            </a:r>
            <a:r>
              <a:rPr dirty="0" sz="2800" spc="-4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small</a:t>
            </a:r>
            <a:r>
              <a:rPr dirty="0" sz="2800" spc="-50">
                <a:latin typeface="Arial"/>
                <a:cs typeface="Arial"/>
              </a:rPr>
              <a:t> </a:t>
            </a:r>
            <a:r>
              <a:rPr dirty="0" sz="2800" spc="-25">
                <a:latin typeface="Arial"/>
                <a:cs typeface="Arial"/>
              </a:rPr>
              <a:t>on </a:t>
            </a:r>
            <a:r>
              <a:rPr dirty="0" sz="2800">
                <a:latin typeface="Arial"/>
                <a:cs typeface="Arial"/>
              </a:rPr>
              <a:t>the</a:t>
            </a:r>
            <a:r>
              <a:rPr dirty="0" sz="2800" spc="-7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patient</a:t>
            </a:r>
            <a:r>
              <a:rPr dirty="0" sz="2800" spc="-7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(especially</a:t>
            </a:r>
            <a:r>
              <a:rPr dirty="0" sz="2800" spc="-70">
                <a:latin typeface="Arial"/>
                <a:cs typeface="Arial"/>
              </a:rPr>
              <a:t> </a:t>
            </a:r>
            <a:r>
              <a:rPr dirty="0" sz="2800" spc="-25">
                <a:latin typeface="Arial"/>
                <a:cs typeface="Arial"/>
              </a:rPr>
              <a:t>on </a:t>
            </a:r>
            <a:r>
              <a:rPr dirty="0" sz="2800">
                <a:latin typeface="Arial"/>
                <a:cs typeface="Arial"/>
              </a:rPr>
              <a:t>abdomen</a:t>
            </a:r>
            <a:r>
              <a:rPr dirty="0" sz="2800" spc="-4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and</a:t>
            </a:r>
            <a:r>
              <a:rPr dirty="0" sz="2800" spc="-6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spine</a:t>
            </a:r>
            <a:r>
              <a:rPr dirty="0" sz="2800" spc="-60">
                <a:latin typeface="Arial"/>
                <a:cs typeface="Arial"/>
              </a:rPr>
              <a:t> </a:t>
            </a:r>
            <a:r>
              <a:rPr dirty="0" sz="2800" spc="-10">
                <a:latin typeface="Arial"/>
                <a:cs typeface="Arial"/>
              </a:rPr>
              <a:t>images)</a:t>
            </a:r>
            <a:endParaRPr sz="28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638543" y="990600"/>
            <a:ext cx="3727704" cy="4876800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7282688" y="5900115"/>
            <a:ext cx="2412365" cy="11683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00">
                <a:latin typeface="Arial"/>
                <a:cs typeface="Arial"/>
              </a:rPr>
              <a:t>Case</a:t>
            </a:r>
            <a:r>
              <a:rPr dirty="0" sz="600" spc="-5">
                <a:latin typeface="Arial"/>
                <a:cs typeface="Arial"/>
              </a:rPr>
              <a:t> </a:t>
            </a:r>
            <a:r>
              <a:rPr dirty="0" sz="600">
                <a:latin typeface="Arial"/>
                <a:cs typeface="Arial"/>
              </a:rPr>
              <a:t>courtesy</a:t>
            </a:r>
            <a:r>
              <a:rPr dirty="0" sz="600" spc="-15">
                <a:latin typeface="Arial"/>
                <a:cs typeface="Arial"/>
              </a:rPr>
              <a:t> </a:t>
            </a:r>
            <a:r>
              <a:rPr dirty="0" sz="600">
                <a:latin typeface="Arial"/>
                <a:cs typeface="Arial"/>
              </a:rPr>
              <a:t>of Dr</a:t>
            </a:r>
            <a:r>
              <a:rPr dirty="0" sz="600" spc="-10">
                <a:latin typeface="Arial"/>
                <a:cs typeface="Arial"/>
              </a:rPr>
              <a:t> </a:t>
            </a:r>
            <a:r>
              <a:rPr dirty="0" sz="600">
                <a:latin typeface="Arial"/>
                <a:cs typeface="Arial"/>
              </a:rPr>
              <a:t>Sajoscha</a:t>
            </a:r>
            <a:r>
              <a:rPr dirty="0" sz="600" spc="25">
                <a:latin typeface="Arial"/>
                <a:cs typeface="Arial"/>
              </a:rPr>
              <a:t> </a:t>
            </a:r>
            <a:r>
              <a:rPr dirty="0" sz="600" spc="-10">
                <a:latin typeface="Arial"/>
                <a:cs typeface="Arial"/>
              </a:rPr>
              <a:t>Sorrentino,</a:t>
            </a:r>
            <a:r>
              <a:rPr dirty="0" sz="600" spc="-25">
                <a:latin typeface="Arial"/>
                <a:cs typeface="Arial"/>
              </a:rPr>
              <a:t> </a:t>
            </a:r>
            <a:r>
              <a:rPr dirty="0" sz="600">
                <a:latin typeface="Arial"/>
                <a:cs typeface="Arial"/>
              </a:rPr>
              <a:t>Radiopaedia.org,</a:t>
            </a:r>
            <a:r>
              <a:rPr dirty="0" sz="600" spc="-5">
                <a:latin typeface="Arial"/>
                <a:cs typeface="Arial"/>
              </a:rPr>
              <a:t> </a:t>
            </a:r>
            <a:r>
              <a:rPr dirty="0" sz="600">
                <a:latin typeface="Arial"/>
                <a:cs typeface="Arial"/>
              </a:rPr>
              <a:t>rID:</a:t>
            </a:r>
            <a:r>
              <a:rPr dirty="0" sz="600" spc="-5">
                <a:latin typeface="Arial"/>
                <a:cs typeface="Arial"/>
              </a:rPr>
              <a:t> </a:t>
            </a:r>
            <a:r>
              <a:rPr dirty="0" sz="600" spc="-10">
                <a:latin typeface="Arial"/>
                <a:cs typeface="Arial"/>
              </a:rPr>
              <a:t>15656</a:t>
            </a:r>
            <a:endParaRPr sz="600">
              <a:latin typeface="Arial"/>
              <a:cs typeface="Arial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952" y="9963"/>
            <a:ext cx="655987" cy="688414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31012"/>
            <a:ext cx="416052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none"/>
              <a:t>Collimation</a:t>
            </a:r>
            <a:r>
              <a:rPr dirty="0" u="none" spc="-40"/>
              <a:t> </a:t>
            </a:r>
            <a:r>
              <a:rPr dirty="0" u="none" spc="-10"/>
              <a:t>cont.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64537"/>
            <a:ext cx="5681980" cy="4407535"/>
          </a:xfrm>
          <a:prstGeom prst="rect">
            <a:avLst/>
          </a:prstGeom>
        </p:spPr>
        <p:txBody>
          <a:bodyPr wrap="square" lIns="0" tIns="97155" rIns="0" bIns="0" rtlCol="0" vert="horz">
            <a:spAutoFit/>
          </a:bodyPr>
          <a:lstStyle/>
          <a:p>
            <a:pPr marL="241300" marR="5080" indent="-228600">
              <a:lnSpc>
                <a:spcPct val="80000"/>
              </a:lnSpc>
              <a:spcBef>
                <a:spcPts val="765"/>
              </a:spcBef>
              <a:buChar char="•"/>
              <a:tabLst>
                <a:tab pos="241300" algn="l"/>
              </a:tabLst>
            </a:pPr>
            <a:r>
              <a:rPr dirty="0" sz="2800">
                <a:latin typeface="Arial"/>
                <a:cs typeface="Arial"/>
              </a:rPr>
              <a:t>Diverging</a:t>
            </a:r>
            <a:r>
              <a:rPr dirty="0" sz="2800" spc="-4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rays</a:t>
            </a:r>
            <a:r>
              <a:rPr dirty="0" sz="2800" spc="-5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cause</a:t>
            </a:r>
            <a:r>
              <a:rPr dirty="0" sz="2800" spc="-5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the</a:t>
            </a:r>
            <a:r>
              <a:rPr dirty="0" sz="2800" spc="-5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light</a:t>
            </a:r>
            <a:r>
              <a:rPr dirty="0" sz="2800" spc="-50">
                <a:latin typeface="Arial"/>
                <a:cs typeface="Arial"/>
              </a:rPr>
              <a:t> </a:t>
            </a:r>
            <a:r>
              <a:rPr dirty="0" sz="2800" spc="-10">
                <a:latin typeface="Arial"/>
                <a:cs typeface="Arial"/>
              </a:rPr>
              <a:t>field </a:t>
            </a:r>
            <a:r>
              <a:rPr dirty="0" sz="2800">
                <a:latin typeface="Arial"/>
                <a:cs typeface="Arial"/>
              </a:rPr>
              <a:t>to</a:t>
            </a:r>
            <a:r>
              <a:rPr dirty="0" sz="2800" spc="-4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look</a:t>
            </a:r>
            <a:r>
              <a:rPr dirty="0" sz="2800" spc="-4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much</a:t>
            </a:r>
            <a:r>
              <a:rPr dirty="0" sz="2800" spc="-2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smaller</a:t>
            </a:r>
            <a:r>
              <a:rPr dirty="0" sz="2800" spc="-4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on</a:t>
            </a:r>
            <a:r>
              <a:rPr dirty="0" sz="2800" spc="-4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a</a:t>
            </a:r>
            <a:r>
              <a:rPr dirty="0" sz="2800" spc="-45">
                <a:latin typeface="Arial"/>
                <a:cs typeface="Arial"/>
              </a:rPr>
              <a:t> </a:t>
            </a:r>
            <a:r>
              <a:rPr dirty="0" sz="2800" spc="-10">
                <a:latin typeface="Arial"/>
                <a:cs typeface="Arial"/>
              </a:rPr>
              <a:t>larger person</a:t>
            </a:r>
            <a:endParaRPr sz="2800">
              <a:latin typeface="Arial"/>
              <a:cs typeface="Arial"/>
            </a:endParaRPr>
          </a:p>
          <a:p>
            <a:pPr lvl="1" marL="698500" indent="-229235">
              <a:lnSpc>
                <a:spcPts val="3429"/>
              </a:lnSpc>
              <a:buChar char="•"/>
              <a:tabLst>
                <a:tab pos="699135" algn="l"/>
              </a:tabLst>
            </a:pPr>
            <a:r>
              <a:rPr dirty="0" sz="3200">
                <a:latin typeface="Arial"/>
                <a:cs typeface="Arial"/>
              </a:rPr>
              <a:t>Very</a:t>
            </a:r>
            <a:r>
              <a:rPr dirty="0" sz="3200" spc="-15">
                <a:latin typeface="Arial"/>
                <a:cs typeface="Arial"/>
              </a:rPr>
              <a:t> </a:t>
            </a:r>
            <a:r>
              <a:rPr dirty="0" sz="3200" spc="-10">
                <a:latin typeface="Arial"/>
                <a:cs typeface="Arial"/>
              </a:rPr>
              <a:t>deceiving</a:t>
            </a:r>
            <a:endParaRPr sz="3200">
              <a:latin typeface="Arial"/>
              <a:cs typeface="Arial"/>
            </a:endParaRPr>
          </a:p>
          <a:p>
            <a:pPr lvl="1" marL="698500" marR="643890" indent="-228600">
              <a:lnSpc>
                <a:spcPts val="3070"/>
              </a:lnSpc>
              <a:spcBef>
                <a:spcPts val="615"/>
              </a:spcBef>
              <a:buChar char="•"/>
              <a:tabLst>
                <a:tab pos="699135" algn="l"/>
              </a:tabLst>
            </a:pPr>
            <a:r>
              <a:rPr dirty="0" sz="3200">
                <a:latin typeface="Arial"/>
                <a:cs typeface="Arial"/>
              </a:rPr>
              <a:t>Use</a:t>
            </a:r>
            <a:r>
              <a:rPr dirty="0" sz="3200" spc="-30">
                <a:latin typeface="Arial"/>
                <a:cs typeface="Arial"/>
              </a:rPr>
              <a:t> </a:t>
            </a:r>
            <a:r>
              <a:rPr dirty="0" sz="3200">
                <a:latin typeface="Arial"/>
                <a:cs typeface="Arial"/>
              </a:rPr>
              <a:t>the</a:t>
            </a:r>
            <a:r>
              <a:rPr dirty="0" sz="3200" spc="-30">
                <a:latin typeface="Arial"/>
                <a:cs typeface="Arial"/>
              </a:rPr>
              <a:t> </a:t>
            </a:r>
            <a:r>
              <a:rPr dirty="0" sz="3200">
                <a:latin typeface="Arial"/>
                <a:cs typeface="Arial"/>
              </a:rPr>
              <a:t>numbers</a:t>
            </a:r>
            <a:r>
              <a:rPr dirty="0" sz="3200" spc="-40">
                <a:latin typeface="Arial"/>
                <a:cs typeface="Arial"/>
              </a:rPr>
              <a:t> </a:t>
            </a:r>
            <a:r>
              <a:rPr dirty="0" sz="3200">
                <a:latin typeface="Arial"/>
                <a:cs typeface="Arial"/>
              </a:rPr>
              <a:t>on</a:t>
            </a:r>
            <a:r>
              <a:rPr dirty="0" sz="3200" spc="-30">
                <a:latin typeface="Arial"/>
                <a:cs typeface="Arial"/>
              </a:rPr>
              <a:t> </a:t>
            </a:r>
            <a:r>
              <a:rPr dirty="0" sz="3200" spc="-25">
                <a:latin typeface="Arial"/>
                <a:cs typeface="Arial"/>
              </a:rPr>
              <a:t>the </a:t>
            </a:r>
            <a:r>
              <a:rPr dirty="0" sz="3200">
                <a:latin typeface="Arial"/>
                <a:cs typeface="Arial"/>
              </a:rPr>
              <a:t>collimator</a:t>
            </a:r>
            <a:r>
              <a:rPr dirty="0" sz="3200" spc="-30">
                <a:latin typeface="Arial"/>
                <a:cs typeface="Arial"/>
              </a:rPr>
              <a:t> </a:t>
            </a:r>
            <a:r>
              <a:rPr dirty="0" sz="3200">
                <a:latin typeface="Arial"/>
                <a:cs typeface="Arial"/>
              </a:rPr>
              <a:t>for</a:t>
            </a:r>
            <a:r>
              <a:rPr dirty="0" sz="3200" spc="-40">
                <a:latin typeface="Arial"/>
                <a:cs typeface="Arial"/>
              </a:rPr>
              <a:t> </a:t>
            </a:r>
            <a:r>
              <a:rPr dirty="0" sz="3200" spc="-10">
                <a:latin typeface="Arial"/>
                <a:cs typeface="Arial"/>
              </a:rPr>
              <a:t>guidance</a:t>
            </a:r>
            <a:endParaRPr sz="32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5"/>
              </a:spcBef>
              <a:buFont typeface="Arial"/>
              <a:buChar char="•"/>
            </a:pPr>
            <a:endParaRPr sz="3100">
              <a:latin typeface="Arial"/>
              <a:cs typeface="Arial"/>
            </a:endParaRPr>
          </a:p>
          <a:p>
            <a:pPr marL="241300" marR="382905" indent="-228600">
              <a:lnSpc>
                <a:spcPct val="80000"/>
              </a:lnSpc>
              <a:spcBef>
                <a:spcPts val="5"/>
              </a:spcBef>
              <a:buChar char="•"/>
              <a:tabLst>
                <a:tab pos="241300" algn="l"/>
              </a:tabLst>
            </a:pPr>
            <a:r>
              <a:rPr dirty="0" sz="2800">
                <a:latin typeface="Arial"/>
                <a:cs typeface="Arial"/>
              </a:rPr>
              <a:t>Be</a:t>
            </a:r>
            <a:r>
              <a:rPr dirty="0" sz="2800" spc="-4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certain</a:t>
            </a:r>
            <a:r>
              <a:rPr dirty="0" sz="2800" spc="-4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you’re</a:t>
            </a:r>
            <a:r>
              <a:rPr dirty="0" sz="2800" spc="-4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not</a:t>
            </a:r>
            <a:r>
              <a:rPr dirty="0" sz="2800" spc="-50">
                <a:latin typeface="Arial"/>
                <a:cs typeface="Arial"/>
              </a:rPr>
              <a:t> </a:t>
            </a:r>
            <a:r>
              <a:rPr dirty="0" sz="2800" spc="-10">
                <a:latin typeface="Arial"/>
                <a:cs typeface="Arial"/>
              </a:rPr>
              <a:t>collimating </a:t>
            </a:r>
            <a:r>
              <a:rPr dirty="0" sz="2800">
                <a:latin typeface="Arial"/>
                <a:cs typeface="Arial"/>
              </a:rPr>
              <a:t>larger</a:t>
            </a:r>
            <a:r>
              <a:rPr dirty="0" sz="2800" spc="-4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than</a:t>
            </a:r>
            <a:r>
              <a:rPr dirty="0" sz="2800" spc="-4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your</a:t>
            </a:r>
            <a:r>
              <a:rPr dirty="0" sz="2800" spc="-50">
                <a:latin typeface="Arial"/>
                <a:cs typeface="Arial"/>
              </a:rPr>
              <a:t> </a:t>
            </a:r>
            <a:r>
              <a:rPr dirty="0" sz="2800" spc="-25">
                <a:latin typeface="Arial"/>
                <a:cs typeface="Arial"/>
              </a:rPr>
              <a:t>IR</a:t>
            </a:r>
            <a:endParaRPr sz="2800">
              <a:latin typeface="Arial"/>
              <a:cs typeface="Arial"/>
            </a:endParaRPr>
          </a:p>
          <a:p>
            <a:pPr lvl="1" marL="698500" marR="192405" indent="-228600">
              <a:lnSpc>
                <a:spcPct val="80000"/>
              </a:lnSpc>
              <a:spcBef>
                <a:spcPts val="489"/>
              </a:spcBef>
              <a:buChar char="•"/>
              <a:tabLst>
                <a:tab pos="699135" algn="l"/>
              </a:tabLst>
            </a:pPr>
            <a:r>
              <a:rPr dirty="0" sz="3200">
                <a:latin typeface="Arial"/>
                <a:cs typeface="Arial"/>
              </a:rPr>
              <a:t>Some</a:t>
            </a:r>
            <a:r>
              <a:rPr dirty="0" sz="3200" spc="-40">
                <a:latin typeface="Arial"/>
                <a:cs typeface="Arial"/>
              </a:rPr>
              <a:t> </a:t>
            </a:r>
            <a:r>
              <a:rPr dirty="0" sz="3200">
                <a:latin typeface="Arial"/>
                <a:cs typeface="Arial"/>
              </a:rPr>
              <a:t>equipment</a:t>
            </a:r>
            <a:r>
              <a:rPr dirty="0" sz="3200" spc="-50">
                <a:latin typeface="Arial"/>
                <a:cs typeface="Arial"/>
              </a:rPr>
              <a:t> </a:t>
            </a:r>
            <a:r>
              <a:rPr dirty="0" sz="3200">
                <a:latin typeface="Arial"/>
                <a:cs typeface="Arial"/>
              </a:rPr>
              <a:t>will</a:t>
            </a:r>
            <a:r>
              <a:rPr dirty="0" sz="3200" spc="-35">
                <a:latin typeface="Arial"/>
                <a:cs typeface="Arial"/>
              </a:rPr>
              <a:t> </a:t>
            </a:r>
            <a:r>
              <a:rPr dirty="0" sz="3200" spc="-10">
                <a:latin typeface="Arial"/>
                <a:cs typeface="Arial"/>
              </a:rPr>
              <a:t>still </a:t>
            </a:r>
            <a:r>
              <a:rPr dirty="0" sz="3200">
                <a:latin typeface="Arial"/>
                <a:cs typeface="Arial"/>
              </a:rPr>
              <a:t>expose</a:t>
            </a:r>
            <a:r>
              <a:rPr dirty="0" sz="3200" spc="-35">
                <a:latin typeface="Arial"/>
                <a:cs typeface="Arial"/>
              </a:rPr>
              <a:t> </a:t>
            </a:r>
            <a:r>
              <a:rPr dirty="0" sz="3200">
                <a:latin typeface="Arial"/>
                <a:cs typeface="Arial"/>
              </a:rPr>
              <a:t>if</a:t>
            </a:r>
            <a:r>
              <a:rPr dirty="0" sz="3200" spc="-10">
                <a:latin typeface="Arial"/>
                <a:cs typeface="Arial"/>
              </a:rPr>
              <a:t> </a:t>
            </a:r>
            <a:r>
              <a:rPr dirty="0" sz="3200">
                <a:latin typeface="Arial"/>
                <a:cs typeface="Arial"/>
              </a:rPr>
              <a:t>you</a:t>
            </a:r>
            <a:r>
              <a:rPr dirty="0" sz="3200" spc="-25">
                <a:latin typeface="Arial"/>
                <a:cs typeface="Arial"/>
              </a:rPr>
              <a:t> </a:t>
            </a:r>
            <a:r>
              <a:rPr dirty="0" sz="3200">
                <a:latin typeface="Arial"/>
                <a:cs typeface="Arial"/>
              </a:rPr>
              <a:t>are</a:t>
            </a:r>
            <a:r>
              <a:rPr dirty="0" sz="3200" spc="-35">
                <a:latin typeface="Arial"/>
                <a:cs typeface="Arial"/>
              </a:rPr>
              <a:t> </a:t>
            </a:r>
            <a:r>
              <a:rPr dirty="0" sz="3200">
                <a:latin typeface="Arial"/>
                <a:cs typeface="Arial"/>
              </a:rPr>
              <a:t>too</a:t>
            </a:r>
            <a:r>
              <a:rPr dirty="0" sz="3200" spc="-20">
                <a:latin typeface="Arial"/>
                <a:cs typeface="Arial"/>
              </a:rPr>
              <a:t> open</a:t>
            </a:r>
            <a:endParaRPr sz="32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63968" y="2936748"/>
            <a:ext cx="1658112" cy="3235452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415271" y="2936748"/>
            <a:ext cx="2208276" cy="3240024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952" y="9963"/>
            <a:ext cx="655987" cy="688414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31012"/>
            <a:ext cx="7769859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none"/>
              <a:t>Challenges</a:t>
            </a:r>
            <a:r>
              <a:rPr dirty="0" u="none" spc="-20"/>
              <a:t> </a:t>
            </a:r>
            <a:r>
              <a:rPr dirty="0" u="none"/>
              <a:t>–</a:t>
            </a:r>
            <a:r>
              <a:rPr dirty="0" u="none" spc="-10"/>
              <a:t> </a:t>
            </a:r>
            <a:r>
              <a:rPr dirty="0" u="none"/>
              <a:t>Holding</a:t>
            </a:r>
            <a:r>
              <a:rPr dirty="0" u="none" spc="-5"/>
              <a:t> </a:t>
            </a:r>
            <a:r>
              <a:rPr dirty="0" u="none" spc="-10"/>
              <a:t>Positions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07210"/>
            <a:ext cx="10335260" cy="3989070"/>
          </a:xfrm>
          <a:prstGeom prst="rect">
            <a:avLst/>
          </a:prstGeom>
        </p:spPr>
        <p:txBody>
          <a:bodyPr wrap="square" lIns="0" tIns="60960" rIns="0" bIns="0" rtlCol="0" vert="horz">
            <a:spAutoFit/>
          </a:bodyPr>
          <a:lstStyle/>
          <a:p>
            <a:pPr marL="241300" marR="5080" indent="-228600">
              <a:lnSpc>
                <a:spcPts val="3020"/>
              </a:lnSpc>
              <a:spcBef>
                <a:spcPts val="480"/>
              </a:spcBef>
              <a:buChar char="•"/>
              <a:tabLst>
                <a:tab pos="241300" algn="l"/>
              </a:tabLst>
            </a:pPr>
            <a:r>
              <a:rPr dirty="0" sz="2800">
                <a:latin typeface="Arial"/>
                <a:cs typeface="Arial"/>
              </a:rPr>
              <a:t>Patients</a:t>
            </a:r>
            <a:r>
              <a:rPr dirty="0" sz="2800" spc="-6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with</a:t>
            </a:r>
            <a:r>
              <a:rPr dirty="0" sz="2800" spc="-5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obesity</a:t>
            </a:r>
            <a:r>
              <a:rPr dirty="0" sz="2800" spc="-6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may</a:t>
            </a:r>
            <a:r>
              <a:rPr dirty="0" sz="2800" spc="-6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have</a:t>
            </a:r>
            <a:r>
              <a:rPr dirty="0" sz="2800" spc="-6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difficulty</a:t>
            </a:r>
            <a:r>
              <a:rPr dirty="0" sz="2800" spc="-8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reaching</a:t>
            </a:r>
            <a:r>
              <a:rPr dirty="0" sz="2800" spc="-4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or</a:t>
            </a:r>
            <a:r>
              <a:rPr dirty="0" sz="2800" spc="-60">
                <a:latin typeface="Arial"/>
                <a:cs typeface="Arial"/>
              </a:rPr>
              <a:t> </a:t>
            </a:r>
            <a:r>
              <a:rPr dirty="0" sz="2800" spc="-10">
                <a:latin typeface="Arial"/>
                <a:cs typeface="Arial"/>
              </a:rPr>
              <a:t>maintaining </a:t>
            </a:r>
            <a:r>
              <a:rPr dirty="0" sz="2800">
                <a:latin typeface="Arial"/>
                <a:cs typeface="Arial"/>
              </a:rPr>
              <a:t>some</a:t>
            </a:r>
            <a:r>
              <a:rPr dirty="0" sz="2800" spc="-4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positions</a:t>
            </a:r>
            <a:r>
              <a:rPr dirty="0" sz="2800" spc="-4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due</a:t>
            </a:r>
            <a:r>
              <a:rPr dirty="0" sz="2800" spc="-4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to</a:t>
            </a:r>
            <a:r>
              <a:rPr dirty="0" sz="2800" spc="-4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a</a:t>
            </a:r>
            <a:r>
              <a:rPr dirty="0" sz="2800" spc="-5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lack</a:t>
            </a:r>
            <a:r>
              <a:rPr dirty="0" sz="2800" spc="-4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of</a:t>
            </a:r>
            <a:r>
              <a:rPr dirty="0" sz="2800" spc="-4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flexibility</a:t>
            </a:r>
            <a:r>
              <a:rPr dirty="0" sz="2800" spc="-5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or</a:t>
            </a:r>
            <a:r>
              <a:rPr dirty="0" sz="2800" spc="-40">
                <a:latin typeface="Arial"/>
                <a:cs typeface="Arial"/>
              </a:rPr>
              <a:t> </a:t>
            </a:r>
            <a:r>
              <a:rPr dirty="0" sz="2800" spc="-10">
                <a:latin typeface="Arial"/>
                <a:cs typeface="Arial"/>
              </a:rPr>
              <a:t>strength</a:t>
            </a: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Arial"/>
              <a:buChar char="•"/>
            </a:pPr>
            <a:endParaRPr sz="4350">
              <a:latin typeface="Arial"/>
              <a:cs typeface="Arial"/>
            </a:endParaRPr>
          </a:p>
          <a:p>
            <a:pPr marL="241300" marR="430530" indent="-228600">
              <a:lnSpc>
                <a:spcPts val="3020"/>
              </a:lnSpc>
              <a:buChar char="•"/>
              <a:tabLst>
                <a:tab pos="241300" algn="l"/>
              </a:tabLst>
            </a:pPr>
            <a:r>
              <a:rPr dirty="0" sz="2800">
                <a:latin typeface="Arial"/>
                <a:cs typeface="Arial"/>
              </a:rPr>
              <a:t>Provide</a:t>
            </a:r>
            <a:r>
              <a:rPr dirty="0" sz="2800" spc="-6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sponges</a:t>
            </a:r>
            <a:r>
              <a:rPr dirty="0" sz="2800" spc="-5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and</a:t>
            </a:r>
            <a:r>
              <a:rPr dirty="0" sz="2800" spc="-5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sandbags</a:t>
            </a:r>
            <a:r>
              <a:rPr dirty="0" sz="2800" spc="-4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to</a:t>
            </a:r>
            <a:r>
              <a:rPr dirty="0" sz="2800" spc="-5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help</a:t>
            </a:r>
            <a:r>
              <a:rPr dirty="0" sz="2800" spc="-5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hold</a:t>
            </a:r>
            <a:r>
              <a:rPr dirty="0" sz="2800" spc="-4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obliques</a:t>
            </a:r>
            <a:r>
              <a:rPr dirty="0" sz="2800" spc="-5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or</a:t>
            </a:r>
            <a:r>
              <a:rPr dirty="0" sz="2800" spc="-55">
                <a:latin typeface="Arial"/>
                <a:cs typeface="Arial"/>
              </a:rPr>
              <a:t> </a:t>
            </a:r>
            <a:r>
              <a:rPr dirty="0" sz="2800" spc="-20">
                <a:latin typeface="Arial"/>
                <a:cs typeface="Arial"/>
              </a:rPr>
              <a:t>keep </a:t>
            </a:r>
            <a:r>
              <a:rPr dirty="0" sz="2800">
                <a:latin typeface="Arial"/>
                <a:cs typeface="Arial"/>
              </a:rPr>
              <a:t>legs</a:t>
            </a:r>
            <a:r>
              <a:rPr dirty="0" sz="2800" spc="-7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internally</a:t>
            </a:r>
            <a:r>
              <a:rPr dirty="0" sz="2800" spc="-70">
                <a:latin typeface="Arial"/>
                <a:cs typeface="Arial"/>
              </a:rPr>
              <a:t> </a:t>
            </a:r>
            <a:r>
              <a:rPr dirty="0" sz="2800" spc="-10">
                <a:latin typeface="Arial"/>
                <a:cs typeface="Arial"/>
              </a:rPr>
              <a:t>rotated</a:t>
            </a: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Font typeface="Arial"/>
              <a:buChar char="•"/>
            </a:pPr>
            <a:endParaRPr sz="40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5"/>
              </a:spcBef>
              <a:buChar char="•"/>
              <a:tabLst>
                <a:tab pos="241300" algn="l"/>
              </a:tabLst>
            </a:pPr>
            <a:r>
              <a:rPr dirty="0" sz="2800">
                <a:latin typeface="Arial"/>
                <a:cs typeface="Arial"/>
              </a:rPr>
              <a:t>Be</a:t>
            </a:r>
            <a:r>
              <a:rPr dirty="0" sz="2800" spc="-5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prepared</a:t>
            </a:r>
            <a:r>
              <a:rPr dirty="0" sz="2800" spc="-3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to</a:t>
            </a:r>
            <a:r>
              <a:rPr dirty="0" sz="2800" spc="-4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adjust</a:t>
            </a:r>
            <a:r>
              <a:rPr dirty="0" sz="2800" spc="-5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your</a:t>
            </a:r>
            <a:r>
              <a:rPr dirty="0" sz="2800" spc="-4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approach</a:t>
            </a:r>
            <a:r>
              <a:rPr dirty="0" sz="2800" spc="-5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if</a:t>
            </a:r>
            <a:r>
              <a:rPr dirty="0" sz="2800" spc="-5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the</a:t>
            </a:r>
            <a:r>
              <a:rPr dirty="0" sz="2800" spc="-4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patient</a:t>
            </a:r>
            <a:r>
              <a:rPr dirty="0" sz="2800" spc="-5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is</a:t>
            </a:r>
            <a:r>
              <a:rPr dirty="0" sz="2800" spc="-45">
                <a:latin typeface="Arial"/>
                <a:cs typeface="Arial"/>
              </a:rPr>
              <a:t> </a:t>
            </a:r>
            <a:r>
              <a:rPr dirty="0" sz="2800" spc="-10">
                <a:latin typeface="Arial"/>
                <a:cs typeface="Arial"/>
              </a:rPr>
              <a:t>struggling</a:t>
            </a:r>
            <a:endParaRPr sz="2800">
              <a:latin typeface="Arial"/>
              <a:cs typeface="Arial"/>
            </a:endParaRPr>
          </a:p>
          <a:p>
            <a:pPr lvl="1" marL="698500" indent="-229235">
              <a:lnSpc>
                <a:spcPts val="2735"/>
              </a:lnSpc>
              <a:spcBef>
                <a:spcPts val="229"/>
              </a:spcBef>
              <a:buChar char="•"/>
              <a:tabLst>
                <a:tab pos="699135" algn="l"/>
              </a:tabLst>
            </a:pPr>
            <a:r>
              <a:rPr dirty="0" sz="2400">
                <a:latin typeface="Arial"/>
                <a:cs typeface="Arial"/>
              </a:rPr>
              <a:t>Example: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prone</a:t>
            </a:r>
            <a:r>
              <a:rPr dirty="0" sz="2400" spc="-3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or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sitting</a:t>
            </a:r>
            <a:r>
              <a:rPr dirty="0" sz="2400" spc="-2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skyline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knee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depending</a:t>
            </a:r>
            <a:r>
              <a:rPr dirty="0" sz="2400" spc="2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on</a:t>
            </a:r>
            <a:r>
              <a:rPr dirty="0" sz="2400" spc="-3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the</a:t>
            </a:r>
            <a:r>
              <a:rPr dirty="0" sz="2400" spc="-30">
                <a:latin typeface="Arial"/>
                <a:cs typeface="Arial"/>
              </a:rPr>
              <a:t> </a:t>
            </a:r>
            <a:r>
              <a:rPr dirty="0" sz="2400" spc="-10">
                <a:latin typeface="Arial"/>
                <a:cs typeface="Arial"/>
              </a:rPr>
              <a:t>patient’s</a:t>
            </a:r>
            <a:endParaRPr sz="2400">
              <a:latin typeface="Arial"/>
              <a:cs typeface="Arial"/>
            </a:endParaRPr>
          </a:p>
          <a:p>
            <a:pPr marL="698500">
              <a:lnSpc>
                <a:spcPts val="2735"/>
              </a:lnSpc>
            </a:pPr>
            <a:r>
              <a:rPr dirty="0" sz="2400" spc="-10">
                <a:latin typeface="Arial"/>
                <a:cs typeface="Arial"/>
              </a:rPr>
              <a:t>abilities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52" y="9963"/>
            <a:ext cx="655987" cy="688414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31012"/>
            <a:ext cx="6087745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none"/>
              <a:t>Challenges</a:t>
            </a:r>
            <a:r>
              <a:rPr dirty="0" u="none" spc="-25"/>
              <a:t> </a:t>
            </a:r>
            <a:r>
              <a:rPr dirty="0" u="none"/>
              <a:t>-</a:t>
            </a:r>
            <a:r>
              <a:rPr dirty="0" u="none" spc="-20"/>
              <a:t> </a:t>
            </a:r>
            <a:r>
              <a:rPr dirty="0" u="none" spc="-10"/>
              <a:t>Landmarks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84349"/>
            <a:ext cx="9977120" cy="4148454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95"/>
              </a:spcBef>
              <a:buChar char="•"/>
              <a:tabLst>
                <a:tab pos="240665" algn="l"/>
                <a:tab pos="241300" algn="l"/>
              </a:tabLst>
            </a:pPr>
            <a:r>
              <a:rPr dirty="0" sz="2200">
                <a:latin typeface="Arial"/>
                <a:cs typeface="Arial"/>
              </a:rPr>
              <a:t>Landmarks</a:t>
            </a:r>
            <a:r>
              <a:rPr dirty="0" sz="2200" spc="-40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may</a:t>
            </a:r>
            <a:r>
              <a:rPr dirty="0" sz="2200" spc="-40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be</a:t>
            </a:r>
            <a:r>
              <a:rPr dirty="0" sz="2200" spc="-40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difficult</a:t>
            </a:r>
            <a:r>
              <a:rPr dirty="0" sz="2200" spc="-75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or</a:t>
            </a:r>
            <a:r>
              <a:rPr dirty="0" sz="2200" spc="-40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impossible</a:t>
            </a:r>
            <a:r>
              <a:rPr dirty="0" sz="2200" spc="-50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to</a:t>
            </a:r>
            <a:r>
              <a:rPr dirty="0" sz="2200" spc="-50">
                <a:latin typeface="Arial"/>
                <a:cs typeface="Arial"/>
              </a:rPr>
              <a:t> </a:t>
            </a:r>
            <a:r>
              <a:rPr dirty="0" sz="2200" spc="-10">
                <a:latin typeface="Arial"/>
                <a:cs typeface="Arial"/>
              </a:rPr>
              <a:t>palpate</a:t>
            </a:r>
            <a:endParaRPr sz="2200">
              <a:latin typeface="Arial"/>
              <a:cs typeface="Arial"/>
            </a:endParaRPr>
          </a:p>
          <a:p>
            <a:pPr lvl="1" marL="698500" indent="-229235">
              <a:lnSpc>
                <a:spcPct val="100000"/>
              </a:lnSpc>
              <a:spcBef>
                <a:spcPts val="60"/>
              </a:spcBef>
              <a:buChar char="•"/>
              <a:tabLst>
                <a:tab pos="698500" algn="l"/>
                <a:tab pos="699135" algn="l"/>
              </a:tabLst>
            </a:pPr>
            <a:r>
              <a:rPr dirty="0" sz="1900">
                <a:latin typeface="Arial"/>
                <a:cs typeface="Arial"/>
              </a:rPr>
              <a:t>Your</a:t>
            </a:r>
            <a:r>
              <a:rPr dirty="0" sz="1900" spc="-6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biggest</a:t>
            </a:r>
            <a:r>
              <a:rPr dirty="0" sz="1900" spc="-5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challenge</a:t>
            </a:r>
            <a:r>
              <a:rPr dirty="0" sz="1900" spc="-3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working</a:t>
            </a:r>
            <a:r>
              <a:rPr dirty="0" sz="1900" spc="-3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with</a:t>
            </a:r>
            <a:r>
              <a:rPr dirty="0" sz="1900" spc="-5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bariatric</a:t>
            </a:r>
            <a:r>
              <a:rPr dirty="0" sz="1900" spc="-40">
                <a:latin typeface="Arial"/>
                <a:cs typeface="Arial"/>
              </a:rPr>
              <a:t> </a:t>
            </a:r>
            <a:r>
              <a:rPr dirty="0" sz="1900" spc="-10">
                <a:latin typeface="Arial"/>
                <a:cs typeface="Arial"/>
              </a:rPr>
              <a:t>patients</a:t>
            </a:r>
            <a:endParaRPr sz="19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5"/>
              </a:spcBef>
              <a:buFont typeface="Arial"/>
              <a:buChar char="•"/>
            </a:pPr>
            <a:endParaRPr sz="175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buChar char="•"/>
              <a:tabLst>
                <a:tab pos="240665" algn="l"/>
                <a:tab pos="241300" algn="l"/>
              </a:tabLst>
            </a:pPr>
            <a:r>
              <a:rPr dirty="0" sz="2200">
                <a:latin typeface="Arial"/>
                <a:cs typeface="Arial"/>
              </a:rPr>
              <a:t>Landmarks</a:t>
            </a:r>
            <a:r>
              <a:rPr dirty="0" sz="2200" spc="-30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that</a:t>
            </a:r>
            <a:r>
              <a:rPr dirty="0" sz="2200" spc="-25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may</a:t>
            </a:r>
            <a:r>
              <a:rPr dirty="0" sz="2200" spc="-25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be</a:t>
            </a:r>
            <a:r>
              <a:rPr dirty="0" sz="2200" spc="-30">
                <a:latin typeface="Arial"/>
                <a:cs typeface="Arial"/>
              </a:rPr>
              <a:t> </a:t>
            </a:r>
            <a:r>
              <a:rPr dirty="0" sz="2200" spc="-10">
                <a:latin typeface="Arial"/>
                <a:cs typeface="Arial"/>
              </a:rPr>
              <a:t>hard/impossible</a:t>
            </a:r>
            <a:r>
              <a:rPr dirty="0" sz="2200" spc="-35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to</a:t>
            </a:r>
            <a:r>
              <a:rPr dirty="0" sz="2200" spc="-35">
                <a:latin typeface="Arial"/>
                <a:cs typeface="Arial"/>
              </a:rPr>
              <a:t> </a:t>
            </a:r>
            <a:r>
              <a:rPr dirty="0" sz="2200" spc="-20">
                <a:latin typeface="Arial"/>
                <a:cs typeface="Arial"/>
              </a:rPr>
              <a:t>find</a:t>
            </a:r>
            <a:endParaRPr sz="2200">
              <a:latin typeface="Arial"/>
              <a:cs typeface="Arial"/>
            </a:endParaRPr>
          </a:p>
          <a:p>
            <a:pPr lvl="1" marL="698500" indent="-229235">
              <a:lnSpc>
                <a:spcPct val="100000"/>
              </a:lnSpc>
              <a:spcBef>
                <a:spcPts val="50"/>
              </a:spcBef>
              <a:buChar char="•"/>
              <a:tabLst>
                <a:tab pos="698500" algn="l"/>
                <a:tab pos="699135" algn="l"/>
              </a:tabLst>
            </a:pPr>
            <a:r>
              <a:rPr dirty="0" sz="1900" spc="-10">
                <a:latin typeface="Arial"/>
                <a:cs typeface="Arial"/>
              </a:rPr>
              <a:t>Crests</a:t>
            </a:r>
            <a:endParaRPr sz="1900">
              <a:latin typeface="Arial"/>
              <a:cs typeface="Arial"/>
            </a:endParaRPr>
          </a:p>
          <a:p>
            <a:pPr lvl="2" marL="1155700" indent="-229235">
              <a:lnSpc>
                <a:spcPct val="100000"/>
              </a:lnSpc>
              <a:spcBef>
                <a:spcPts val="105"/>
              </a:spcBef>
              <a:buChar char="•"/>
              <a:tabLst>
                <a:tab pos="1155700" algn="l"/>
                <a:tab pos="1156335" algn="l"/>
              </a:tabLst>
            </a:pPr>
            <a:r>
              <a:rPr dirty="0" sz="1700">
                <a:latin typeface="Arial"/>
                <a:cs typeface="Arial"/>
              </a:rPr>
              <a:t>You can</a:t>
            </a:r>
            <a:r>
              <a:rPr dirty="0" sz="1700" spc="-1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sometimes</a:t>
            </a:r>
            <a:r>
              <a:rPr dirty="0" sz="1700" spc="-2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use</a:t>
            </a:r>
            <a:r>
              <a:rPr dirty="0" sz="1700" spc="-1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lower</a:t>
            </a:r>
            <a:r>
              <a:rPr dirty="0" sz="1700" spc="-1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costal</a:t>
            </a:r>
            <a:r>
              <a:rPr dirty="0" sz="1700" spc="-5">
                <a:latin typeface="Arial"/>
                <a:cs typeface="Arial"/>
              </a:rPr>
              <a:t> </a:t>
            </a:r>
            <a:r>
              <a:rPr dirty="0" sz="1700" spc="-10">
                <a:latin typeface="Arial"/>
                <a:cs typeface="Arial"/>
              </a:rPr>
              <a:t>margin</a:t>
            </a:r>
            <a:endParaRPr sz="1700">
              <a:latin typeface="Arial"/>
              <a:cs typeface="Arial"/>
            </a:endParaRPr>
          </a:p>
          <a:p>
            <a:pPr lvl="2" marL="1155700" indent="-229235">
              <a:lnSpc>
                <a:spcPct val="100000"/>
              </a:lnSpc>
              <a:spcBef>
                <a:spcPts val="80"/>
              </a:spcBef>
              <a:buChar char="•"/>
              <a:tabLst>
                <a:tab pos="1155700" algn="l"/>
                <a:tab pos="1156335" algn="l"/>
              </a:tabLst>
            </a:pPr>
            <a:r>
              <a:rPr dirty="0" sz="1700">
                <a:latin typeface="Arial"/>
                <a:cs typeface="Arial"/>
              </a:rPr>
              <a:t>The</a:t>
            </a:r>
            <a:r>
              <a:rPr dirty="0" sz="1700" spc="-3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inferior</a:t>
            </a:r>
            <a:r>
              <a:rPr dirty="0" sz="1700" spc="-1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aspect of</a:t>
            </a:r>
            <a:r>
              <a:rPr dirty="0" sz="1700" spc="-1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a</a:t>
            </a:r>
            <a:r>
              <a:rPr dirty="0" sz="1700" spc="-1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bent</a:t>
            </a:r>
            <a:r>
              <a:rPr dirty="0" sz="1700" spc="-1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elbow</a:t>
            </a:r>
            <a:r>
              <a:rPr dirty="0" sz="1700" spc="-1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is</a:t>
            </a:r>
            <a:r>
              <a:rPr dirty="0" sz="1700" spc="-3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usually</a:t>
            </a:r>
            <a:r>
              <a:rPr dirty="0" sz="1700" spc="-2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close</a:t>
            </a:r>
            <a:r>
              <a:rPr dirty="0" sz="1700" spc="-1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to</a:t>
            </a:r>
            <a:r>
              <a:rPr dirty="0" sz="1700" spc="-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the</a:t>
            </a:r>
            <a:r>
              <a:rPr dirty="0" sz="1700" spc="-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level</a:t>
            </a:r>
            <a:r>
              <a:rPr dirty="0" sz="1700" spc="-1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of</a:t>
            </a:r>
            <a:r>
              <a:rPr dirty="0" sz="1700" spc="-10">
                <a:latin typeface="Arial"/>
                <a:cs typeface="Arial"/>
              </a:rPr>
              <a:t> crests</a:t>
            </a:r>
            <a:endParaRPr sz="1700">
              <a:latin typeface="Arial"/>
              <a:cs typeface="Arial"/>
            </a:endParaRPr>
          </a:p>
          <a:p>
            <a:pPr lvl="1" marL="698500" indent="-229235">
              <a:lnSpc>
                <a:spcPct val="100000"/>
              </a:lnSpc>
              <a:spcBef>
                <a:spcPts val="1605"/>
              </a:spcBef>
              <a:buChar char="•"/>
              <a:tabLst>
                <a:tab pos="698500" algn="l"/>
                <a:tab pos="699135" algn="l"/>
              </a:tabLst>
            </a:pPr>
            <a:r>
              <a:rPr dirty="0" sz="1900" spc="-20">
                <a:latin typeface="Arial"/>
                <a:cs typeface="Arial"/>
              </a:rPr>
              <a:t>ASIS</a:t>
            </a:r>
            <a:endParaRPr sz="1900">
              <a:latin typeface="Arial"/>
              <a:cs typeface="Arial"/>
            </a:endParaRPr>
          </a:p>
          <a:p>
            <a:pPr lvl="2" marL="1155700" indent="-229235">
              <a:lnSpc>
                <a:spcPct val="100000"/>
              </a:lnSpc>
              <a:spcBef>
                <a:spcPts val="90"/>
              </a:spcBef>
              <a:buChar char="•"/>
              <a:tabLst>
                <a:tab pos="1155700" algn="l"/>
                <a:tab pos="1156335" algn="l"/>
              </a:tabLst>
            </a:pPr>
            <a:r>
              <a:rPr dirty="0" sz="1700">
                <a:latin typeface="Arial"/>
                <a:cs typeface="Arial"/>
              </a:rPr>
              <a:t>Lies</a:t>
            </a:r>
            <a:r>
              <a:rPr dirty="0" sz="1700" spc="-1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under</a:t>
            </a:r>
            <a:r>
              <a:rPr dirty="0" sz="1700" spc="-1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the</a:t>
            </a:r>
            <a:r>
              <a:rPr dirty="0" sz="1700" spc="5">
                <a:latin typeface="Arial"/>
                <a:cs typeface="Arial"/>
              </a:rPr>
              <a:t> </a:t>
            </a:r>
            <a:r>
              <a:rPr dirty="0" sz="1700" spc="-10">
                <a:latin typeface="Arial"/>
                <a:cs typeface="Arial"/>
              </a:rPr>
              <a:t>panniculus*</a:t>
            </a:r>
            <a:endParaRPr sz="1700">
              <a:latin typeface="Arial"/>
              <a:cs typeface="Arial"/>
            </a:endParaRPr>
          </a:p>
          <a:p>
            <a:pPr lvl="2" marL="1155700" indent="-229235">
              <a:lnSpc>
                <a:spcPct val="100000"/>
              </a:lnSpc>
              <a:spcBef>
                <a:spcPts val="95"/>
              </a:spcBef>
              <a:buChar char="•"/>
              <a:tabLst>
                <a:tab pos="1155700" algn="l"/>
                <a:tab pos="1156335" algn="l"/>
              </a:tabLst>
            </a:pPr>
            <a:r>
              <a:rPr dirty="0" sz="1700">
                <a:latin typeface="Arial"/>
                <a:cs typeface="Arial"/>
              </a:rPr>
              <a:t>Panniculus</a:t>
            </a:r>
            <a:r>
              <a:rPr dirty="0" sz="1700" spc="-3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can be too</a:t>
            </a:r>
            <a:r>
              <a:rPr dirty="0" sz="1700" spc="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heavy</a:t>
            </a:r>
            <a:r>
              <a:rPr dirty="0" sz="1700" spc="-1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to</a:t>
            </a:r>
            <a:r>
              <a:rPr dirty="0" sz="1700" spc="1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lift</a:t>
            </a:r>
            <a:r>
              <a:rPr dirty="0" sz="1700" spc="-1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in</a:t>
            </a:r>
            <a:r>
              <a:rPr dirty="0" sz="1700" spc="-1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some</a:t>
            </a:r>
            <a:r>
              <a:rPr dirty="0" sz="1700" spc="-10">
                <a:latin typeface="Arial"/>
                <a:cs typeface="Arial"/>
              </a:rPr>
              <a:t> patients</a:t>
            </a:r>
            <a:endParaRPr sz="1700">
              <a:latin typeface="Arial"/>
              <a:cs typeface="Arial"/>
            </a:endParaRPr>
          </a:p>
          <a:p>
            <a:pPr lvl="2" marL="1155700" marR="5080" indent="-228600">
              <a:lnSpc>
                <a:spcPct val="80000"/>
              </a:lnSpc>
              <a:spcBef>
                <a:spcPts val="505"/>
              </a:spcBef>
              <a:buChar char="•"/>
              <a:tabLst>
                <a:tab pos="1155700" algn="l"/>
                <a:tab pos="1156335" algn="l"/>
              </a:tabLst>
            </a:pPr>
            <a:r>
              <a:rPr dirty="0" sz="1700">
                <a:latin typeface="Arial"/>
                <a:cs typeface="Arial"/>
              </a:rPr>
              <a:t>Skin</a:t>
            </a:r>
            <a:r>
              <a:rPr dirty="0" sz="1700" spc="-2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under</a:t>
            </a:r>
            <a:r>
              <a:rPr dirty="0" sz="1700" spc="-1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the</a:t>
            </a:r>
            <a:r>
              <a:rPr dirty="0" sz="1700" spc="-1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panniculus</a:t>
            </a:r>
            <a:r>
              <a:rPr dirty="0" sz="1700" spc="-1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is</a:t>
            </a:r>
            <a:r>
              <a:rPr dirty="0" sz="1700" spc="-1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often moist</a:t>
            </a:r>
            <a:r>
              <a:rPr dirty="0" sz="1700" spc="-2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and</a:t>
            </a:r>
            <a:r>
              <a:rPr dirty="0" sz="1700" spc="-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delicate</a:t>
            </a:r>
            <a:r>
              <a:rPr dirty="0" sz="1700" spc="-2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so</a:t>
            </a:r>
            <a:r>
              <a:rPr dirty="0" sz="1700" spc="-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you</a:t>
            </a:r>
            <a:r>
              <a:rPr dirty="0" sz="1700" spc="1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don’t</a:t>
            </a:r>
            <a:r>
              <a:rPr dirty="0" sz="1700" spc="-1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want to</a:t>
            </a:r>
            <a:r>
              <a:rPr dirty="0" sz="1700" spc="-1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reach</a:t>
            </a:r>
            <a:r>
              <a:rPr dirty="0" sz="1700" spc="-1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under</a:t>
            </a:r>
            <a:r>
              <a:rPr dirty="0" sz="1700" spc="-10">
                <a:latin typeface="Arial"/>
                <a:cs typeface="Arial"/>
              </a:rPr>
              <a:t> there </a:t>
            </a:r>
            <a:r>
              <a:rPr dirty="0" sz="1700">
                <a:latin typeface="Arial"/>
                <a:cs typeface="Arial"/>
              </a:rPr>
              <a:t>(wear</a:t>
            </a:r>
            <a:r>
              <a:rPr dirty="0" sz="1700" spc="-2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gloves</a:t>
            </a:r>
            <a:r>
              <a:rPr dirty="0" sz="1700" spc="-2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if</a:t>
            </a:r>
            <a:r>
              <a:rPr dirty="0" sz="1700" spc="-3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you</a:t>
            </a:r>
            <a:r>
              <a:rPr dirty="0" sz="1700" spc="5">
                <a:latin typeface="Arial"/>
                <a:cs typeface="Arial"/>
              </a:rPr>
              <a:t> </a:t>
            </a:r>
            <a:r>
              <a:rPr dirty="0" sz="1700" spc="-10">
                <a:latin typeface="Arial"/>
                <a:cs typeface="Arial"/>
              </a:rPr>
              <a:t>must!)</a:t>
            </a:r>
            <a:endParaRPr sz="17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23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1300" spc="-10">
                <a:latin typeface="Arial"/>
                <a:cs typeface="Arial"/>
              </a:rPr>
              <a:t>*Panniculus</a:t>
            </a:r>
            <a:r>
              <a:rPr dirty="0" sz="1300" spc="-45">
                <a:latin typeface="Arial"/>
                <a:cs typeface="Arial"/>
              </a:rPr>
              <a:t> </a:t>
            </a:r>
            <a:r>
              <a:rPr dirty="0" sz="1300">
                <a:latin typeface="Arial"/>
                <a:cs typeface="Arial"/>
              </a:rPr>
              <a:t>Adiposus</a:t>
            </a:r>
            <a:r>
              <a:rPr dirty="0" sz="1300" spc="-40">
                <a:latin typeface="Arial"/>
                <a:cs typeface="Arial"/>
              </a:rPr>
              <a:t> </a:t>
            </a:r>
            <a:r>
              <a:rPr dirty="0" sz="1300">
                <a:latin typeface="Arial"/>
                <a:cs typeface="Arial"/>
              </a:rPr>
              <a:t>(pannus)</a:t>
            </a:r>
            <a:r>
              <a:rPr dirty="0" sz="1300" spc="-20">
                <a:latin typeface="Arial"/>
                <a:cs typeface="Arial"/>
              </a:rPr>
              <a:t> </a:t>
            </a:r>
            <a:r>
              <a:rPr dirty="0" sz="1300">
                <a:latin typeface="Arial"/>
                <a:cs typeface="Arial"/>
              </a:rPr>
              <a:t>“fatty</a:t>
            </a:r>
            <a:r>
              <a:rPr dirty="0" sz="1300" spc="-50">
                <a:latin typeface="Arial"/>
                <a:cs typeface="Arial"/>
              </a:rPr>
              <a:t> </a:t>
            </a:r>
            <a:r>
              <a:rPr dirty="0" sz="1300">
                <a:latin typeface="Arial"/>
                <a:cs typeface="Arial"/>
              </a:rPr>
              <a:t>apron”:</a:t>
            </a:r>
            <a:r>
              <a:rPr dirty="0" sz="1300" spc="-30">
                <a:latin typeface="Arial"/>
                <a:cs typeface="Arial"/>
              </a:rPr>
              <a:t> </a:t>
            </a:r>
            <a:r>
              <a:rPr dirty="0" sz="1300">
                <a:latin typeface="Arial"/>
                <a:cs typeface="Arial"/>
              </a:rPr>
              <a:t>Anterior</a:t>
            </a:r>
            <a:r>
              <a:rPr dirty="0" sz="1300" spc="-30">
                <a:latin typeface="Arial"/>
                <a:cs typeface="Arial"/>
              </a:rPr>
              <a:t> </a:t>
            </a:r>
            <a:r>
              <a:rPr dirty="0" sz="1300">
                <a:latin typeface="Arial"/>
                <a:cs typeface="Arial"/>
              </a:rPr>
              <a:t>abdominal</a:t>
            </a:r>
            <a:r>
              <a:rPr dirty="0" sz="1300" spc="-30">
                <a:latin typeface="Arial"/>
                <a:cs typeface="Arial"/>
              </a:rPr>
              <a:t> </a:t>
            </a:r>
            <a:r>
              <a:rPr dirty="0" sz="1300">
                <a:latin typeface="Arial"/>
                <a:cs typeface="Arial"/>
              </a:rPr>
              <a:t>tissue</a:t>
            </a:r>
            <a:r>
              <a:rPr dirty="0" sz="1300" spc="-35">
                <a:latin typeface="Arial"/>
                <a:cs typeface="Arial"/>
              </a:rPr>
              <a:t> </a:t>
            </a:r>
            <a:r>
              <a:rPr dirty="0" sz="1300">
                <a:latin typeface="Arial"/>
                <a:cs typeface="Arial"/>
              </a:rPr>
              <a:t>that</a:t>
            </a:r>
            <a:r>
              <a:rPr dirty="0" sz="1300" spc="-50">
                <a:latin typeface="Arial"/>
                <a:cs typeface="Arial"/>
              </a:rPr>
              <a:t> </a:t>
            </a:r>
            <a:r>
              <a:rPr dirty="0" sz="1300">
                <a:latin typeface="Arial"/>
                <a:cs typeface="Arial"/>
              </a:rPr>
              <a:t>hangs</a:t>
            </a:r>
            <a:r>
              <a:rPr dirty="0" sz="1300" spc="-45">
                <a:latin typeface="Arial"/>
                <a:cs typeface="Arial"/>
              </a:rPr>
              <a:t> </a:t>
            </a:r>
            <a:r>
              <a:rPr dirty="0" sz="1300">
                <a:latin typeface="Arial"/>
                <a:cs typeface="Arial"/>
              </a:rPr>
              <a:t>down</a:t>
            </a:r>
            <a:r>
              <a:rPr dirty="0" sz="1300" spc="-25">
                <a:latin typeface="Arial"/>
                <a:cs typeface="Arial"/>
              </a:rPr>
              <a:t> </a:t>
            </a:r>
            <a:r>
              <a:rPr dirty="0" sz="1300">
                <a:latin typeface="Arial"/>
                <a:cs typeface="Arial"/>
              </a:rPr>
              <a:t>on</a:t>
            </a:r>
            <a:r>
              <a:rPr dirty="0" sz="1300" spc="-50">
                <a:latin typeface="Arial"/>
                <a:cs typeface="Arial"/>
              </a:rPr>
              <a:t> </a:t>
            </a:r>
            <a:r>
              <a:rPr dirty="0" sz="1300">
                <a:latin typeface="Arial"/>
                <a:cs typeface="Arial"/>
              </a:rPr>
              <a:t>patients</a:t>
            </a:r>
            <a:r>
              <a:rPr dirty="0" sz="1300" spc="-45">
                <a:latin typeface="Arial"/>
                <a:cs typeface="Arial"/>
              </a:rPr>
              <a:t> </a:t>
            </a:r>
            <a:r>
              <a:rPr dirty="0" sz="1300">
                <a:latin typeface="Arial"/>
                <a:cs typeface="Arial"/>
              </a:rPr>
              <a:t>with</a:t>
            </a:r>
            <a:r>
              <a:rPr dirty="0" sz="1300" spc="-35">
                <a:latin typeface="Arial"/>
                <a:cs typeface="Arial"/>
              </a:rPr>
              <a:t> </a:t>
            </a:r>
            <a:r>
              <a:rPr dirty="0" sz="1300" spc="-10">
                <a:latin typeface="Arial"/>
                <a:cs typeface="Arial"/>
              </a:rPr>
              <a:t>obesity</a:t>
            </a:r>
            <a:endParaRPr sz="13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52" y="9963"/>
            <a:ext cx="655987" cy="688414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31012"/>
            <a:ext cx="4164329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none"/>
              <a:t>Landmarks</a:t>
            </a:r>
            <a:r>
              <a:rPr dirty="0" u="none" spc="15"/>
              <a:t> </a:t>
            </a:r>
            <a:r>
              <a:rPr dirty="0" u="none" spc="-10"/>
              <a:t>cont.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37106"/>
            <a:ext cx="9687560" cy="434022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241300" indent="-228600">
              <a:lnSpc>
                <a:spcPts val="3025"/>
              </a:lnSpc>
              <a:spcBef>
                <a:spcPts val="10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"/>
                <a:cs typeface="Arial"/>
              </a:rPr>
              <a:t>Greater </a:t>
            </a:r>
            <a:r>
              <a:rPr dirty="0" sz="2600" spc="-10">
                <a:latin typeface="Arial"/>
                <a:cs typeface="Arial"/>
              </a:rPr>
              <a:t>trochanter</a:t>
            </a:r>
            <a:endParaRPr sz="2600">
              <a:latin typeface="Arial"/>
              <a:cs typeface="Arial"/>
            </a:endParaRPr>
          </a:p>
          <a:p>
            <a:pPr lvl="1" marL="698500" indent="-229235">
              <a:lnSpc>
                <a:spcPts val="2095"/>
              </a:lnSpc>
              <a:buChar char="•"/>
              <a:tabLst>
                <a:tab pos="698500" algn="l"/>
                <a:tab pos="699135" algn="l"/>
              </a:tabLst>
            </a:pPr>
            <a:r>
              <a:rPr dirty="0" sz="1900">
                <a:latin typeface="Arial"/>
                <a:cs typeface="Arial"/>
              </a:rPr>
              <a:t>Ease</a:t>
            </a:r>
            <a:r>
              <a:rPr dirty="0" sz="1900" spc="-4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of</a:t>
            </a:r>
            <a:r>
              <a:rPr dirty="0" sz="1900" spc="-5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location</a:t>
            </a:r>
            <a:r>
              <a:rPr dirty="0" sz="1900" spc="-1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depends</a:t>
            </a:r>
            <a:r>
              <a:rPr dirty="0" sz="1900" spc="-1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on</a:t>
            </a:r>
            <a:r>
              <a:rPr dirty="0" sz="1900" spc="-3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fat</a:t>
            </a:r>
            <a:r>
              <a:rPr dirty="0" sz="1900" spc="-50">
                <a:latin typeface="Arial"/>
                <a:cs typeface="Arial"/>
              </a:rPr>
              <a:t> </a:t>
            </a:r>
            <a:r>
              <a:rPr dirty="0" sz="1900" spc="-10">
                <a:latin typeface="Arial"/>
                <a:cs typeface="Arial"/>
              </a:rPr>
              <a:t>distribution</a:t>
            </a:r>
            <a:endParaRPr sz="1900">
              <a:latin typeface="Arial"/>
              <a:cs typeface="Arial"/>
            </a:endParaRPr>
          </a:p>
          <a:p>
            <a:pPr lvl="1" marL="698500" indent="-229235">
              <a:lnSpc>
                <a:spcPts val="2190"/>
              </a:lnSpc>
              <a:buChar char="•"/>
              <a:tabLst>
                <a:tab pos="698500" algn="l"/>
                <a:tab pos="699135" algn="l"/>
              </a:tabLst>
            </a:pPr>
            <a:r>
              <a:rPr dirty="0" sz="1900">
                <a:latin typeface="Arial"/>
                <a:cs typeface="Arial"/>
              </a:rPr>
              <a:t>Much</a:t>
            </a:r>
            <a:r>
              <a:rPr dirty="0" sz="1900" spc="-3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harder</a:t>
            </a:r>
            <a:r>
              <a:rPr dirty="0" sz="1900" spc="-2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to</a:t>
            </a:r>
            <a:r>
              <a:rPr dirty="0" sz="1900" spc="-3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find</a:t>
            </a:r>
            <a:r>
              <a:rPr dirty="0" sz="1900" spc="-3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on</a:t>
            </a:r>
            <a:r>
              <a:rPr dirty="0" sz="1900" spc="-5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obese</a:t>
            </a:r>
            <a:r>
              <a:rPr dirty="0" sz="1900" spc="-25">
                <a:latin typeface="Arial"/>
                <a:cs typeface="Arial"/>
              </a:rPr>
              <a:t> </a:t>
            </a:r>
            <a:r>
              <a:rPr dirty="0" sz="1900" spc="-10">
                <a:latin typeface="Arial"/>
                <a:cs typeface="Arial"/>
              </a:rPr>
              <a:t>women</a:t>
            </a:r>
            <a:endParaRPr sz="1900">
              <a:latin typeface="Arial"/>
              <a:cs typeface="Arial"/>
            </a:endParaRPr>
          </a:p>
          <a:p>
            <a:pPr marL="241300" indent="-228600">
              <a:lnSpc>
                <a:spcPts val="3030"/>
              </a:lnSpc>
              <a:spcBef>
                <a:spcPts val="148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"/>
                <a:cs typeface="Arial"/>
              </a:rPr>
              <a:t>Lower</a:t>
            </a:r>
            <a:r>
              <a:rPr dirty="0" sz="2600" spc="-5">
                <a:latin typeface="Arial"/>
                <a:cs typeface="Arial"/>
              </a:rPr>
              <a:t> </a:t>
            </a:r>
            <a:r>
              <a:rPr dirty="0" sz="2600">
                <a:latin typeface="Arial"/>
                <a:cs typeface="Arial"/>
              </a:rPr>
              <a:t>costal</a:t>
            </a:r>
            <a:r>
              <a:rPr dirty="0" sz="2600" spc="5">
                <a:latin typeface="Arial"/>
                <a:cs typeface="Arial"/>
              </a:rPr>
              <a:t> </a:t>
            </a:r>
            <a:r>
              <a:rPr dirty="0" sz="2600" spc="-10">
                <a:latin typeface="Arial"/>
                <a:cs typeface="Arial"/>
              </a:rPr>
              <a:t>margin</a:t>
            </a:r>
            <a:endParaRPr sz="2600">
              <a:latin typeface="Arial"/>
              <a:cs typeface="Arial"/>
            </a:endParaRPr>
          </a:p>
          <a:p>
            <a:pPr lvl="1" marL="698500" indent="-229235">
              <a:lnSpc>
                <a:spcPts val="2190"/>
              </a:lnSpc>
              <a:buChar char="•"/>
              <a:tabLst>
                <a:tab pos="698500" algn="l"/>
                <a:tab pos="699135" algn="l"/>
              </a:tabLst>
            </a:pPr>
            <a:r>
              <a:rPr dirty="0" sz="1900">
                <a:latin typeface="Arial"/>
                <a:cs typeface="Arial"/>
              </a:rPr>
              <a:t>Can</a:t>
            </a:r>
            <a:r>
              <a:rPr dirty="0" sz="1900" spc="-3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be</a:t>
            </a:r>
            <a:r>
              <a:rPr dirty="0" sz="1900" spc="-3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easier</a:t>
            </a:r>
            <a:r>
              <a:rPr dirty="0" sz="1900" spc="-1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to</a:t>
            </a:r>
            <a:r>
              <a:rPr dirty="0" sz="1900" spc="-4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find</a:t>
            </a:r>
            <a:r>
              <a:rPr dirty="0" sz="1900" spc="-2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than</a:t>
            </a:r>
            <a:r>
              <a:rPr dirty="0" sz="1900" spc="-1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crests,</a:t>
            </a:r>
            <a:r>
              <a:rPr dirty="0" sz="1900" spc="-4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but</a:t>
            </a:r>
            <a:r>
              <a:rPr dirty="0" sz="1900" spc="-2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digging</a:t>
            </a:r>
            <a:r>
              <a:rPr dirty="0" sz="1900" spc="-1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for</a:t>
            </a:r>
            <a:r>
              <a:rPr dirty="0" sz="1900" spc="-3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it</a:t>
            </a:r>
            <a:r>
              <a:rPr dirty="0" sz="1900" spc="-4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can</a:t>
            </a:r>
            <a:r>
              <a:rPr dirty="0" sz="1900" spc="-2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be</a:t>
            </a:r>
            <a:r>
              <a:rPr dirty="0" sz="1900" spc="-2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very</a:t>
            </a:r>
            <a:r>
              <a:rPr dirty="0" sz="1900" spc="-4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painful</a:t>
            </a:r>
            <a:r>
              <a:rPr dirty="0" sz="1900" spc="-1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for</a:t>
            </a:r>
            <a:r>
              <a:rPr dirty="0" sz="1900" spc="-3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the</a:t>
            </a:r>
            <a:r>
              <a:rPr dirty="0" sz="1900" spc="-25">
                <a:latin typeface="Arial"/>
                <a:cs typeface="Arial"/>
              </a:rPr>
              <a:t> </a:t>
            </a:r>
            <a:r>
              <a:rPr dirty="0" sz="1900" spc="-10">
                <a:latin typeface="Arial"/>
                <a:cs typeface="Arial"/>
              </a:rPr>
              <a:t>patient</a:t>
            </a:r>
            <a:endParaRPr sz="1900">
              <a:latin typeface="Arial"/>
              <a:cs typeface="Arial"/>
            </a:endParaRPr>
          </a:p>
          <a:p>
            <a:pPr marL="241300" indent="-228600">
              <a:lnSpc>
                <a:spcPts val="3025"/>
              </a:lnSpc>
              <a:spcBef>
                <a:spcPts val="148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"/>
                <a:cs typeface="Arial"/>
              </a:rPr>
              <a:t>Inferior</a:t>
            </a:r>
            <a:r>
              <a:rPr dirty="0" sz="2600" spc="-15">
                <a:latin typeface="Arial"/>
                <a:cs typeface="Arial"/>
              </a:rPr>
              <a:t> </a:t>
            </a:r>
            <a:r>
              <a:rPr dirty="0" sz="2600">
                <a:latin typeface="Arial"/>
                <a:cs typeface="Arial"/>
              </a:rPr>
              <a:t>angle of</a:t>
            </a:r>
            <a:r>
              <a:rPr dirty="0" sz="2600" spc="5">
                <a:latin typeface="Arial"/>
                <a:cs typeface="Arial"/>
              </a:rPr>
              <a:t> </a:t>
            </a:r>
            <a:r>
              <a:rPr dirty="0" sz="2600">
                <a:latin typeface="Arial"/>
                <a:cs typeface="Arial"/>
              </a:rPr>
              <a:t>the</a:t>
            </a:r>
            <a:r>
              <a:rPr dirty="0" sz="2600" spc="5">
                <a:latin typeface="Arial"/>
                <a:cs typeface="Arial"/>
              </a:rPr>
              <a:t> </a:t>
            </a:r>
            <a:r>
              <a:rPr dirty="0" sz="2600" spc="-10">
                <a:latin typeface="Arial"/>
                <a:cs typeface="Arial"/>
              </a:rPr>
              <a:t>scapula</a:t>
            </a:r>
            <a:endParaRPr sz="2600">
              <a:latin typeface="Arial"/>
              <a:cs typeface="Arial"/>
            </a:endParaRPr>
          </a:p>
          <a:p>
            <a:pPr lvl="1" marL="698500" indent="-229235">
              <a:lnSpc>
                <a:spcPts val="2095"/>
              </a:lnSpc>
              <a:buChar char="•"/>
              <a:tabLst>
                <a:tab pos="698500" algn="l"/>
                <a:tab pos="699135" algn="l"/>
              </a:tabLst>
            </a:pPr>
            <a:r>
              <a:rPr dirty="0" sz="1900">
                <a:latin typeface="Arial"/>
                <a:cs typeface="Arial"/>
              </a:rPr>
              <a:t>Depends</a:t>
            </a:r>
            <a:r>
              <a:rPr dirty="0" sz="1900" spc="-3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greatly</a:t>
            </a:r>
            <a:r>
              <a:rPr dirty="0" sz="1900" spc="-4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on</a:t>
            </a:r>
            <a:r>
              <a:rPr dirty="0" sz="1900" spc="-5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body</a:t>
            </a:r>
            <a:r>
              <a:rPr dirty="0" sz="1900" spc="-4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composition</a:t>
            </a:r>
            <a:r>
              <a:rPr dirty="0" sz="1900" spc="-2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and</a:t>
            </a:r>
            <a:r>
              <a:rPr dirty="0" sz="1900" spc="-4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fat</a:t>
            </a:r>
            <a:r>
              <a:rPr dirty="0" sz="1900" spc="-65">
                <a:latin typeface="Arial"/>
                <a:cs typeface="Arial"/>
              </a:rPr>
              <a:t> </a:t>
            </a:r>
            <a:r>
              <a:rPr dirty="0" sz="1900" spc="-10">
                <a:latin typeface="Arial"/>
                <a:cs typeface="Arial"/>
              </a:rPr>
              <a:t>distribution</a:t>
            </a:r>
            <a:endParaRPr sz="1900">
              <a:latin typeface="Arial"/>
              <a:cs typeface="Arial"/>
            </a:endParaRPr>
          </a:p>
          <a:p>
            <a:pPr lvl="1" marL="698500" indent="-229235">
              <a:lnSpc>
                <a:spcPts val="2190"/>
              </a:lnSpc>
              <a:buChar char="•"/>
              <a:tabLst>
                <a:tab pos="698500" algn="l"/>
                <a:tab pos="699135" algn="l"/>
              </a:tabLst>
            </a:pPr>
            <a:r>
              <a:rPr dirty="0" sz="1900">
                <a:latin typeface="Arial"/>
                <a:cs typeface="Arial"/>
              </a:rPr>
              <a:t>May</a:t>
            </a:r>
            <a:r>
              <a:rPr dirty="0" sz="1900" spc="-2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be</a:t>
            </a:r>
            <a:r>
              <a:rPr dirty="0" sz="1900" spc="-2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easy</a:t>
            </a:r>
            <a:r>
              <a:rPr dirty="0" sz="1900" spc="-2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to</a:t>
            </a:r>
            <a:r>
              <a:rPr dirty="0" sz="1900" spc="-3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find</a:t>
            </a:r>
            <a:r>
              <a:rPr dirty="0" sz="1900" spc="-1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or</a:t>
            </a:r>
            <a:r>
              <a:rPr dirty="0" sz="1900" spc="-3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very</a:t>
            </a:r>
            <a:r>
              <a:rPr dirty="0" sz="1900" spc="-20">
                <a:latin typeface="Arial"/>
                <a:cs typeface="Arial"/>
              </a:rPr>
              <a:t> </a:t>
            </a:r>
            <a:r>
              <a:rPr dirty="0" sz="1900" spc="-10">
                <a:latin typeface="Arial"/>
                <a:cs typeface="Arial"/>
              </a:rPr>
              <a:t>difficult</a:t>
            </a:r>
            <a:endParaRPr sz="1900">
              <a:latin typeface="Arial"/>
              <a:cs typeface="Arial"/>
            </a:endParaRPr>
          </a:p>
          <a:p>
            <a:pPr marL="241300" indent="-228600">
              <a:lnSpc>
                <a:spcPts val="2980"/>
              </a:lnSpc>
              <a:spcBef>
                <a:spcPts val="148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"/>
                <a:cs typeface="Arial"/>
              </a:rPr>
              <a:t>Xiphoid</a:t>
            </a:r>
            <a:r>
              <a:rPr dirty="0" sz="2600" spc="-20">
                <a:latin typeface="Arial"/>
                <a:cs typeface="Arial"/>
              </a:rPr>
              <a:t> </a:t>
            </a:r>
            <a:r>
              <a:rPr dirty="0" sz="2600" spc="-10">
                <a:latin typeface="Arial"/>
                <a:cs typeface="Arial"/>
              </a:rPr>
              <a:t>process</a:t>
            </a:r>
            <a:endParaRPr sz="2600">
              <a:latin typeface="Arial"/>
              <a:cs typeface="Arial"/>
            </a:endParaRPr>
          </a:p>
          <a:p>
            <a:pPr lvl="1" marL="698500" indent="-229235">
              <a:lnSpc>
                <a:spcPts val="2405"/>
              </a:lnSpc>
              <a:buChar char="•"/>
              <a:tabLst>
                <a:tab pos="698500" algn="l"/>
                <a:tab pos="699135" algn="l"/>
              </a:tabLst>
            </a:pPr>
            <a:r>
              <a:rPr dirty="0" sz="2200" spc="-10">
                <a:latin typeface="Arial"/>
                <a:cs typeface="Arial"/>
              </a:rPr>
              <a:t>T10/11</a:t>
            </a:r>
            <a:endParaRPr sz="2200">
              <a:latin typeface="Arial"/>
              <a:cs typeface="Arial"/>
            </a:endParaRPr>
          </a:p>
          <a:p>
            <a:pPr lvl="1" marL="698500" indent="-229235">
              <a:lnSpc>
                <a:spcPts val="2095"/>
              </a:lnSpc>
              <a:buChar char="•"/>
              <a:tabLst>
                <a:tab pos="698500" algn="l"/>
                <a:tab pos="699135" algn="l"/>
              </a:tabLst>
            </a:pPr>
            <a:r>
              <a:rPr dirty="0" sz="1900">
                <a:latin typeface="Arial"/>
                <a:cs typeface="Arial"/>
              </a:rPr>
              <a:t>Easier</a:t>
            </a:r>
            <a:r>
              <a:rPr dirty="0" sz="1900" spc="-2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to</a:t>
            </a:r>
            <a:r>
              <a:rPr dirty="0" sz="1900" spc="-4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find</a:t>
            </a:r>
            <a:r>
              <a:rPr dirty="0" sz="1900" spc="-2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than</a:t>
            </a:r>
            <a:r>
              <a:rPr dirty="0" sz="1900" spc="-3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some</a:t>
            </a:r>
            <a:r>
              <a:rPr dirty="0" sz="1900" spc="-3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others,</a:t>
            </a:r>
            <a:r>
              <a:rPr dirty="0" sz="1900" spc="-2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but</a:t>
            </a:r>
            <a:r>
              <a:rPr dirty="0" sz="1900" spc="-3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can</a:t>
            </a:r>
            <a:r>
              <a:rPr dirty="0" sz="1900" spc="-3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still</a:t>
            </a:r>
            <a:r>
              <a:rPr dirty="0" sz="1900" spc="-4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be</a:t>
            </a:r>
            <a:r>
              <a:rPr dirty="0" sz="1900" spc="-3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difficult</a:t>
            </a:r>
            <a:r>
              <a:rPr dirty="0" sz="1900" spc="-3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to</a:t>
            </a:r>
            <a:r>
              <a:rPr dirty="0" sz="1900" spc="-45">
                <a:latin typeface="Arial"/>
                <a:cs typeface="Arial"/>
              </a:rPr>
              <a:t> </a:t>
            </a:r>
            <a:r>
              <a:rPr dirty="0" sz="1900" spc="-10">
                <a:latin typeface="Arial"/>
                <a:cs typeface="Arial"/>
              </a:rPr>
              <a:t>locate</a:t>
            </a:r>
            <a:endParaRPr sz="1900">
              <a:latin typeface="Arial"/>
              <a:cs typeface="Arial"/>
            </a:endParaRPr>
          </a:p>
          <a:p>
            <a:pPr lvl="1" marL="698500" indent="-229235">
              <a:lnSpc>
                <a:spcPts val="2190"/>
              </a:lnSpc>
              <a:buChar char="•"/>
              <a:tabLst>
                <a:tab pos="698500" algn="l"/>
                <a:tab pos="699135" algn="l"/>
              </a:tabLst>
            </a:pPr>
            <a:r>
              <a:rPr dirty="0" sz="1900">
                <a:latin typeface="Arial"/>
                <a:cs typeface="Arial"/>
              </a:rPr>
              <a:t>Sensitive</a:t>
            </a:r>
            <a:r>
              <a:rPr dirty="0" sz="1900" spc="-2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region.</a:t>
            </a:r>
            <a:r>
              <a:rPr dirty="0" sz="1900" spc="-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Ask</a:t>
            </a:r>
            <a:r>
              <a:rPr dirty="0" sz="1900" spc="-4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the</a:t>
            </a:r>
            <a:r>
              <a:rPr dirty="0" sz="1900" spc="-2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patient</a:t>
            </a:r>
            <a:r>
              <a:rPr dirty="0" sz="1900" spc="-3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to</a:t>
            </a:r>
            <a:r>
              <a:rPr dirty="0" sz="1900" spc="-4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locate</a:t>
            </a:r>
            <a:r>
              <a:rPr dirty="0" sz="1900" spc="-1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it</a:t>
            </a:r>
            <a:r>
              <a:rPr dirty="0" sz="1900" spc="-4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for</a:t>
            </a:r>
            <a:r>
              <a:rPr dirty="0" sz="1900" spc="-3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you</a:t>
            </a:r>
            <a:r>
              <a:rPr dirty="0" sz="1900" spc="-3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if</a:t>
            </a:r>
            <a:r>
              <a:rPr dirty="0" sz="1900" spc="-4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in</a:t>
            </a:r>
            <a:r>
              <a:rPr dirty="0" sz="1900" spc="-30">
                <a:latin typeface="Arial"/>
                <a:cs typeface="Arial"/>
              </a:rPr>
              <a:t> </a:t>
            </a:r>
            <a:r>
              <a:rPr dirty="0" sz="1900" spc="-10">
                <a:latin typeface="Arial"/>
                <a:cs typeface="Arial"/>
              </a:rPr>
              <a:t>doubt</a:t>
            </a:r>
            <a:endParaRPr sz="19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52" y="9963"/>
            <a:ext cx="655987" cy="688414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31012"/>
            <a:ext cx="5128895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none"/>
              <a:t>Palpable</a:t>
            </a:r>
            <a:r>
              <a:rPr dirty="0" u="none" spc="10"/>
              <a:t> </a:t>
            </a:r>
            <a:r>
              <a:rPr dirty="0" u="none" spc="-10"/>
              <a:t>Landmarks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14829"/>
            <a:ext cx="9557385" cy="41579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0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Some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landmarks</a:t>
            </a:r>
            <a:r>
              <a:rPr dirty="0" sz="2400" spc="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are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almost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always</a:t>
            </a:r>
            <a:r>
              <a:rPr dirty="0" sz="2400" spc="15">
                <a:latin typeface="Arial"/>
                <a:cs typeface="Arial"/>
              </a:rPr>
              <a:t> </a:t>
            </a:r>
            <a:r>
              <a:rPr dirty="0" sz="2400" spc="-10">
                <a:latin typeface="Arial"/>
                <a:cs typeface="Arial"/>
              </a:rPr>
              <a:t>palpable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Font typeface="Arial"/>
              <a:buChar char="•"/>
            </a:pPr>
            <a:endParaRPr sz="37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5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Jugular</a:t>
            </a:r>
            <a:r>
              <a:rPr dirty="0" sz="2400" spc="20">
                <a:latin typeface="Arial"/>
                <a:cs typeface="Arial"/>
              </a:rPr>
              <a:t> </a:t>
            </a:r>
            <a:r>
              <a:rPr dirty="0" sz="2400" spc="-10">
                <a:latin typeface="Arial"/>
                <a:cs typeface="Arial"/>
              </a:rPr>
              <a:t>notch</a:t>
            </a:r>
            <a:endParaRPr sz="2400">
              <a:latin typeface="Arial"/>
              <a:cs typeface="Arial"/>
            </a:endParaRPr>
          </a:p>
          <a:p>
            <a:pPr lvl="1" marL="698500" indent="-229235">
              <a:lnSpc>
                <a:spcPct val="100000"/>
              </a:lnSpc>
              <a:spcBef>
                <a:spcPts val="260"/>
              </a:spcBef>
              <a:buChar char="•"/>
              <a:tabLst>
                <a:tab pos="698500" algn="l"/>
                <a:tab pos="699135" algn="l"/>
              </a:tabLst>
            </a:pPr>
            <a:r>
              <a:rPr dirty="0" sz="2100">
                <a:latin typeface="Arial"/>
                <a:cs typeface="Arial"/>
              </a:rPr>
              <a:t>May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be</a:t>
            </a:r>
            <a:r>
              <a:rPr dirty="0" sz="2100" spc="-2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the</a:t>
            </a:r>
            <a:r>
              <a:rPr dirty="0" sz="2100" spc="-1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only</a:t>
            </a:r>
            <a:r>
              <a:rPr dirty="0" sz="2100" spc="-3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palpable</a:t>
            </a:r>
            <a:r>
              <a:rPr dirty="0" sz="2100" spc="-3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landmark</a:t>
            </a:r>
            <a:r>
              <a:rPr dirty="0" sz="2100" spc="-3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on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the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morbidly</a:t>
            </a:r>
            <a:r>
              <a:rPr dirty="0" sz="2100" spc="-30">
                <a:latin typeface="Arial"/>
                <a:cs typeface="Arial"/>
              </a:rPr>
              <a:t> </a:t>
            </a:r>
            <a:r>
              <a:rPr dirty="0" sz="2100" spc="-10">
                <a:latin typeface="Arial"/>
                <a:cs typeface="Arial"/>
              </a:rPr>
              <a:t>obese</a:t>
            </a:r>
            <a:endParaRPr sz="2100">
              <a:latin typeface="Arial"/>
              <a:cs typeface="Arial"/>
            </a:endParaRPr>
          </a:p>
          <a:p>
            <a:pPr lvl="1" marL="698500" indent="-229235">
              <a:lnSpc>
                <a:spcPct val="100000"/>
              </a:lnSpc>
              <a:spcBef>
                <a:spcPts val="240"/>
              </a:spcBef>
              <a:buChar char="•"/>
              <a:tabLst>
                <a:tab pos="698500" algn="l"/>
                <a:tab pos="699135" algn="l"/>
              </a:tabLst>
            </a:pPr>
            <a:r>
              <a:rPr dirty="0" sz="2100">
                <a:latin typeface="Arial"/>
                <a:cs typeface="Arial"/>
              </a:rPr>
              <a:t>Corresponds</a:t>
            </a:r>
            <a:r>
              <a:rPr dirty="0" sz="2100" spc="-5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to</a:t>
            </a:r>
            <a:r>
              <a:rPr dirty="0" sz="2100" spc="-40">
                <a:latin typeface="Arial"/>
                <a:cs typeface="Arial"/>
              </a:rPr>
              <a:t> </a:t>
            </a:r>
            <a:r>
              <a:rPr dirty="0" sz="2100" spc="-20">
                <a:latin typeface="Arial"/>
                <a:cs typeface="Arial"/>
              </a:rPr>
              <a:t>T2/3</a:t>
            </a:r>
            <a:endParaRPr sz="2100">
              <a:latin typeface="Arial"/>
              <a:cs typeface="Arial"/>
            </a:endParaRPr>
          </a:p>
          <a:p>
            <a:pPr lvl="1" marL="698500" indent="-229235">
              <a:lnSpc>
                <a:spcPct val="100000"/>
              </a:lnSpc>
              <a:spcBef>
                <a:spcPts val="254"/>
              </a:spcBef>
              <a:buChar char="•"/>
              <a:tabLst>
                <a:tab pos="698500" algn="l"/>
                <a:tab pos="699135" algn="l"/>
              </a:tabLst>
            </a:pPr>
            <a:r>
              <a:rPr dirty="0" sz="2100">
                <a:latin typeface="Arial"/>
                <a:cs typeface="Arial"/>
              </a:rPr>
              <a:t>T1</a:t>
            </a:r>
            <a:r>
              <a:rPr dirty="0" sz="2100" spc="-3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is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approx.</a:t>
            </a:r>
            <a:r>
              <a:rPr dirty="0" sz="2100" spc="-2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2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inches</a:t>
            </a:r>
            <a:r>
              <a:rPr dirty="0" sz="2100" spc="-3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(5cm)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above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jugular</a:t>
            </a:r>
            <a:r>
              <a:rPr dirty="0" sz="2100" spc="-20">
                <a:latin typeface="Arial"/>
                <a:cs typeface="Arial"/>
              </a:rPr>
              <a:t> </a:t>
            </a:r>
            <a:r>
              <a:rPr dirty="0" sz="2100" spc="-10">
                <a:latin typeface="Arial"/>
                <a:cs typeface="Arial"/>
              </a:rPr>
              <a:t>notch</a:t>
            </a:r>
            <a:endParaRPr sz="21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20"/>
              </a:spcBef>
              <a:buFont typeface="Arial"/>
              <a:buChar char="•"/>
            </a:pPr>
            <a:endParaRPr sz="30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C7</a:t>
            </a:r>
            <a:r>
              <a:rPr dirty="0" sz="2400" spc="-2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spinous</a:t>
            </a:r>
            <a:r>
              <a:rPr dirty="0" sz="2400" spc="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process</a:t>
            </a:r>
            <a:r>
              <a:rPr dirty="0" sz="2400" spc="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(vertebra</a:t>
            </a:r>
            <a:r>
              <a:rPr dirty="0" sz="2400" spc="-25">
                <a:latin typeface="Arial"/>
                <a:cs typeface="Arial"/>
              </a:rPr>
              <a:t> </a:t>
            </a:r>
            <a:r>
              <a:rPr dirty="0" sz="2400" spc="-10">
                <a:latin typeface="Arial"/>
                <a:cs typeface="Arial"/>
              </a:rPr>
              <a:t>prominens)</a:t>
            </a:r>
            <a:endParaRPr sz="2400">
              <a:latin typeface="Arial"/>
              <a:cs typeface="Arial"/>
            </a:endParaRPr>
          </a:p>
          <a:p>
            <a:pPr lvl="1" marL="698500" indent="-229235">
              <a:lnSpc>
                <a:spcPct val="100000"/>
              </a:lnSpc>
              <a:spcBef>
                <a:spcPts val="265"/>
              </a:spcBef>
              <a:buChar char="•"/>
              <a:tabLst>
                <a:tab pos="698500" algn="l"/>
                <a:tab pos="699135" algn="l"/>
              </a:tabLst>
            </a:pPr>
            <a:r>
              <a:rPr dirty="0" sz="2100">
                <a:latin typeface="Arial"/>
                <a:cs typeface="Arial"/>
              </a:rPr>
              <a:t>Corresponds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to</a:t>
            </a:r>
            <a:r>
              <a:rPr dirty="0" sz="2100" spc="-1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T1</a:t>
            </a:r>
            <a:r>
              <a:rPr dirty="0" sz="2100" spc="-1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and</a:t>
            </a:r>
            <a:r>
              <a:rPr dirty="0" sz="2100" spc="-3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the</a:t>
            </a:r>
            <a:r>
              <a:rPr dirty="0" sz="2100" spc="-1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apex</a:t>
            </a:r>
            <a:r>
              <a:rPr dirty="0" sz="2100" spc="-1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of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the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 spc="-10">
                <a:latin typeface="Arial"/>
                <a:cs typeface="Arial"/>
              </a:rPr>
              <a:t>lungs</a:t>
            </a:r>
            <a:endParaRPr sz="2100">
              <a:latin typeface="Arial"/>
              <a:cs typeface="Arial"/>
            </a:endParaRPr>
          </a:p>
          <a:p>
            <a:pPr lvl="1" marL="698500" marR="5080" indent="-228600">
              <a:lnSpc>
                <a:spcPts val="2270"/>
              </a:lnSpc>
              <a:spcBef>
                <a:spcPts val="525"/>
              </a:spcBef>
              <a:buChar char="•"/>
              <a:tabLst>
                <a:tab pos="698500" algn="l"/>
                <a:tab pos="699135" algn="l"/>
              </a:tabLst>
            </a:pPr>
            <a:r>
              <a:rPr dirty="0" sz="2100">
                <a:latin typeface="Arial"/>
                <a:cs typeface="Arial"/>
              </a:rPr>
              <a:t>T7</a:t>
            </a:r>
            <a:r>
              <a:rPr dirty="0" sz="2100" spc="-2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(inferior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angle</a:t>
            </a:r>
            <a:r>
              <a:rPr dirty="0" sz="2100" spc="-3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of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the</a:t>
            </a:r>
            <a:r>
              <a:rPr dirty="0" sz="2100" spc="-3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scapula)</a:t>
            </a:r>
            <a:r>
              <a:rPr dirty="0" sz="2100" spc="-3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is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usually</a:t>
            </a:r>
            <a:r>
              <a:rPr dirty="0" sz="2100" spc="-4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approx.</a:t>
            </a:r>
            <a:r>
              <a:rPr dirty="0" sz="2100" spc="-1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7</a:t>
            </a:r>
            <a:r>
              <a:rPr dirty="0" sz="2100" spc="-2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inches</a:t>
            </a:r>
            <a:r>
              <a:rPr dirty="0" sz="2100" spc="-3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below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 spc="-10">
                <a:latin typeface="Arial"/>
                <a:cs typeface="Arial"/>
              </a:rPr>
              <a:t>vertebra </a:t>
            </a:r>
            <a:r>
              <a:rPr dirty="0" sz="2100">
                <a:latin typeface="Arial"/>
                <a:cs typeface="Arial"/>
              </a:rPr>
              <a:t>prominens</a:t>
            </a:r>
            <a:r>
              <a:rPr dirty="0" sz="2100" spc="-2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in</a:t>
            </a:r>
            <a:r>
              <a:rPr dirty="0" sz="2100" spc="-3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women</a:t>
            </a:r>
            <a:r>
              <a:rPr dirty="0" sz="2100" spc="-3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and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8</a:t>
            </a:r>
            <a:r>
              <a:rPr dirty="0" sz="2100" spc="-1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inches</a:t>
            </a:r>
            <a:r>
              <a:rPr dirty="0" sz="2100" spc="-4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in</a:t>
            </a:r>
            <a:r>
              <a:rPr dirty="0" sz="2100" spc="-35">
                <a:latin typeface="Arial"/>
                <a:cs typeface="Arial"/>
              </a:rPr>
              <a:t> </a:t>
            </a:r>
            <a:r>
              <a:rPr dirty="0" sz="2100" spc="-25">
                <a:latin typeface="Arial"/>
                <a:cs typeface="Arial"/>
              </a:rPr>
              <a:t>men</a:t>
            </a:r>
            <a:endParaRPr sz="21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52" y="9963"/>
            <a:ext cx="655987" cy="688414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31012"/>
            <a:ext cx="487553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none"/>
              <a:t>Chest Imaging</a:t>
            </a:r>
            <a:r>
              <a:rPr dirty="0" u="none" spc="-15"/>
              <a:t> </a:t>
            </a:r>
            <a:r>
              <a:rPr dirty="0" u="none"/>
              <a:t>-</a:t>
            </a:r>
            <a:r>
              <a:rPr dirty="0" u="none" spc="-5"/>
              <a:t> </a:t>
            </a:r>
            <a:r>
              <a:rPr dirty="0" u="none" spc="-25"/>
              <a:t>PA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78643"/>
            <a:ext cx="10071735" cy="4093845"/>
          </a:xfrm>
          <a:prstGeom prst="rect">
            <a:avLst/>
          </a:prstGeom>
        </p:spPr>
        <p:txBody>
          <a:bodyPr wrap="square" lIns="0" tIns="48894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384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Use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vertebra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prominens</a:t>
            </a:r>
            <a:r>
              <a:rPr dirty="0" sz="2400" spc="2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to determine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the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top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of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the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light</a:t>
            </a:r>
            <a:r>
              <a:rPr dirty="0" sz="2400" spc="15">
                <a:latin typeface="Arial"/>
                <a:cs typeface="Arial"/>
              </a:rPr>
              <a:t> </a:t>
            </a:r>
            <a:r>
              <a:rPr dirty="0" sz="2400" spc="-10">
                <a:latin typeface="Arial"/>
                <a:cs typeface="Arial"/>
              </a:rPr>
              <a:t>field</a:t>
            </a:r>
            <a:endParaRPr sz="2400">
              <a:latin typeface="Arial"/>
              <a:cs typeface="Arial"/>
            </a:endParaRPr>
          </a:p>
          <a:p>
            <a:pPr lvl="1" marL="698500" indent="-229235">
              <a:lnSpc>
                <a:spcPct val="100000"/>
              </a:lnSpc>
              <a:spcBef>
                <a:spcPts val="250"/>
              </a:spcBef>
              <a:buChar char="•"/>
              <a:tabLst>
                <a:tab pos="698500" algn="l"/>
                <a:tab pos="699135" algn="l"/>
              </a:tabLst>
            </a:pPr>
            <a:r>
              <a:rPr dirty="0" sz="2100">
                <a:latin typeface="Arial"/>
                <a:cs typeface="Arial"/>
              </a:rPr>
              <a:t>Do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not</a:t>
            </a:r>
            <a:r>
              <a:rPr dirty="0" sz="2100" spc="-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be</a:t>
            </a:r>
            <a:r>
              <a:rPr dirty="0" sz="2100" spc="-3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fooled</a:t>
            </a:r>
            <a:r>
              <a:rPr dirty="0" sz="2100" spc="-3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by</a:t>
            </a:r>
            <a:r>
              <a:rPr dirty="0" sz="2100" spc="-1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the</a:t>
            </a:r>
            <a:r>
              <a:rPr dirty="0" sz="2100" spc="-3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extra tissue</a:t>
            </a:r>
            <a:r>
              <a:rPr dirty="0" sz="2100" spc="-3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above</a:t>
            </a:r>
            <a:r>
              <a:rPr dirty="0" sz="2100" spc="-1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the</a:t>
            </a:r>
            <a:r>
              <a:rPr dirty="0" sz="2100" spc="-2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light</a:t>
            </a:r>
            <a:r>
              <a:rPr dirty="0" sz="2100" spc="-35">
                <a:latin typeface="Arial"/>
                <a:cs typeface="Arial"/>
              </a:rPr>
              <a:t> </a:t>
            </a:r>
            <a:r>
              <a:rPr dirty="0" sz="2100" spc="-10">
                <a:latin typeface="Arial"/>
                <a:cs typeface="Arial"/>
              </a:rPr>
              <a:t>field.</a:t>
            </a:r>
            <a:endParaRPr sz="21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5"/>
              </a:spcBef>
              <a:buFont typeface="Arial"/>
              <a:buChar char="•"/>
            </a:pPr>
            <a:endParaRPr sz="3300">
              <a:latin typeface="Arial"/>
              <a:cs typeface="Arial"/>
            </a:endParaRPr>
          </a:p>
          <a:p>
            <a:pPr marL="241300" marR="5080" indent="-228600">
              <a:lnSpc>
                <a:spcPts val="2590"/>
              </a:lnSpc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Centering</a:t>
            </a:r>
            <a:r>
              <a:rPr dirty="0" sz="2400" spc="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should</a:t>
            </a:r>
            <a:r>
              <a:rPr dirty="0" sz="2400" spc="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be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 spc="-35">
                <a:latin typeface="Arial"/>
                <a:cs typeface="Arial"/>
              </a:rPr>
              <a:t>7-</a:t>
            </a:r>
            <a:r>
              <a:rPr dirty="0" sz="2400">
                <a:latin typeface="Arial"/>
                <a:cs typeface="Arial"/>
              </a:rPr>
              <a:t>8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inches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inferior to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this</a:t>
            </a:r>
            <a:r>
              <a:rPr dirty="0" sz="2400" spc="-2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point depending</a:t>
            </a:r>
            <a:r>
              <a:rPr dirty="0" sz="2400" spc="3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on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 spc="-10">
                <a:latin typeface="Arial"/>
                <a:cs typeface="Arial"/>
              </a:rPr>
              <a:t>patient height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Arial"/>
              <a:buChar char="•"/>
            </a:pPr>
            <a:endParaRPr sz="37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Use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AC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joints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if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palpable</a:t>
            </a:r>
            <a:r>
              <a:rPr dirty="0" sz="2400" spc="2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to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determine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side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to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side </a:t>
            </a:r>
            <a:r>
              <a:rPr dirty="0" sz="2400" spc="-10">
                <a:latin typeface="Arial"/>
                <a:cs typeface="Arial"/>
              </a:rPr>
              <a:t>collimation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Font typeface="Arial"/>
              <a:buChar char="•"/>
            </a:pPr>
            <a:endParaRPr sz="37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Resist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the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urge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to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open</a:t>
            </a:r>
            <a:r>
              <a:rPr dirty="0" sz="2400" spc="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your</a:t>
            </a:r>
            <a:r>
              <a:rPr dirty="0" sz="2400" spc="10">
                <a:latin typeface="Arial"/>
                <a:cs typeface="Arial"/>
              </a:rPr>
              <a:t> </a:t>
            </a:r>
            <a:r>
              <a:rPr dirty="0" sz="2400" spc="-10">
                <a:latin typeface="Arial"/>
                <a:cs typeface="Arial"/>
              </a:rPr>
              <a:t>collimation!</a:t>
            </a:r>
            <a:endParaRPr sz="2400">
              <a:latin typeface="Arial"/>
              <a:cs typeface="Arial"/>
            </a:endParaRPr>
          </a:p>
          <a:p>
            <a:pPr lvl="1" marL="698500" indent="-229235">
              <a:lnSpc>
                <a:spcPct val="100000"/>
              </a:lnSpc>
              <a:spcBef>
                <a:spcPts val="254"/>
              </a:spcBef>
              <a:buChar char="•"/>
              <a:tabLst>
                <a:tab pos="698500" algn="l"/>
                <a:tab pos="699135" algn="l"/>
              </a:tabLst>
            </a:pPr>
            <a:r>
              <a:rPr dirty="0" sz="2100">
                <a:latin typeface="Arial"/>
                <a:cs typeface="Arial"/>
              </a:rPr>
              <a:t>Check</a:t>
            </a:r>
            <a:r>
              <a:rPr dirty="0" sz="2100" spc="-2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the</a:t>
            </a:r>
            <a:r>
              <a:rPr dirty="0" sz="2100" spc="-2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numbers</a:t>
            </a:r>
            <a:r>
              <a:rPr dirty="0" sz="2100" spc="-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on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your</a:t>
            </a:r>
            <a:r>
              <a:rPr dirty="0" sz="2100" spc="-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collimator</a:t>
            </a:r>
            <a:r>
              <a:rPr dirty="0" sz="2100" spc="-3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and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make</a:t>
            </a:r>
            <a:r>
              <a:rPr dirty="0" sz="2100" spc="-2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sure</a:t>
            </a:r>
            <a:r>
              <a:rPr dirty="0" sz="2100" spc="-1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they’re</a:t>
            </a:r>
            <a:r>
              <a:rPr dirty="0" sz="2100" spc="-15">
                <a:latin typeface="Arial"/>
                <a:cs typeface="Arial"/>
              </a:rPr>
              <a:t> </a:t>
            </a:r>
            <a:r>
              <a:rPr dirty="0" sz="2100" spc="-10">
                <a:latin typeface="Arial"/>
                <a:cs typeface="Arial"/>
              </a:rPr>
              <a:t>reasonable</a:t>
            </a:r>
            <a:endParaRPr sz="21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52" y="9963"/>
            <a:ext cx="655987" cy="688414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31012"/>
            <a:ext cx="5840095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none"/>
              <a:t>Chest Imaging</a:t>
            </a:r>
            <a:r>
              <a:rPr dirty="0" u="none" spc="-15"/>
              <a:t> </a:t>
            </a:r>
            <a:r>
              <a:rPr dirty="0" u="none"/>
              <a:t>-</a:t>
            </a:r>
            <a:r>
              <a:rPr dirty="0" u="none" spc="-5"/>
              <a:t> </a:t>
            </a:r>
            <a:r>
              <a:rPr dirty="0" u="none" spc="-10"/>
              <a:t>Lateral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78643"/>
            <a:ext cx="7686040" cy="4323715"/>
          </a:xfrm>
          <a:prstGeom prst="rect">
            <a:avLst/>
          </a:prstGeom>
        </p:spPr>
        <p:txBody>
          <a:bodyPr wrap="square" lIns="0" tIns="48894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384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Use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centering</a:t>
            </a:r>
            <a:r>
              <a:rPr dirty="0" sz="2400" spc="2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of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PA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to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guide</a:t>
            </a:r>
            <a:r>
              <a:rPr dirty="0" sz="2400" spc="20">
                <a:latin typeface="Arial"/>
                <a:cs typeface="Arial"/>
              </a:rPr>
              <a:t> </a:t>
            </a:r>
            <a:r>
              <a:rPr dirty="0" sz="2400" spc="-25">
                <a:latin typeface="Arial"/>
                <a:cs typeface="Arial"/>
              </a:rPr>
              <a:t>you</a:t>
            </a:r>
            <a:endParaRPr sz="2400">
              <a:latin typeface="Arial"/>
              <a:cs typeface="Arial"/>
            </a:endParaRPr>
          </a:p>
          <a:p>
            <a:pPr lvl="1" marL="698500" indent="-229235">
              <a:lnSpc>
                <a:spcPct val="100000"/>
              </a:lnSpc>
              <a:spcBef>
                <a:spcPts val="250"/>
              </a:spcBef>
              <a:buChar char="•"/>
              <a:tabLst>
                <a:tab pos="698500" algn="l"/>
                <a:tab pos="699135" algn="l"/>
              </a:tabLst>
            </a:pPr>
            <a:r>
              <a:rPr dirty="0" sz="2100">
                <a:latin typeface="Arial"/>
                <a:cs typeface="Arial"/>
              </a:rPr>
              <a:t>Do</a:t>
            </a:r>
            <a:r>
              <a:rPr dirty="0" sz="2100" spc="-4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not</a:t>
            </a:r>
            <a:r>
              <a:rPr dirty="0" sz="2100" spc="-1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raise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or</a:t>
            </a:r>
            <a:r>
              <a:rPr dirty="0" sz="2100" spc="-3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lower</a:t>
            </a:r>
            <a:r>
              <a:rPr dirty="0" sz="2100" spc="-3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centering</a:t>
            </a:r>
            <a:r>
              <a:rPr dirty="0" sz="2100" spc="-3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unless</a:t>
            </a:r>
            <a:r>
              <a:rPr dirty="0" sz="2100" spc="-30">
                <a:latin typeface="Arial"/>
                <a:cs typeface="Arial"/>
              </a:rPr>
              <a:t> </a:t>
            </a:r>
            <a:r>
              <a:rPr dirty="0" sz="2100" spc="-10">
                <a:latin typeface="Arial"/>
                <a:cs typeface="Arial"/>
              </a:rPr>
              <a:t>necessary</a:t>
            </a:r>
            <a:endParaRPr sz="21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20"/>
              </a:spcBef>
              <a:buFont typeface="Arial"/>
              <a:buChar char="•"/>
            </a:pPr>
            <a:endParaRPr sz="30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Center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immediately</a:t>
            </a:r>
            <a:r>
              <a:rPr dirty="0" sz="2400" spc="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below</a:t>
            </a:r>
            <a:r>
              <a:rPr dirty="0" sz="2400" spc="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shoulder</a:t>
            </a:r>
            <a:r>
              <a:rPr dirty="0" sz="2400" spc="20">
                <a:latin typeface="Arial"/>
                <a:cs typeface="Arial"/>
              </a:rPr>
              <a:t> </a:t>
            </a:r>
            <a:r>
              <a:rPr dirty="0" sz="2400" spc="-10">
                <a:latin typeface="Arial"/>
                <a:cs typeface="Arial"/>
              </a:rPr>
              <a:t>joint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buFont typeface="Arial"/>
              <a:buChar char="•"/>
            </a:pPr>
            <a:endParaRPr sz="375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Do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not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be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fooled</a:t>
            </a:r>
            <a:r>
              <a:rPr dirty="0" sz="2400" spc="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by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extra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tissue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on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anterior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of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the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 spc="-20">
                <a:latin typeface="Arial"/>
                <a:cs typeface="Arial"/>
              </a:rPr>
              <a:t>body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Font typeface="Arial"/>
              <a:buChar char="•"/>
            </a:pPr>
            <a:endParaRPr sz="37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5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Close</a:t>
            </a:r>
            <a:r>
              <a:rPr dirty="0" sz="2400" spc="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your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collimation</a:t>
            </a:r>
            <a:r>
              <a:rPr dirty="0" sz="2400" spc="2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side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to</a:t>
            </a:r>
            <a:r>
              <a:rPr dirty="0" sz="2400" spc="-30">
                <a:latin typeface="Arial"/>
                <a:cs typeface="Arial"/>
              </a:rPr>
              <a:t> </a:t>
            </a:r>
            <a:r>
              <a:rPr dirty="0" sz="2400" spc="-20">
                <a:latin typeface="Arial"/>
                <a:cs typeface="Arial"/>
              </a:rPr>
              <a:t>side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Font typeface="Arial"/>
              <a:buChar char="•"/>
            </a:pPr>
            <a:endParaRPr sz="37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Trust</a:t>
            </a:r>
            <a:r>
              <a:rPr dirty="0" sz="2400" spc="-20">
                <a:latin typeface="Arial"/>
                <a:cs typeface="Arial"/>
              </a:rPr>
              <a:t> </a:t>
            </a:r>
            <a:r>
              <a:rPr dirty="0" sz="2400" spc="-10">
                <a:latin typeface="Arial"/>
                <a:cs typeface="Arial"/>
              </a:rPr>
              <a:t>yourself!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52" y="9963"/>
            <a:ext cx="655987" cy="688414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31012"/>
            <a:ext cx="6957695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4240530" algn="l"/>
              </a:tabLst>
            </a:pPr>
            <a:r>
              <a:rPr dirty="0" u="none"/>
              <a:t>Spine</a:t>
            </a:r>
            <a:r>
              <a:rPr dirty="0" u="none" spc="-5"/>
              <a:t> </a:t>
            </a:r>
            <a:r>
              <a:rPr dirty="0" u="none"/>
              <a:t>Imaging</a:t>
            </a:r>
            <a:r>
              <a:rPr dirty="0" u="none" spc="-20"/>
              <a:t> </a:t>
            </a:r>
            <a:r>
              <a:rPr dirty="0" u="none" spc="-50"/>
              <a:t>-</a:t>
            </a:r>
            <a:r>
              <a:rPr dirty="0" u="none"/>
              <a:t>	C&amp;T</a:t>
            </a:r>
            <a:r>
              <a:rPr dirty="0" u="none" spc="-20"/>
              <a:t> </a:t>
            </a:r>
            <a:r>
              <a:rPr dirty="0" u="none" spc="-10"/>
              <a:t>Spine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78643"/>
            <a:ext cx="10008235" cy="2642870"/>
          </a:xfrm>
          <a:prstGeom prst="rect">
            <a:avLst/>
          </a:prstGeom>
        </p:spPr>
        <p:txBody>
          <a:bodyPr wrap="square" lIns="0" tIns="48894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384"/>
              </a:spcBef>
              <a:buChar char="•"/>
              <a:tabLst>
                <a:tab pos="241300" algn="l"/>
              </a:tabLst>
            </a:pPr>
            <a:r>
              <a:rPr dirty="0" sz="2400" spc="-25">
                <a:latin typeface="Arial"/>
                <a:cs typeface="Arial"/>
              </a:rPr>
              <a:t>C-</a:t>
            </a:r>
            <a:r>
              <a:rPr dirty="0" sz="2400" spc="-20">
                <a:latin typeface="Arial"/>
                <a:cs typeface="Arial"/>
              </a:rPr>
              <a:t>spine</a:t>
            </a:r>
            <a:endParaRPr sz="2400">
              <a:latin typeface="Arial"/>
              <a:cs typeface="Arial"/>
            </a:endParaRPr>
          </a:p>
          <a:p>
            <a:pPr lvl="1" marL="698500" indent="-229235">
              <a:lnSpc>
                <a:spcPct val="100000"/>
              </a:lnSpc>
              <a:spcBef>
                <a:spcPts val="250"/>
              </a:spcBef>
              <a:buChar char="•"/>
              <a:tabLst>
                <a:tab pos="698500" algn="l"/>
                <a:tab pos="699135" algn="l"/>
              </a:tabLst>
            </a:pPr>
            <a:r>
              <a:rPr dirty="0" sz="2100" spc="-10">
                <a:latin typeface="Arial"/>
                <a:cs typeface="Arial"/>
              </a:rPr>
              <a:t>C-</a:t>
            </a:r>
            <a:r>
              <a:rPr dirty="0" sz="2100">
                <a:latin typeface="Arial"/>
                <a:cs typeface="Arial"/>
              </a:rPr>
              <a:t>spine</a:t>
            </a:r>
            <a:r>
              <a:rPr dirty="0" sz="2100" spc="-4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is</a:t>
            </a:r>
            <a:r>
              <a:rPr dirty="0" sz="2100" spc="-1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normally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business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as</a:t>
            </a:r>
            <a:r>
              <a:rPr dirty="0" sz="2100" spc="-20">
                <a:latin typeface="Arial"/>
                <a:cs typeface="Arial"/>
              </a:rPr>
              <a:t> </a:t>
            </a:r>
            <a:r>
              <a:rPr dirty="0" sz="2100" spc="-10">
                <a:latin typeface="Arial"/>
                <a:cs typeface="Arial"/>
              </a:rPr>
              <a:t>usual</a:t>
            </a:r>
            <a:endParaRPr sz="2100">
              <a:latin typeface="Arial"/>
              <a:cs typeface="Arial"/>
            </a:endParaRPr>
          </a:p>
          <a:p>
            <a:pPr lvl="1" marL="698500" indent="-229235">
              <a:lnSpc>
                <a:spcPct val="100000"/>
              </a:lnSpc>
              <a:spcBef>
                <a:spcPts val="254"/>
              </a:spcBef>
              <a:buChar char="•"/>
              <a:tabLst>
                <a:tab pos="698500" algn="l"/>
                <a:tab pos="699135" algn="l"/>
              </a:tabLst>
            </a:pPr>
            <a:r>
              <a:rPr dirty="0" sz="2100">
                <a:latin typeface="Arial"/>
                <a:cs typeface="Arial"/>
              </a:rPr>
              <a:t>Ensure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you</a:t>
            </a:r>
            <a:r>
              <a:rPr dirty="0" sz="2100" spc="-1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lift</a:t>
            </a:r>
            <a:r>
              <a:rPr dirty="0" sz="2100" spc="-1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chin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on</a:t>
            </a:r>
            <a:r>
              <a:rPr dirty="0" sz="2100" spc="-2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the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AP</a:t>
            </a:r>
            <a:r>
              <a:rPr dirty="0" sz="2100" spc="-1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to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prevent</a:t>
            </a:r>
            <a:r>
              <a:rPr dirty="0" sz="2100" spc="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soft</a:t>
            </a:r>
            <a:r>
              <a:rPr dirty="0" sz="2100" spc="-1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tissue</a:t>
            </a:r>
            <a:r>
              <a:rPr dirty="0" sz="2100" spc="-3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overlap</a:t>
            </a:r>
            <a:r>
              <a:rPr dirty="0" sz="2100" spc="-2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on</a:t>
            </a:r>
            <a:r>
              <a:rPr dirty="0" sz="2100" spc="-1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upper</a:t>
            </a:r>
            <a:r>
              <a:rPr dirty="0" sz="2100" spc="-20">
                <a:latin typeface="Arial"/>
                <a:cs typeface="Arial"/>
              </a:rPr>
              <a:t> </a:t>
            </a:r>
            <a:r>
              <a:rPr dirty="0" sz="2100" spc="-10">
                <a:latin typeface="Arial"/>
                <a:cs typeface="Arial"/>
              </a:rPr>
              <a:t>vertebrae</a:t>
            </a:r>
            <a:endParaRPr sz="21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20"/>
              </a:spcBef>
              <a:buFont typeface="Arial"/>
              <a:buChar char="•"/>
            </a:pPr>
            <a:endParaRPr sz="30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buChar char="•"/>
              <a:tabLst>
                <a:tab pos="241300" algn="l"/>
              </a:tabLst>
            </a:pPr>
            <a:r>
              <a:rPr dirty="0" sz="2400" spc="-10">
                <a:latin typeface="Arial"/>
                <a:cs typeface="Arial"/>
              </a:rPr>
              <a:t>T-</a:t>
            </a:r>
            <a:r>
              <a:rPr dirty="0" sz="2400" spc="-20">
                <a:latin typeface="Arial"/>
                <a:cs typeface="Arial"/>
              </a:rPr>
              <a:t>spine</a:t>
            </a:r>
            <a:endParaRPr sz="2400">
              <a:latin typeface="Arial"/>
              <a:cs typeface="Arial"/>
            </a:endParaRPr>
          </a:p>
          <a:p>
            <a:pPr lvl="1" marL="698500" indent="-229235">
              <a:lnSpc>
                <a:spcPct val="100000"/>
              </a:lnSpc>
              <a:spcBef>
                <a:spcPts val="250"/>
              </a:spcBef>
              <a:buChar char="•"/>
              <a:tabLst>
                <a:tab pos="698500" algn="l"/>
                <a:tab pos="699135" algn="l"/>
              </a:tabLst>
            </a:pPr>
            <a:r>
              <a:rPr dirty="0" sz="2100">
                <a:latin typeface="Arial"/>
                <a:cs typeface="Arial"/>
              </a:rPr>
              <a:t>Use</a:t>
            </a:r>
            <a:r>
              <a:rPr dirty="0" sz="2100" spc="-3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jugular</a:t>
            </a:r>
            <a:r>
              <a:rPr dirty="0" sz="2100" spc="-2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notch</a:t>
            </a:r>
            <a:r>
              <a:rPr dirty="0" sz="2100" spc="-3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as</a:t>
            </a:r>
            <a:r>
              <a:rPr dirty="0" sz="2100" spc="-2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your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 spc="-10">
                <a:latin typeface="Arial"/>
                <a:cs typeface="Arial"/>
              </a:rPr>
              <a:t>landmark</a:t>
            </a:r>
            <a:endParaRPr sz="2100">
              <a:latin typeface="Arial"/>
              <a:cs typeface="Arial"/>
            </a:endParaRPr>
          </a:p>
          <a:p>
            <a:pPr lvl="1" marL="698500" indent="-229235">
              <a:lnSpc>
                <a:spcPct val="100000"/>
              </a:lnSpc>
              <a:spcBef>
                <a:spcPts val="254"/>
              </a:spcBef>
              <a:buChar char="•"/>
              <a:tabLst>
                <a:tab pos="698500" algn="l"/>
                <a:tab pos="699135" algn="l"/>
              </a:tabLst>
            </a:pPr>
            <a:r>
              <a:rPr dirty="0" sz="2100">
                <a:latin typeface="Arial"/>
                <a:cs typeface="Arial"/>
              </a:rPr>
              <a:t>Xyphoid</a:t>
            </a:r>
            <a:r>
              <a:rPr dirty="0" sz="2100" spc="-3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can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help</a:t>
            </a:r>
            <a:r>
              <a:rPr dirty="0" sz="2100" spc="-2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locate</a:t>
            </a:r>
            <a:r>
              <a:rPr dirty="0" sz="2100" spc="-4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bottom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of</a:t>
            </a:r>
            <a:r>
              <a:rPr dirty="0" sz="2100" spc="-2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T-</a:t>
            </a:r>
            <a:r>
              <a:rPr dirty="0" sz="2100" spc="-10">
                <a:latin typeface="Arial"/>
                <a:cs typeface="Arial"/>
              </a:rPr>
              <a:t>spine</a:t>
            </a:r>
            <a:endParaRPr sz="21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52" y="9963"/>
            <a:ext cx="655987" cy="688414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31012"/>
            <a:ext cx="605790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none"/>
              <a:t>Spine</a:t>
            </a:r>
            <a:r>
              <a:rPr dirty="0" u="none" spc="-10"/>
              <a:t> </a:t>
            </a:r>
            <a:r>
              <a:rPr dirty="0" u="none"/>
              <a:t>Imaging</a:t>
            </a:r>
            <a:r>
              <a:rPr dirty="0" u="none" spc="-20"/>
              <a:t> </a:t>
            </a:r>
            <a:r>
              <a:rPr dirty="0" u="none"/>
              <a:t>– </a:t>
            </a:r>
            <a:r>
              <a:rPr dirty="0" u="none" spc="-10"/>
              <a:t>L-spine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56917"/>
            <a:ext cx="10168255" cy="3989704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95"/>
              </a:spcBef>
              <a:buChar char="•"/>
              <a:tabLst>
                <a:tab pos="240665" algn="l"/>
                <a:tab pos="241300" algn="l"/>
              </a:tabLst>
            </a:pPr>
            <a:r>
              <a:rPr dirty="0" sz="2200">
                <a:latin typeface="Arial"/>
                <a:cs typeface="Arial"/>
              </a:rPr>
              <a:t>Finding</a:t>
            </a:r>
            <a:r>
              <a:rPr dirty="0" sz="2200" spc="-50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crests</a:t>
            </a:r>
            <a:r>
              <a:rPr dirty="0" sz="2200" spc="-40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may</a:t>
            </a:r>
            <a:r>
              <a:rPr dirty="0" sz="2200" spc="-35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be</a:t>
            </a:r>
            <a:r>
              <a:rPr dirty="0" sz="2200" spc="-45">
                <a:latin typeface="Arial"/>
                <a:cs typeface="Arial"/>
              </a:rPr>
              <a:t> </a:t>
            </a:r>
            <a:r>
              <a:rPr dirty="0" sz="2200" spc="-10">
                <a:latin typeface="Arial"/>
                <a:cs typeface="Arial"/>
              </a:rPr>
              <a:t>impossible</a:t>
            </a:r>
            <a:endParaRPr sz="2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Arial"/>
              <a:buChar char="•"/>
            </a:pPr>
            <a:endParaRPr sz="3300">
              <a:latin typeface="Arial"/>
              <a:cs typeface="Arial"/>
            </a:endParaRPr>
          </a:p>
          <a:p>
            <a:pPr marL="241300" marR="150495" indent="-228600">
              <a:lnSpc>
                <a:spcPct val="70000"/>
              </a:lnSpc>
              <a:spcBef>
                <a:spcPts val="5"/>
              </a:spcBef>
              <a:buChar char="•"/>
              <a:tabLst>
                <a:tab pos="240665" algn="l"/>
                <a:tab pos="241300" algn="l"/>
              </a:tabLst>
            </a:pPr>
            <a:r>
              <a:rPr dirty="0" sz="2200">
                <a:latin typeface="Arial"/>
                <a:cs typeface="Arial"/>
              </a:rPr>
              <a:t>Do</a:t>
            </a:r>
            <a:r>
              <a:rPr dirty="0" sz="2200" spc="-35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not</a:t>
            </a:r>
            <a:r>
              <a:rPr dirty="0" sz="2200" spc="-35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use</a:t>
            </a:r>
            <a:r>
              <a:rPr dirty="0" sz="2200" spc="-35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bellybutton</a:t>
            </a:r>
            <a:r>
              <a:rPr dirty="0" sz="2200" spc="-40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as</a:t>
            </a:r>
            <a:r>
              <a:rPr dirty="0" sz="2200" spc="-35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it</a:t>
            </a:r>
            <a:r>
              <a:rPr dirty="0" sz="2200" spc="-40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can</a:t>
            </a:r>
            <a:r>
              <a:rPr dirty="0" sz="2200" spc="-45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shift</a:t>
            </a:r>
            <a:r>
              <a:rPr dirty="0" sz="2200" spc="-40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in</a:t>
            </a:r>
            <a:r>
              <a:rPr dirty="0" sz="2200" spc="-40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any</a:t>
            </a:r>
            <a:r>
              <a:rPr dirty="0" sz="2200" spc="-35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direction</a:t>
            </a:r>
            <a:r>
              <a:rPr dirty="0" sz="2200" spc="-45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with</a:t>
            </a:r>
            <a:r>
              <a:rPr dirty="0" sz="2200" spc="-40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the</a:t>
            </a:r>
            <a:r>
              <a:rPr dirty="0" sz="2200" spc="-25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size</a:t>
            </a:r>
            <a:r>
              <a:rPr dirty="0" sz="2200" spc="-45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and</a:t>
            </a:r>
            <a:r>
              <a:rPr dirty="0" sz="2200" spc="-35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shape</a:t>
            </a:r>
            <a:r>
              <a:rPr dirty="0" sz="2200" spc="-35">
                <a:latin typeface="Arial"/>
                <a:cs typeface="Arial"/>
              </a:rPr>
              <a:t> </a:t>
            </a:r>
            <a:r>
              <a:rPr dirty="0" sz="2200" spc="-25">
                <a:latin typeface="Arial"/>
                <a:cs typeface="Arial"/>
              </a:rPr>
              <a:t>of </a:t>
            </a:r>
            <a:r>
              <a:rPr dirty="0" sz="2200">
                <a:latin typeface="Arial"/>
                <a:cs typeface="Arial"/>
              </a:rPr>
              <a:t>the</a:t>
            </a:r>
            <a:r>
              <a:rPr dirty="0" sz="2200" spc="-35">
                <a:latin typeface="Arial"/>
                <a:cs typeface="Arial"/>
              </a:rPr>
              <a:t> </a:t>
            </a:r>
            <a:r>
              <a:rPr dirty="0" sz="2200" spc="-10">
                <a:latin typeface="Arial"/>
                <a:cs typeface="Arial"/>
              </a:rPr>
              <a:t>panniculus</a:t>
            </a:r>
            <a:endParaRPr sz="2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Arial"/>
              <a:buChar char="•"/>
            </a:pPr>
            <a:endParaRPr sz="265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buChar char="•"/>
              <a:tabLst>
                <a:tab pos="240665" algn="l"/>
                <a:tab pos="241300" algn="l"/>
              </a:tabLst>
            </a:pPr>
            <a:r>
              <a:rPr dirty="0" sz="2200">
                <a:latin typeface="Arial"/>
                <a:cs typeface="Arial"/>
              </a:rPr>
              <a:t>Use</a:t>
            </a:r>
            <a:r>
              <a:rPr dirty="0" sz="2200" spc="-45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elbow</a:t>
            </a:r>
            <a:r>
              <a:rPr dirty="0" sz="2200" spc="-50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and</a:t>
            </a:r>
            <a:r>
              <a:rPr dirty="0" sz="2200" spc="-30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xiphoid</a:t>
            </a:r>
            <a:r>
              <a:rPr dirty="0" sz="2200" spc="-45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as</a:t>
            </a:r>
            <a:r>
              <a:rPr dirty="0" sz="2200" spc="-40">
                <a:latin typeface="Arial"/>
                <a:cs typeface="Arial"/>
              </a:rPr>
              <a:t> </a:t>
            </a:r>
            <a:r>
              <a:rPr dirty="0" sz="2200" spc="-10">
                <a:latin typeface="Arial"/>
                <a:cs typeface="Arial"/>
              </a:rPr>
              <a:t>benchmarks</a:t>
            </a:r>
            <a:endParaRPr sz="2200">
              <a:latin typeface="Arial"/>
              <a:cs typeface="Arial"/>
            </a:endParaRPr>
          </a:p>
          <a:p>
            <a:pPr>
              <a:lnSpc>
                <a:spcPct val="100000"/>
              </a:lnSpc>
              <a:buFont typeface="Arial"/>
              <a:buChar char="•"/>
            </a:pPr>
            <a:endParaRPr sz="3350">
              <a:latin typeface="Arial"/>
              <a:cs typeface="Arial"/>
            </a:endParaRPr>
          </a:p>
          <a:p>
            <a:pPr marL="241300" marR="5080" indent="-228600">
              <a:lnSpc>
                <a:spcPct val="70000"/>
              </a:lnSpc>
              <a:buChar char="•"/>
              <a:tabLst>
                <a:tab pos="240665" algn="l"/>
                <a:tab pos="241300" algn="l"/>
              </a:tabLst>
            </a:pPr>
            <a:r>
              <a:rPr dirty="0" sz="2200">
                <a:latin typeface="Arial"/>
                <a:cs typeface="Arial"/>
              </a:rPr>
              <a:t>Center</a:t>
            </a:r>
            <a:r>
              <a:rPr dirty="0" sz="2200" spc="-35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to</a:t>
            </a:r>
            <a:r>
              <a:rPr dirty="0" sz="2200" spc="-40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the</a:t>
            </a:r>
            <a:r>
              <a:rPr dirty="0" sz="2200" spc="-30">
                <a:latin typeface="Arial"/>
                <a:cs typeface="Arial"/>
              </a:rPr>
              <a:t> </a:t>
            </a:r>
            <a:r>
              <a:rPr dirty="0" sz="2200" spc="-25">
                <a:latin typeface="Arial"/>
                <a:cs typeface="Arial"/>
              </a:rPr>
              <a:t>C-</a:t>
            </a:r>
            <a:r>
              <a:rPr dirty="0" sz="2200">
                <a:latin typeface="Arial"/>
                <a:cs typeface="Arial"/>
              </a:rPr>
              <a:t>spine</a:t>
            </a:r>
            <a:r>
              <a:rPr dirty="0" sz="2200" spc="-45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side</a:t>
            </a:r>
            <a:r>
              <a:rPr dirty="0" sz="2200" spc="-50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to</a:t>
            </a:r>
            <a:r>
              <a:rPr dirty="0" sz="2200" spc="-25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side</a:t>
            </a:r>
            <a:r>
              <a:rPr dirty="0" sz="2200" spc="-50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so</a:t>
            </a:r>
            <a:r>
              <a:rPr dirty="0" sz="2200" spc="-45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you’re</a:t>
            </a:r>
            <a:r>
              <a:rPr dirty="0" sz="2200" spc="-30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not</a:t>
            </a:r>
            <a:r>
              <a:rPr dirty="0" sz="2200" spc="-45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thrown</a:t>
            </a:r>
            <a:r>
              <a:rPr dirty="0" sz="2200" spc="-30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off</a:t>
            </a:r>
            <a:r>
              <a:rPr dirty="0" sz="2200" spc="-40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by</a:t>
            </a:r>
            <a:r>
              <a:rPr dirty="0" sz="2200" spc="-40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the</a:t>
            </a:r>
            <a:r>
              <a:rPr dirty="0" sz="2200" spc="-40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belly</a:t>
            </a:r>
            <a:r>
              <a:rPr dirty="0" sz="2200" spc="-40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leaning</a:t>
            </a:r>
            <a:r>
              <a:rPr dirty="0" sz="2200" spc="-45">
                <a:latin typeface="Arial"/>
                <a:cs typeface="Arial"/>
              </a:rPr>
              <a:t> </a:t>
            </a:r>
            <a:r>
              <a:rPr dirty="0" sz="2200" spc="-25">
                <a:latin typeface="Arial"/>
                <a:cs typeface="Arial"/>
              </a:rPr>
              <a:t>to </a:t>
            </a:r>
            <a:r>
              <a:rPr dirty="0" sz="2200">
                <a:latin typeface="Arial"/>
                <a:cs typeface="Arial"/>
              </a:rPr>
              <a:t>one</a:t>
            </a:r>
            <a:r>
              <a:rPr dirty="0" sz="2200" spc="-35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side</a:t>
            </a:r>
            <a:r>
              <a:rPr dirty="0" sz="2200" spc="-30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or</a:t>
            </a:r>
            <a:r>
              <a:rPr dirty="0" sz="2200" spc="-25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the</a:t>
            </a:r>
            <a:r>
              <a:rPr dirty="0" sz="2200" spc="-15">
                <a:latin typeface="Arial"/>
                <a:cs typeface="Arial"/>
              </a:rPr>
              <a:t> </a:t>
            </a:r>
            <a:r>
              <a:rPr dirty="0" sz="2200" spc="-20">
                <a:latin typeface="Arial"/>
                <a:cs typeface="Arial"/>
              </a:rPr>
              <a:t>other</a:t>
            </a:r>
            <a:endParaRPr sz="2200">
              <a:latin typeface="Arial"/>
              <a:cs typeface="Arial"/>
            </a:endParaRPr>
          </a:p>
          <a:p>
            <a:pPr>
              <a:lnSpc>
                <a:spcPct val="100000"/>
              </a:lnSpc>
              <a:buFont typeface="Arial"/>
              <a:buChar char="•"/>
            </a:pPr>
            <a:endParaRPr sz="2650">
              <a:latin typeface="Arial"/>
              <a:cs typeface="Arial"/>
            </a:endParaRPr>
          </a:p>
          <a:p>
            <a:pPr marL="241300" indent="-228600">
              <a:lnSpc>
                <a:spcPts val="2550"/>
              </a:lnSpc>
              <a:spcBef>
                <a:spcPts val="5"/>
              </a:spcBef>
              <a:buChar char="•"/>
              <a:tabLst>
                <a:tab pos="240665" algn="l"/>
                <a:tab pos="241300" algn="l"/>
              </a:tabLst>
            </a:pPr>
            <a:r>
              <a:rPr dirty="0" sz="2200">
                <a:latin typeface="Arial"/>
                <a:cs typeface="Arial"/>
              </a:rPr>
              <a:t>Close</a:t>
            </a:r>
            <a:r>
              <a:rPr dirty="0" sz="2200" spc="-60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collimation</a:t>
            </a:r>
            <a:r>
              <a:rPr dirty="0" sz="2200" spc="-55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a</a:t>
            </a:r>
            <a:r>
              <a:rPr dirty="0" sz="2200" spc="-50">
                <a:latin typeface="Arial"/>
                <a:cs typeface="Arial"/>
              </a:rPr>
              <a:t> </a:t>
            </a:r>
            <a:r>
              <a:rPr dirty="0" sz="2200" spc="-10">
                <a:latin typeface="Arial"/>
                <a:cs typeface="Arial"/>
              </a:rPr>
              <a:t>must!</a:t>
            </a:r>
            <a:endParaRPr sz="2200">
              <a:latin typeface="Arial"/>
              <a:cs typeface="Arial"/>
            </a:endParaRPr>
          </a:p>
          <a:p>
            <a:pPr lvl="1" marL="698500" indent="-229235">
              <a:lnSpc>
                <a:spcPts val="2190"/>
              </a:lnSpc>
              <a:buChar char="•"/>
              <a:tabLst>
                <a:tab pos="698500" algn="l"/>
                <a:tab pos="699135" algn="l"/>
              </a:tabLst>
            </a:pPr>
            <a:r>
              <a:rPr dirty="0" sz="1900">
                <a:latin typeface="Arial"/>
                <a:cs typeface="Arial"/>
              </a:rPr>
              <a:t>Can</a:t>
            </a:r>
            <a:r>
              <a:rPr dirty="0" sz="1900" spc="-3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turn</a:t>
            </a:r>
            <a:r>
              <a:rPr dirty="0" sz="1900" spc="-3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into</a:t>
            </a:r>
            <a:r>
              <a:rPr dirty="0" sz="1900" spc="-3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a</a:t>
            </a:r>
            <a:r>
              <a:rPr dirty="0" sz="1900" spc="-4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supine</a:t>
            </a:r>
            <a:r>
              <a:rPr dirty="0" sz="1900" spc="-1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abdomen</a:t>
            </a:r>
            <a:r>
              <a:rPr dirty="0" sz="1900" spc="-1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very</a:t>
            </a:r>
            <a:r>
              <a:rPr dirty="0" sz="1900" spc="-30">
                <a:latin typeface="Arial"/>
                <a:cs typeface="Arial"/>
              </a:rPr>
              <a:t> </a:t>
            </a:r>
            <a:r>
              <a:rPr dirty="0" sz="1900" spc="-10">
                <a:latin typeface="Arial"/>
                <a:cs typeface="Arial"/>
              </a:rPr>
              <a:t>easily</a:t>
            </a:r>
            <a:endParaRPr sz="19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52" y="9963"/>
            <a:ext cx="655987" cy="688414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31012"/>
            <a:ext cx="456946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none"/>
              <a:t>Abdomen </a:t>
            </a:r>
            <a:r>
              <a:rPr dirty="0" u="none" spc="-10"/>
              <a:t>Imaging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14829"/>
            <a:ext cx="8787765" cy="34810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0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The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most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challenging</a:t>
            </a:r>
            <a:r>
              <a:rPr dirty="0" sz="2400" spc="3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of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all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bariatric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 spc="-10">
                <a:latin typeface="Arial"/>
                <a:cs typeface="Arial"/>
              </a:rPr>
              <a:t>imaging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Font typeface="Arial"/>
              <a:buChar char="•"/>
            </a:pPr>
            <a:endParaRPr sz="37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5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Must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stick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to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your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fundamentals</a:t>
            </a:r>
            <a:r>
              <a:rPr dirty="0" sz="2400" spc="2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and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trust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your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positioning</a:t>
            </a:r>
            <a:r>
              <a:rPr dirty="0" sz="2400" spc="30">
                <a:latin typeface="Arial"/>
                <a:cs typeface="Arial"/>
              </a:rPr>
              <a:t> </a:t>
            </a:r>
            <a:r>
              <a:rPr dirty="0" sz="2400" spc="-10">
                <a:latin typeface="Arial"/>
                <a:cs typeface="Arial"/>
              </a:rPr>
              <a:t>skills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Font typeface="Arial"/>
              <a:buChar char="•"/>
            </a:pPr>
            <a:endParaRPr sz="37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It</a:t>
            </a:r>
            <a:r>
              <a:rPr dirty="0" sz="2400" spc="-2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is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unlikely</a:t>
            </a:r>
            <a:r>
              <a:rPr dirty="0" sz="2400" spc="2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you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will</a:t>
            </a:r>
            <a:r>
              <a:rPr dirty="0" sz="2400" spc="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get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all</a:t>
            </a:r>
            <a:r>
              <a:rPr dirty="0" sz="2400" spc="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abdominal</a:t>
            </a:r>
            <a:r>
              <a:rPr dirty="0" sz="2400" spc="2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contents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on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one </a:t>
            </a:r>
            <a:r>
              <a:rPr dirty="0" sz="2400" spc="-10">
                <a:latin typeface="Arial"/>
                <a:cs typeface="Arial"/>
              </a:rPr>
              <a:t>image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buFont typeface="Arial"/>
              <a:buChar char="•"/>
            </a:pPr>
            <a:endParaRPr sz="375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How do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you</a:t>
            </a:r>
            <a:r>
              <a:rPr dirty="0" sz="2400" spc="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know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you’ve</a:t>
            </a:r>
            <a:r>
              <a:rPr dirty="0" sz="2400" spc="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got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it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 spc="-20">
                <a:latin typeface="Arial"/>
                <a:cs typeface="Arial"/>
              </a:rPr>
              <a:t>all?</a:t>
            </a:r>
            <a:endParaRPr sz="2400">
              <a:latin typeface="Arial"/>
              <a:cs typeface="Arial"/>
            </a:endParaRPr>
          </a:p>
          <a:p>
            <a:pPr lvl="1" marL="698500" indent="-229235">
              <a:lnSpc>
                <a:spcPct val="100000"/>
              </a:lnSpc>
              <a:spcBef>
                <a:spcPts val="250"/>
              </a:spcBef>
              <a:buChar char="•"/>
              <a:tabLst>
                <a:tab pos="698500" algn="l"/>
                <a:tab pos="699135" algn="l"/>
              </a:tabLst>
            </a:pPr>
            <a:r>
              <a:rPr dirty="0" sz="2100">
                <a:latin typeface="Arial"/>
                <a:cs typeface="Arial"/>
              </a:rPr>
              <a:t>The</a:t>
            </a:r>
            <a:r>
              <a:rPr dirty="0" sz="2100" spc="-3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abdominal</a:t>
            </a:r>
            <a:r>
              <a:rPr dirty="0" sz="2100" spc="-4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fat</a:t>
            </a:r>
            <a:r>
              <a:rPr dirty="0" sz="2100" spc="-10">
                <a:latin typeface="Arial"/>
                <a:cs typeface="Arial"/>
              </a:rPr>
              <a:t> stripes!</a:t>
            </a:r>
            <a:endParaRPr sz="21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52" y="9963"/>
            <a:ext cx="655987" cy="688414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31012"/>
            <a:ext cx="553085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none"/>
              <a:t>Abdominal</a:t>
            </a:r>
            <a:r>
              <a:rPr dirty="0" u="none" spc="-25"/>
              <a:t> </a:t>
            </a:r>
            <a:r>
              <a:rPr dirty="0" u="none"/>
              <a:t>Fat </a:t>
            </a:r>
            <a:r>
              <a:rPr dirty="0" u="none" spc="-10"/>
              <a:t>Stripes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14829"/>
            <a:ext cx="5495290" cy="2562225"/>
          </a:xfrm>
          <a:prstGeom prst="rect">
            <a:avLst/>
          </a:prstGeom>
        </p:spPr>
        <p:txBody>
          <a:bodyPr wrap="square" lIns="0" tIns="53975" rIns="0" bIns="0" rtlCol="0" vert="horz">
            <a:spAutoFit/>
          </a:bodyPr>
          <a:lstStyle/>
          <a:p>
            <a:pPr marL="241300" marR="1799589" indent="-228600">
              <a:lnSpc>
                <a:spcPts val="2590"/>
              </a:lnSpc>
              <a:spcBef>
                <a:spcPts val="425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Border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the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lateral walls</a:t>
            </a:r>
            <a:r>
              <a:rPr dirty="0" sz="2400" spc="15">
                <a:latin typeface="Arial"/>
                <a:cs typeface="Arial"/>
              </a:rPr>
              <a:t> </a:t>
            </a:r>
            <a:r>
              <a:rPr dirty="0" sz="2400" spc="-25">
                <a:latin typeface="Arial"/>
                <a:cs typeface="Arial"/>
              </a:rPr>
              <a:t>of </a:t>
            </a:r>
            <a:r>
              <a:rPr dirty="0" sz="2400">
                <a:latin typeface="Arial"/>
                <a:cs typeface="Arial"/>
              </a:rPr>
              <a:t>the </a:t>
            </a:r>
            <a:r>
              <a:rPr dirty="0" sz="2400" spc="-10">
                <a:latin typeface="Arial"/>
                <a:cs typeface="Arial"/>
              </a:rPr>
              <a:t>abdomen</a:t>
            </a:r>
            <a:endParaRPr sz="2400">
              <a:latin typeface="Arial"/>
              <a:cs typeface="Arial"/>
            </a:endParaRPr>
          </a:p>
          <a:p>
            <a:pPr algn="r" marR="5080">
              <a:lnSpc>
                <a:spcPct val="100000"/>
              </a:lnSpc>
              <a:spcBef>
                <a:spcPts val="675"/>
              </a:spcBef>
            </a:pPr>
            <a:r>
              <a:rPr dirty="0" sz="1800">
                <a:latin typeface="Arial"/>
                <a:cs typeface="Arial"/>
              </a:rPr>
              <a:t>Fat</a:t>
            </a:r>
            <a:r>
              <a:rPr dirty="0" sz="1800" spc="-10">
                <a:latin typeface="Arial"/>
                <a:cs typeface="Arial"/>
              </a:rPr>
              <a:t> stripes</a:t>
            </a:r>
            <a:endParaRPr sz="18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1430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No</a:t>
            </a:r>
            <a:r>
              <a:rPr dirty="0" sz="2400" spc="-2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bowel</a:t>
            </a:r>
            <a:r>
              <a:rPr dirty="0" sz="2400" spc="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contents</a:t>
            </a:r>
            <a:r>
              <a:rPr dirty="0" sz="2400" spc="-20">
                <a:latin typeface="Arial"/>
                <a:cs typeface="Arial"/>
              </a:rPr>
              <a:t> </a:t>
            </a:r>
            <a:r>
              <a:rPr dirty="0" sz="2400" spc="-10">
                <a:latin typeface="Arial"/>
                <a:cs typeface="Arial"/>
              </a:rPr>
              <a:t>beyond</a:t>
            </a:r>
            <a:endParaRPr sz="2400">
              <a:latin typeface="Arial"/>
              <a:cs typeface="Arial"/>
            </a:endParaRPr>
          </a:p>
          <a:p>
            <a:pPr lvl="1" marL="698500" marR="1732914" indent="-228600">
              <a:lnSpc>
                <a:spcPct val="90000"/>
              </a:lnSpc>
              <a:spcBef>
                <a:spcPts val="515"/>
              </a:spcBef>
              <a:buChar char="•"/>
              <a:tabLst>
                <a:tab pos="698500" algn="l"/>
                <a:tab pos="699135" algn="l"/>
              </a:tabLst>
            </a:pPr>
            <a:r>
              <a:rPr dirty="0" sz="2100">
                <a:latin typeface="Arial"/>
                <a:cs typeface="Arial"/>
              </a:rPr>
              <a:t>If you</a:t>
            </a:r>
            <a:r>
              <a:rPr dirty="0" sz="2100" spc="-1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have</a:t>
            </a:r>
            <a:r>
              <a:rPr dirty="0" sz="2100" spc="-1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the</a:t>
            </a:r>
            <a:r>
              <a:rPr dirty="0" sz="2100" spc="-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fat </a:t>
            </a:r>
            <a:r>
              <a:rPr dirty="0" sz="2100" spc="-10">
                <a:latin typeface="Arial"/>
                <a:cs typeface="Arial"/>
              </a:rPr>
              <a:t>stripes, </a:t>
            </a:r>
            <a:r>
              <a:rPr dirty="0" sz="2100">
                <a:latin typeface="Arial"/>
                <a:cs typeface="Arial"/>
              </a:rPr>
              <a:t>you’ve</a:t>
            </a:r>
            <a:r>
              <a:rPr dirty="0" sz="2100" spc="-3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got</a:t>
            </a:r>
            <a:r>
              <a:rPr dirty="0" sz="2100" spc="-1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all</a:t>
            </a:r>
            <a:r>
              <a:rPr dirty="0" sz="2100" spc="-35">
                <a:latin typeface="Arial"/>
                <a:cs typeface="Arial"/>
              </a:rPr>
              <a:t> </a:t>
            </a:r>
            <a:r>
              <a:rPr dirty="0" sz="2100" spc="-10">
                <a:latin typeface="Arial"/>
                <a:cs typeface="Arial"/>
              </a:rPr>
              <a:t>abdominal contents</a:t>
            </a:r>
            <a:endParaRPr sz="21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030211" y="989075"/>
            <a:ext cx="3270504" cy="5039868"/>
          </a:xfrm>
          <a:prstGeom prst="rect">
            <a:avLst/>
          </a:prstGeom>
        </p:spPr>
      </p:pic>
      <p:sp>
        <p:nvSpPr>
          <p:cNvPr id="5" name="object 5" descr=""/>
          <p:cNvSpPr/>
          <p:nvPr/>
        </p:nvSpPr>
        <p:spPr>
          <a:xfrm>
            <a:off x="6578345" y="2700527"/>
            <a:ext cx="1085215" cy="114300"/>
          </a:xfrm>
          <a:custGeom>
            <a:avLst/>
            <a:gdLst/>
            <a:ahLst/>
            <a:cxnLst/>
            <a:rect l="l" t="t" r="r" b="b"/>
            <a:pathLst>
              <a:path w="1085215" h="114300">
                <a:moveTo>
                  <a:pt x="970915" y="0"/>
                </a:moveTo>
                <a:lnTo>
                  <a:pt x="970915" y="114300"/>
                </a:lnTo>
                <a:lnTo>
                  <a:pt x="1046946" y="76200"/>
                </a:lnTo>
                <a:lnTo>
                  <a:pt x="989965" y="76200"/>
                </a:lnTo>
                <a:lnTo>
                  <a:pt x="989965" y="38100"/>
                </a:lnTo>
                <a:lnTo>
                  <a:pt x="1047284" y="38100"/>
                </a:lnTo>
                <a:lnTo>
                  <a:pt x="970915" y="0"/>
                </a:lnTo>
                <a:close/>
              </a:path>
              <a:path w="1085215" h="114300">
                <a:moveTo>
                  <a:pt x="970915" y="38100"/>
                </a:moveTo>
                <a:lnTo>
                  <a:pt x="0" y="38100"/>
                </a:lnTo>
                <a:lnTo>
                  <a:pt x="0" y="76200"/>
                </a:lnTo>
                <a:lnTo>
                  <a:pt x="970915" y="76200"/>
                </a:lnTo>
                <a:lnTo>
                  <a:pt x="970915" y="38100"/>
                </a:lnTo>
                <a:close/>
              </a:path>
              <a:path w="1085215" h="114300">
                <a:moveTo>
                  <a:pt x="1047284" y="38100"/>
                </a:moveTo>
                <a:lnTo>
                  <a:pt x="989965" y="38100"/>
                </a:lnTo>
                <a:lnTo>
                  <a:pt x="989965" y="76200"/>
                </a:lnTo>
                <a:lnTo>
                  <a:pt x="1046946" y="76200"/>
                </a:lnTo>
                <a:lnTo>
                  <a:pt x="1085215" y="57023"/>
                </a:lnTo>
                <a:lnTo>
                  <a:pt x="1047284" y="38100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 descr=""/>
          <p:cNvSpPr/>
          <p:nvPr/>
        </p:nvSpPr>
        <p:spPr>
          <a:xfrm>
            <a:off x="6599681" y="2884932"/>
            <a:ext cx="3366135" cy="114300"/>
          </a:xfrm>
          <a:custGeom>
            <a:avLst/>
            <a:gdLst/>
            <a:ahLst/>
            <a:cxnLst/>
            <a:rect l="l" t="t" r="r" b="b"/>
            <a:pathLst>
              <a:path w="3366134" h="114300">
                <a:moveTo>
                  <a:pt x="3251835" y="0"/>
                </a:moveTo>
                <a:lnTo>
                  <a:pt x="3251835" y="114300"/>
                </a:lnTo>
                <a:lnTo>
                  <a:pt x="3327866" y="76200"/>
                </a:lnTo>
                <a:lnTo>
                  <a:pt x="3270885" y="76200"/>
                </a:lnTo>
                <a:lnTo>
                  <a:pt x="3270885" y="38100"/>
                </a:lnTo>
                <a:lnTo>
                  <a:pt x="3328204" y="38099"/>
                </a:lnTo>
                <a:lnTo>
                  <a:pt x="3251835" y="0"/>
                </a:lnTo>
                <a:close/>
              </a:path>
              <a:path w="3366134" h="114300">
                <a:moveTo>
                  <a:pt x="3251835" y="38100"/>
                </a:moveTo>
                <a:lnTo>
                  <a:pt x="0" y="38100"/>
                </a:lnTo>
                <a:lnTo>
                  <a:pt x="0" y="76200"/>
                </a:lnTo>
                <a:lnTo>
                  <a:pt x="3251835" y="76200"/>
                </a:lnTo>
                <a:lnTo>
                  <a:pt x="3251835" y="38100"/>
                </a:lnTo>
                <a:close/>
              </a:path>
              <a:path w="3366134" h="114300">
                <a:moveTo>
                  <a:pt x="3328204" y="38099"/>
                </a:moveTo>
                <a:lnTo>
                  <a:pt x="3270885" y="38100"/>
                </a:lnTo>
                <a:lnTo>
                  <a:pt x="3270885" y="76200"/>
                </a:lnTo>
                <a:lnTo>
                  <a:pt x="3327866" y="76200"/>
                </a:lnTo>
                <a:lnTo>
                  <a:pt x="3366135" y="57023"/>
                </a:lnTo>
                <a:lnTo>
                  <a:pt x="3328204" y="38099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7" name="object 7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952" y="9963"/>
            <a:ext cx="655987" cy="688414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31012"/>
            <a:ext cx="6896734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none"/>
              <a:t>Abdominal</a:t>
            </a:r>
            <a:r>
              <a:rPr dirty="0" u="none" spc="-25"/>
              <a:t> </a:t>
            </a:r>
            <a:r>
              <a:rPr dirty="0" u="none"/>
              <a:t>Fat</a:t>
            </a:r>
            <a:r>
              <a:rPr dirty="0" u="none" spc="-5"/>
              <a:t> </a:t>
            </a:r>
            <a:r>
              <a:rPr dirty="0" u="none"/>
              <a:t>Stripes</a:t>
            </a:r>
            <a:r>
              <a:rPr dirty="0" u="none" spc="-20"/>
              <a:t> </a:t>
            </a:r>
            <a:r>
              <a:rPr dirty="0" u="none" spc="-10"/>
              <a:t>cont.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07210"/>
            <a:ext cx="4493260" cy="1604645"/>
          </a:xfrm>
          <a:prstGeom prst="rect">
            <a:avLst/>
          </a:prstGeom>
        </p:spPr>
        <p:txBody>
          <a:bodyPr wrap="square" lIns="0" tIns="54610" rIns="0" bIns="0" rtlCol="0" vert="horz">
            <a:spAutoFit/>
          </a:bodyPr>
          <a:lstStyle/>
          <a:p>
            <a:pPr marL="241300" marR="5080" indent="-228600">
              <a:lnSpc>
                <a:spcPct val="90000"/>
              </a:lnSpc>
              <a:spcBef>
                <a:spcPts val="430"/>
              </a:spcBef>
              <a:buChar char="•"/>
              <a:tabLst>
                <a:tab pos="241300" algn="l"/>
              </a:tabLst>
            </a:pPr>
            <a:r>
              <a:rPr dirty="0" sz="2800">
                <a:latin typeface="Arial"/>
                <a:cs typeface="Arial"/>
              </a:rPr>
              <a:t>Along</a:t>
            </a:r>
            <a:r>
              <a:rPr dirty="0" sz="2800" spc="-5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with</a:t>
            </a:r>
            <a:r>
              <a:rPr dirty="0" sz="2800" spc="-4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extra</a:t>
            </a:r>
            <a:r>
              <a:rPr dirty="0" sz="2800" spc="-60">
                <a:latin typeface="Arial"/>
                <a:cs typeface="Arial"/>
              </a:rPr>
              <a:t> </a:t>
            </a:r>
            <a:r>
              <a:rPr dirty="0" sz="2800" spc="-10">
                <a:latin typeface="Arial"/>
                <a:cs typeface="Arial"/>
              </a:rPr>
              <a:t>superficial </a:t>
            </a:r>
            <a:r>
              <a:rPr dirty="0" sz="2800">
                <a:latin typeface="Arial"/>
                <a:cs typeface="Arial"/>
              </a:rPr>
              <a:t>fat,</a:t>
            </a:r>
            <a:r>
              <a:rPr dirty="0" sz="2800" spc="-4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fatty</a:t>
            </a:r>
            <a:r>
              <a:rPr dirty="0" sz="2800" spc="-5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tissue</a:t>
            </a:r>
            <a:r>
              <a:rPr dirty="0" sz="2800" spc="-4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is</a:t>
            </a:r>
            <a:r>
              <a:rPr dirty="0" sz="2800" spc="-40">
                <a:latin typeface="Arial"/>
                <a:cs typeface="Arial"/>
              </a:rPr>
              <a:t> </a:t>
            </a:r>
            <a:r>
              <a:rPr dirty="0" sz="2800" spc="-20">
                <a:latin typeface="Arial"/>
                <a:cs typeface="Arial"/>
              </a:rPr>
              <a:t>also </a:t>
            </a:r>
            <a:r>
              <a:rPr dirty="0" sz="2800">
                <a:latin typeface="Arial"/>
                <a:cs typeface="Arial"/>
              </a:rPr>
              <a:t>deposited</a:t>
            </a:r>
            <a:r>
              <a:rPr dirty="0" sz="2800" spc="-9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between</a:t>
            </a:r>
            <a:r>
              <a:rPr dirty="0" sz="2800" spc="-80">
                <a:latin typeface="Arial"/>
                <a:cs typeface="Arial"/>
              </a:rPr>
              <a:t> </a:t>
            </a:r>
            <a:r>
              <a:rPr dirty="0" sz="2800" spc="-25">
                <a:latin typeface="Arial"/>
                <a:cs typeface="Arial"/>
              </a:rPr>
              <a:t>the </a:t>
            </a:r>
            <a:r>
              <a:rPr dirty="0" sz="2800">
                <a:latin typeface="Arial"/>
                <a:cs typeface="Arial"/>
              </a:rPr>
              <a:t>organs</a:t>
            </a:r>
            <a:r>
              <a:rPr dirty="0" sz="2800" spc="-8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(visceral</a:t>
            </a:r>
            <a:r>
              <a:rPr dirty="0" sz="2800" spc="-75">
                <a:latin typeface="Arial"/>
                <a:cs typeface="Arial"/>
              </a:rPr>
              <a:t> </a:t>
            </a:r>
            <a:r>
              <a:rPr dirty="0" sz="2800" spc="-20">
                <a:latin typeface="Arial"/>
                <a:cs typeface="Arial"/>
              </a:rPr>
              <a:t>fat)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916939" y="3790569"/>
            <a:ext cx="4392295" cy="2049145"/>
          </a:xfrm>
          <a:prstGeom prst="rect">
            <a:avLst/>
          </a:prstGeom>
        </p:spPr>
        <p:txBody>
          <a:bodyPr wrap="square" lIns="0" tIns="60960" rIns="0" bIns="0" rtlCol="0" vert="horz">
            <a:spAutoFit/>
          </a:bodyPr>
          <a:lstStyle/>
          <a:p>
            <a:pPr marL="241300" marR="5080" indent="-228600">
              <a:lnSpc>
                <a:spcPts val="3020"/>
              </a:lnSpc>
              <a:spcBef>
                <a:spcPts val="480"/>
              </a:spcBef>
              <a:buChar char="•"/>
              <a:tabLst>
                <a:tab pos="241300" algn="l"/>
              </a:tabLst>
            </a:pPr>
            <a:r>
              <a:rPr dirty="0" sz="2800">
                <a:latin typeface="Arial"/>
                <a:cs typeface="Arial"/>
              </a:rPr>
              <a:t>This</a:t>
            </a:r>
            <a:r>
              <a:rPr dirty="0" sz="2800" spc="-4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causes</a:t>
            </a:r>
            <a:r>
              <a:rPr dirty="0" sz="2800" spc="-4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the</a:t>
            </a:r>
            <a:r>
              <a:rPr dirty="0" sz="2800" spc="-3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fat</a:t>
            </a:r>
            <a:r>
              <a:rPr dirty="0" sz="2800" spc="-40">
                <a:latin typeface="Arial"/>
                <a:cs typeface="Arial"/>
              </a:rPr>
              <a:t> </a:t>
            </a:r>
            <a:r>
              <a:rPr dirty="0" sz="2800" spc="-10">
                <a:latin typeface="Arial"/>
                <a:cs typeface="Arial"/>
              </a:rPr>
              <a:t>stripes </a:t>
            </a:r>
            <a:r>
              <a:rPr dirty="0" sz="2800">
                <a:latin typeface="Arial"/>
                <a:cs typeface="Arial"/>
              </a:rPr>
              <a:t>to</a:t>
            </a:r>
            <a:r>
              <a:rPr dirty="0" sz="2800" spc="-3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“bow”</a:t>
            </a:r>
            <a:r>
              <a:rPr dirty="0" sz="2800" spc="-25">
                <a:latin typeface="Arial"/>
                <a:cs typeface="Arial"/>
              </a:rPr>
              <a:t> </a:t>
            </a:r>
            <a:r>
              <a:rPr dirty="0" sz="2800" spc="-10">
                <a:latin typeface="Arial"/>
                <a:cs typeface="Arial"/>
              </a:rPr>
              <a:t>laterally</a:t>
            </a: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Font typeface="Arial"/>
              <a:buChar char="•"/>
            </a:pPr>
            <a:endParaRPr sz="3000">
              <a:latin typeface="Arial"/>
              <a:cs typeface="Arial"/>
            </a:endParaRPr>
          </a:p>
          <a:p>
            <a:pPr marL="241300" marR="241935" indent="-228600">
              <a:lnSpc>
                <a:spcPts val="3030"/>
              </a:lnSpc>
              <a:spcBef>
                <a:spcPts val="5"/>
              </a:spcBef>
              <a:buChar char="•"/>
              <a:tabLst>
                <a:tab pos="241300" algn="l"/>
              </a:tabLst>
            </a:pPr>
            <a:r>
              <a:rPr dirty="0" sz="2800">
                <a:latin typeface="Arial"/>
                <a:cs typeface="Arial"/>
              </a:rPr>
              <a:t>Becomes</a:t>
            </a:r>
            <a:r>
              <a:rPr dirty="0" sz="2800" spc="-5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too</a:t>
            </a:r>
            <a:r>
              <a:rPr dirty="0" sz="2800" spc="-6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wide</a:t>
            </a:r>
            <a:r>
              <a:rPr dirty="0" sz="2800" spc="-4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to</a:t>
            </a:r>
            <a:r>
              <a:rPr dirty="0" sz="2800" spc="-55">
                <a:latin typeface="Arial"/>
                <a:cs typeface="Arial"/>
              </a:rPr>
              <a:t> </a:t>
            </a:r>
            <a:r>
              <a:rPr dirty="0" sz="2800" spc="-25">
                <a:latin typeface="Arial"/>
                <a:cs typeface="Arial"/>
              </a:rPr>
              <a:t>get </a:t>
            </a:r>
            <a:r>
              <a:rPr dirty="0" sz="2800">
                <a:latin typeface="Arial"/>
                <a:cs typeface="Arial"/>
              </a:rPr>
              <a:t>on</a:t>
            </a:r>
            <a:r>
              <a:rPr dirty="0" sz="2800" spc="-5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one</a:t>
            </a:r>
            <a:r>
              <a:rPr dirty="0" sz="2800" spc="-4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portrait</a:t>
            </a:r>
            <a:r>
              <a:rPr dirty="0" sz="2800" spc="-40">
                <a:latin typeface="Arial"/>
                <a:cs typeface="Arial"/>
              </a:rPr>
              <a:t> </a:t>
            </a:r>
            <a:r>
              <a:rPr dirty="0" sz="2800" spc="-10">
                <a:latin typeface="Arial"/>
                <a:cs typeface="Arial"/>
              </a:rPr>
              <a:t>image</a:t>
            </a:r>
            <a:endParaRPr sz="2800">
              <a:latin typeface="Arial"/>
              <a:cs typeface="Arial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09231" y="1524000"/>
            <a:ext cx="3765804" cy="3980688"/>
          </a:xfrm>
          <a:prstGeom prst="rect">
            <a:avLst/>
          </a:prstGeom>
        </p:spPr>
      </p:pic>
      <p:sp>
        <p:nvSpPr>
          <p:cNvPr id="6" name="object 6" descr=""/>
          <p:cNvSpPr txBox="1"/>
          <p:nvPr/>
        </p:nvSpPr>
        <p:spPr>
          <a:xfrm>
            <a:off x="5582539" y="3002026"/>
            <a:ext cx="10909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"/>
                <a:cs typeface="Arial"/>
              </a:rPr>
              <a:t>Fat</a:t>
            </a:r>
            <a:r>
              <a:rPr dirty="0" sz="1800" spc="-10">
                <a:latin typeface="Arial"/>
                <a:cs typeface="Arial"/>
              </a:rPr>
              <a:t> stripes</a:t>
            </a:r>
            <a:endParaRPr sz="1800">
              <a:latin typeface="Arial"/>
              <a:cs typeface="Arial"/>
            </a:endParaRPr>
          </a:p>
        </p:txBody>
      </p:sp>
      <p:sp>
        <p:nvSpPr>
          <p:cNvPr id="7" name="object 7" descr=""/>
          <p:cNvSpPr/>
          <p:nvPr/>
        </p:nvSpPr>
        <p:spPr>
          <a:xfrm>
            <a:off x="6096762" y="3287267"/>
            <a:ext cx="3848735" cy="200025"/>
          </a:xfrm>
          <a:custGeom>
            <a:avLst/>
            <a:gdLst/>
            <a:ahLst/>
            <a:cxnLst/>
            <a:rect l="l" t="t" r="r" b="b"/>
            <a:pathLst>
              <a:path w="3848734" h="200025">
                <a:moveTo>
                  <a:pt x="1125474" y="57023"/>
                </a:moveTo>
                <a:lnTo>
                  <a:pt x="1087539" y="38100"/>
                </a:lnTo>
                <a:lnTo>
                  <a:pt x="1011174" y="0"/>
                </a:lnTo>
                <a:lnTo>
                  <a:pt x="1011174" y="38100"/>
                </a:lnTo>
                <a:lnTo>
                  <a:pt x="38100" y="38100"/>
                </a:lnTo>
                <a:lnTo>
                  <a:pt x="38100" y="76200"/>
                </a:lnTo>
                <a:lnTo>
                  <a:pt x="1011174" y="76200"/>
                </a:lnTo>
                <a:lnTo>
                  <a:pt x="1011174" y="114300"/>
                </a:lnTo>
                <a:lnTo>
                  <a:pt x="1087196" y="76200"/>
                </a:lnTo>
                <a:lnTo>
                  <a:pt x="1125474" y="57023"/>
                </a:lnTo>
                <a:close/>
              </a:path>
              <a:path w="3848734" h="200025">
                <a:moveTo>
                  <a:pt x="3848481" y="142367"/>
                </a:moveTo>
                <a:lnTo>
                  <a:pt x="3810546" y="123444"/>
                </a:lnTo>
                <a:lnTo>
                  <a:pt x="3734181" y="85344"/>
                </a:lnTo>
                <a:lnTo>
                  <a:pt x="3734181" y="123444"/>
                </a:lnTo>
                <a:lnTo>
                  <a:pt x="0" y="123444"/>
                </a:lnTo>
                <a:lnTo>
                  <a:pt x="0" y="161544"/>
                </a:lnTo>
                <a:lnTo>
                  <a:pt x="3734181" y="161544"/>
                </a:lnTo>
                <a:lnTo>
                  <a:pt x="3734181" y="199644"/>
                </a:lnTo>
                <a:lnTo>
                  <a:pt x="3810203" y="161544"/>
                </a:lnTo>
                <a:lnTo>
                  <a:pt x="3848481" y="1423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8" name="object 8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952" y="9963"/>
            <a:ext cx="655987" cy="688414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31012"/>
            <a:ext cx="8640445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none"/>
              <a:t>Abdominal</a:t>
            </a:r>
            <a:r>
              <a:rPr dirty="0" u="none" spc="-35"/>
              <a:t> </a:t>
            </a:r>
            <a:r>
              <a:rPr dirty="0" u="none"/>
              <a:t>Imaging</a:t>
            </a:r>
            <a:r>
              <a:rPr dirty="0" u="none" spc="-15"/>
              <a:t> </a:t>
            </a:r>
            <a:r>
              <a:rPr dirty="0" u="none"/>
              <a:t>–</a:t>
            </a:r>
            <a:r>
              <a:rPr dirty="0" u="none" spc="-5"/>
              <a:t> </a:t>
            </a:r>
            <a:r>
              <a:rPr dirty="0" u="none"/>
              <a:t>The </a:t>
            </a:r>
            <a:r>
              <a:rPr dirty="0" u="none" spc="-10"/>
              <a:t>solution!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25308"/>
            <a:ext cx="8761730" cy="4305935"/>
          </a:xfrm>
          <a:prstGeom prst="rect">
            <a:avLst/>
          </a:prstGeom>
        </p:spPr>
        <p:txBody>
          <a:bodyPr wrap="square" lIns="0" tIns="102235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805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2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images</a:t>
            </a:r>
            <a:r>
              <a:rPr dirty="0" sz="2400" spc="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in</a:t>
            </a:r>
            <a:r>
              <a:rPr dirty="0" sz="2400" spc="-2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a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landscape</a:t>
            </a:r>
            <a:r>
              <a:rPr dirty="0" sz="2400" spc="25">
                <a:latin typeface="Arial"/>
                <a:cs typeface="Arial"/>
              </a:rPr>
              <a:t> </a:t>
            </a:r>
            <a:r>
              <a:rPr dirty="0" sz="2400" spc="-10">
                <a:latin typeface="Arial"/>
                <a:cs typeface="Arial"/>
              </a:rPr>
              <a:t>orientation</a:t>
            </a:r>
            <a:endParaRPr sz="24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705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Much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like</a:t>
            </a:r>
            <a:r>
              <a:rPr dirty="0" sz="2400" spc="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a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femur,</a:t>
            </a:r>
            <a:r>
              <a:rPr dirty="0" sz="2400" spc="-2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you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just</a:t>
            </a:r>
            <a:r>
              <a:rPr dirty="0" sz="2400" spc="-2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have</a:t>
            </a:r>
            <a:r>
              <a:rPr dirty="0" sz="2400" spc="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to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prove </a:t>
            </a:r>
            <a:r>
              <a:rPr dirty="0" sz="2400" spc="-10">
                <a:latin typeface="Arial"/>
                <a:cs typeface="Arial"/>
              </a:rPr>
              <a:t>overlap</a:t>
            </a:r>
            <a:endParaRPr sz="2400">
              <a:latin typeface="Arial"/>
              <a:cs typeface="Arial"/>
            </a:endParaRPr>
          </a:p>
          <a:p>
            <a:pPr lvl="1" marL="698500" indent="-229235">
              <a:lnSpc>
                <a:spcPct val="100000"/>
              </a:lnSpc>
              <a:spcBef>
                <a:spcPts val="155"/>
              </a:spcBef>
              <a:buChar char="•"/>
              <a:tabLst>
                <a:tab pos="699135" algn="l"/>
              </a:tabLst>
            </a:pPr>
            <a:r>
              <a:rPr dirty="0" sz="2800">
                <a:latin typeface="Arial"/>
                <a:cs typeface="Arial"/>
              </a:rPr>
              <a:t>Internal</a:t>
            </a:r>
            <a:r>
              <a:rPr dirty="0" sz="2800" spc="-6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organs</a:t>
            </a:r>
            <a:r>
              <a:rPr dirty="0" sz="2800" spc="-5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can</a:t>
            </a:r>
            <a:r>
              <a:rPr dirty="0" sz="2800" spc="-6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help</a:t>
            </a:r>
            <a:r>
              <a:rPr dirty="0" sz="2800" spc="-6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with</a:t>
            </a:r>
            <a:r>
              <a:rPr dirty="0" sz="2800" spc="-55">
                <a:latin typeface="Arial"/>
                <a:cs typeface="Arial"/>
              </a:rPr>
              <a:t> </a:t>
            </a:r>
            <a:r>
              <a:rPr dirty="0" sz="2800" spc="-20">
                <a:latin typeface="Arial"/>
                <a:cs typeface="Arial"/>
              </a:rPr>
              <a:t>this</a:t>
            </a:r>
            <a:endParaRPr sz="28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725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Top</a:t>
            </a:r>
            <a:r>
              <a:rPr dirty="0" sz="2400" spc="5">
                <a:latin typeface="Arial"/>
                <a:cs typeface="Arial"/>
              </a:rPr>
              <a:t> </a:t>
            </a:r>
            <a:r>
              <a:rPr dirty="0" sz="2400" spc="-20">
                <a:latin typeface="Arial"/>
                <a:cs typeface="Arial"/>
              </a:rPr>
              <a:t>image</a:t>
            </a:r>
            <a:endParaRPr sz="2400">
              <a:latin typeface="Arial"/>
              <a:cs typeface="Arial"/>
            </a:endParaRPr>
          </a:p>
          <a:p>
            <a:pPr lvl="1" marL="698500" indent="-229235">
              <a:lnSpc>
                <a:spcPct val="100000"/>
              </a:lnSpc>
              <a:spcBef>
                <a:spcPts val="300"/>
              </a:spcBef>
              <a:buChar char="•"/>
              <a:tabLst>
                <a:tab pos="698500" algn="l"/>
                <a:tab pos="699135" algn="l"/>
              </a:tabLst>
            </a:pPr>
            <a:r>
              <a:rPr dirty="0" sz="1800">
                <a:latin typeface="Arial"/>
                <a:cs typeface="Arial"/>
              </a:rPr>
              <a:t>Top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of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light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at</a:t>
            </a:r>
            <a:r>
              <a:rPr dirty="0" sz="1800" spc="-10">
                <a:latin typeface="Arial"/>
                <a:cs typeface="Arial"/>
              </a:rPr>
              <a:t> xiphoid</a:t>
            </a:r>
            <a:endParaRPr sz="1800">
              <a:latin typeface="Arial"/>
              <a:cs typeface="Arial"/>
            </a:endParaRPr>
          </a:p>
          <a:p>
            <a:pPr lvl="1" marL="698500" indent="-229235">
              <a:lnSpc>
                <a:spcPct val="100000"/>
              </a:lnSpc>
              <a:spcBef>
                <a:spcPts val="290"/>
              </a:spcBef>
              <a:buChar char="•"/>
              <a:tabLst>
                <a:tab pos="698500" algn="l"/>
                <a:tab pos="699135" algn="l"/>
              </a:tabLst>
            </a:pPr>
            <a:r>
              <a:rPr dirty="0" sz="1800">
                <a:latin typeface="Arial"/>
                <a:cs typeface="Arial"/>
              </a:rPr>
              <a:t>Marker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in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top</a:t>
            </a:r>
            <a:r>
              <a:rPr dirty="0" sz="1800" spc="-10">
                <a:latin typeface="Arial"/>
                <a:cs typeface="Arial"/>
              </a:rPr>
              <a:t> corner</a:t>
            </a:r>
            <a:endParaRPr sz="18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695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Bottom </a:t>
            </a:r>
            <a:r>
              <a:rPr dirty="0" sz="2400" spc="-10">
                <a:latin typeface="Arial"/>
                <a:cs typeface="Arial"/>
              </a:rPr>
              <a:t>image</a:t>
            </a:r>
            <a:endParaRPr sz="2400">
              <a:latin typeface="Arial"/>
              <a:cs typeface="Arial"/>
            </a:endParaRPr>
          </a:p>
          <a:p>
            <a:pPr lvl="1" marL="698500" indent="-229235">
              <a:lnSpc>
                <a:spcPct val="100000"/>
              </a:lnSpc>
              <a:spcBef>
                <a:spcPts val="300"/>
              </a:spcBef>
              <a:buChar char="•"/>
              <a:tabLst>
                <a:tab pos="698500" algn="l"/>
                <a:tab pos="699135" algn="l"/>
              </a:tabLst>
            </a:pPr>
            <a:r>
              <a:rPr dirty="0" sz="1800">
                <a:latin typeface="Arial"/>
                <a:cs typeface="Arial"/>
              </a:rPr>
              <a:t>Bottom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of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light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at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greater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trochanter</a:t>
            </a:r>
            <a:endParaRPr sz="1800">
              <a:latin typeface="Arial"/>
              <a:cs typeface="Arial"/>
            </a:endParaRPr>
          </a:p>
          <a:p>
            <a:pPr lvl="1" marL="698500" indent="-229235">
              <a:lnSpc>
                <a:spcPct val="100000"/>
              </a:lnSpc>
              <a:spcBef>
                <a:spcPts val="275"/>
              </a:spcBef>
              <a:buChar char="•"/>
              <a:tabLst>
                <a:tab pos="698500" algn="l"/>
                <a:tab pos="699135" algn="l"/>
              </a:tabLst>
            </a:pPr>
            <a:r>
              <a:rPr dirty="0" sz="1800">
                <a:latin typeface="Arial"/>
                <a:cs typeface="Arial"/>
              </a:rPr>
              <a:t>If</a:t>
            </a:r>
            <a:r>
              <a:rPr dirty="0" sz="1800" spc="-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you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can’t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find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trochanter,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just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ensure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3-5cm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overlap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(will</a:t>
            </a:r>
            <a:r>
              <a:rPr dirty="0" sz="1800" spc="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usually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sort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itself</a:t>
            </a:r>
            <a:r>
              <a:rPr dirty="0" sz="1800" spc="-20">
                <a:latin typeface="Arial"/>
                <a:cs typeface="Arial"/>
              </a:rPr>
              <a:t> out)</a:t>
            </a:r>
            <a:endParaRPr sz="1800">
              <a:latin typeface="Arial"/>
              <a:cs typeface="Arial"/>
            </a:endParaRPr>
          </a:p>
          <a:p>
            <a:pPr lvl="1" marL="698500" indent="-229235">
              <a:lnSpc>
                <a:spcPct val="100000"/>
              </a:lnSpc>
              <a:spcBef>
                <a:spcPts val="290"/>
              </a:spcBef>
              <a:buChar char="•"/>
              <a:tabLst>
                <a:tab pos="698500" algn="l"/>
                <a:tab pos="699135" algn="l"/>
              </a:tabLst>
            </a:pPr>
            <a:r>
              <a:rPr dirty="0" sz="1800">
                <a:latin typeface="Arial"/>
                <a:cs typeface="Arial"/>
              </a:rPr>
              <a:t>Marker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in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bottom</a:t>
            </a:r>
            <a:r>
              <a:rPr dirty="0" sz="1800" spc="-10">
                <a:latin typeface="Arial"/>
                <a:cs typeface="Arial"/>
              </a:rPr>
              <a:t> corner</a:t>
            </a:r>
            <a:endParaRPr sz="18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700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This</a:t>
            </a:r>
            <a:r>
              <a:rPr dirty="0" sz="2400" spc="-2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marker</a:t>
            </a:r>
            <a:r>
              <a:rPr dirty="0" sz="2400" spc="-2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placement</a:t>
            </a:r>
            <a:r>
              <a:rPr dirty="0" sz="2400" spc="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avoids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obscuring required</a:t>
            </a:r>
            <a:r>
              <a:rPr dirty="0" sz="2400" spc="15">
                <a:latin typeface="Arial"/>
                <a:cs typeface="Arial"/>
              </a:rPr>
              <a:t> </a:t>
            </a:r>
            <a:r>
              <a:rPr dirty="0" sz="2400" spc="-10">
                <a:latin typeface="Arial"/>
                <a:cs typeface="Arial"/>
              </a:rPr>
              <a:t>anatomy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449056" y="1626107"/>
            <a:ext cx="2607563" cy="4878324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952" y="9963"/>
            <a:ext cx="655987" cy="688414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31012"/>
            <a:ext cx="705612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none"/>
              <a:t>Communication</a:t>
            </a:r>
            <a:r>
              <a:rPr dirty="0" u="none" spc="-35"/>
              <a:t> </a:t>
            </a:r>
            <a:r>
              <a:rPr dirty="0" u="none"/>
              <a:t>and </a:t>
            </a:r>
            <a:r>
              <a:rPr dirty="0" u="none" spc="-10"/>
              <a:t>Attitude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14829"/>
            <a:ext cx="9679940" cy="34582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0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The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most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important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part of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the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 spc="-10">
                <a:latin typeface="Arial"/>
                <a:cs typeface="Arial"/>
              </a:rPr>
              <a:t>exam!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Font typeface="Arial"/>
              <a:buChar char="•"/>
            </a:pPr>
            <a:endParaRPr sz="37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5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You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can</a:t>
            </a:r>
            <a:r>
              <a:rPr dirty="0" sz="2400" spc="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repeat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an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image</a:t>
            </a:r>
            <a:r>
              <a:rPr dirty="0" sz="2400" spc="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for</a:t>
            </a:r>
            <a:r>
              <a:rPr dirty="0" sz="2400" spc="-2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poor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centering</a:t>
            </a:r>
            <a:r>
              <a:rPr dirty="0" sz="2400" spc="2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or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technique</a:t>
            </a:r>
            <a:r>
              <a:rPr dirty="0" sz="2400" spc="15">
                <a:latin typeface="Arial"/>
                <a:cs typeface="Arial"/>
              </a:rPr>
              <a:t> </a:t>
            </a:r>
            <a:r>
              <a:rPr dirty="0" sz="2400" spc="-10">
                <a:latin typeface="Arial"/>
                <a:cs typeface="Arial"/>
              </a:rPr>
              <a:t>choice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Font typeface="Arial"/>
              <a:buChar char="•"/>
            </a:pPr>
            <a:endParaRPr sz="37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You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cannot</a:t>
            </a:r>
            <a:r>
              <a:rPr dirty="0" sz="2400" spc="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take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back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being</a:t>
            </a:r>
            <a:r>
              <a:rPr dirty="0" sz="2400" spc="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unkind</a:t>
            </a:r>
            <a:r>
              <a:rPr dirty="0" sz="2400" spc="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or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making judgemental</a:t>
            </a:r>
            <a:r>
              <a:rPr dirty="0" sz="2400" spc="10">
                <a:latin typeface="Arial"/>
                <a:cs typeface="Arial"/>
              </a:rPr>
              <a:t> </a:t>
            </a:r>
            <a:r>
              <a:rPr dirty="0" sz="2400" spc="-10">
                <a:latin typeface="Arial"/>
                <a:cs typeface="Arial"/>
              </a:rPr>
              <a:t>comments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Font typeface="Arial"/>
              <a:buChar char="•"/>
            </a:pPr>
            <a:endParaRPr sz="4000">
              <a:latin typeface="Arial"/>
              <a:cs typeface="Arial"/>
            </a:endParaRPr>
          </a:p>
          <a:p>
            <a:pPr marL="241300" marR="125095" indent="-228600">
              <a:lnSpc>
                <a:spcPts val="2590"/>
              </a:lnSpc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Whatever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your personal</a:t>
            </a:r>
            <a:r>
              <a:rPr dirty="0" sz="2400" spc="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feelings</a:t>
            </a:r>
            <a:r>
              <a:rPr dirty="0" sz="2400" spc="2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about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this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person</a:t>
            </a:r>
            <a:r>
              <a:rPr dirty="0" sz="2400" spc="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or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their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reason</a:t>
            </a:r>
            <a:r>
              <a:rPr dirty="0" sz="2400" spc="10">
                <a:latin typeface="Arial"/>
                <a:cs typeface="Arial"/>
              </a:rPr>
              <a:t> </a:t>
            </a:r>
            <a:r>
              <a:rPr dirty="0" sz="2400" spc="-25">
                <a:latin typeface="Arial"/>
                <a:cs typeface="Arial"/>
              </a:rPr>
              <a:t>for </a:t>
            </a:r>
            <a:r>
              <a:rPr dirty="0" sz="2400">
                <a:latin typeface="Arial"/>
                <a:cs typeface="Arial"/>
              </a:rPr>
              <a:t>being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in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the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department,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they’re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your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patient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and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deserve</a:t>
            </a:r>
            <a:r>
              <a:rPr dirty="0" sz="2400" spc="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your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 spc="-10">
                <a:latin typeface="Arial"/>
                <a:cs typeface="Arial"/>
              </a:rPr>
              <a:t>best.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52" y="9963"/>
            <a:ext cx="655987" cy="688414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31012"/>
            <a:ext cx="5561965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none"/>
              <a:t>How Do You Do </a:t>
            </a:r>
            <a:r>
              <a:rPr dirty="0" u="none" spc="-10"/>
              <a:t>This?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78643"/>
            <a:ext cx="10332085" cy="3902075"/>
          </a:xfrm>
          <a:prstGeom prst="rect">
            <a:avLst/>
          </a:prstGeom>
        </p:spPr>
        <p:txBody>
          <a:bodyPr wrap="square" lIns="0" tIns="48894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384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Don’t</a:t>
            </a:r>
            <a:r>
              <a:rPr dirty="0" sz="2400" spc="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make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comments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about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their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 spc="-10">
                <a:latin typeface="Arial"/>
                <a:cs typeface="Arial"/>
              </a:rPr>
              <a:t>weight</a:t>
            </a:r>
            <a:endParaRPr sz="2400">
              <a:latin typeface="Arial"/>
              <a:cs typeface="Arial"/>
            </a:endParaRPr>
          </a:p>
          <a:p>
            <a:pPr lvl="1" marL="698500" indent="-229235">
              <a:lnSpc>
                <a:spcPct val="100000"/>
              </a:lnSpc>
              <a:spcBef>
                <a:spcPts val="250"/>
              </a:spcBef>
              <a:buChar char="•"/>
              <a:tabLst>
                <a:tab pos="698500" algn="l"/>
                <a:tab pos="699135" algn="l"/>
              </a:tabLst>
            </a:pPr>
            <a:r>
              <a:rPr dirty="0" sz="2100">
                <a:latin typeface="Arial"/>
                <a:cs typeface="Arial"/>
              </a:rPr>
              <a:t>Seems</a:t>
            </a:r>
            <a:r>
              <a:rPr dirty="0" sz="2100" spc="-4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obvious,</a:t>
            </a:r>
            <a:r>
              <a:rPr dirty="0" sz="2100" spc="-3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but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isn’t</a:t>
            </a:r>
            <a:r>
              <a:rPr dirty="0" sz="2100" spc="-30">
                <a:latin typeface="Arial"/>
                <a:cs typeface="Arial"/>
              </a:rPr>
              <a:t> </a:t>
            </a:r>
            <a:r>
              <a:rPr dirty="0" sz="2100" spc="-10">
                <a:latin typeface="Arial"/>
                <a:cs typeface="Arial"/>
              </a:rPr>
              <a:t>always</a:t>
            </a:r>
            <a:endParaRPr sz="2100">
              <a:latin typeface="Arial"/>
              <a:cs typeface="Arial"/>
            </a:endParaRPr>
          </a:p>
          <a:p>
            <a:pPr lvl="1" marL="698500" marR="5080" indent="-228600">
              <a:lnSpc>
                <a:spcPts val="2270"/>
              </a:lnSpc>
              <a:spcBef>
                <a:spcPts val="540"/>
              </a:spcBef>
              <a:buChar char="•"/>
              <a:tabLst>
                <a:tab pos="698500" algn="l"/>
                <a:tab pos="699135" algn="l"/>
              </a:tabLst>
            </a:pPr>
            <a:r>
              <a:rPr dirty="0" sz="2100">
                <a:latin typeface="Arial"/>
                <a:cs typeface="Arial"/>
              </a:rPr>
              <a:t>Palpate</a:t>
            </a:r>
            <a:r>
              <a:rPr dirty="0" sz="2100" spc="-3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respectfully</a:t>
            </a:r>
            <a:r>
              <a:rPr dirty="0" sz="2100" spc="-3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and</a:t>
            </a:r>
            <a:r>
              <a:rPr dirty="0" sz="2100" spc="-2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seek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assistance</a:t>
            </a:r>
            <a:r>
              <a:rPr dirty="0" sz="2100" spc="-4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when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necessary.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Example-</a:t>
            </a:r>
            <a:r>
              <a:rPr dirty="0" sz="2100" spc="-3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“can</a:t>
            </a:r>
            <a:r>
              <a:rPr dirty="0" sz="2100" spc="-1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you</a:t>
            </a:r>
            <a:r>
              <a:rPr dirty="0" sz="2100" spc="-20">
                <a:latin typeface="Arial"/>
                <a:cs typeface="Arial"/>
              </a:rPr>
              <a:t> </a:t>
            </a:r>
            <a:r>
              <a:rPr dirty="0" sz="2100" spc="-25">
                <a:latin typeface="Arial"/>
                <a:cs typeface="Arial"/>
              </a:rPr>
              <a:t>put </a:t>
            </a:r>
            <a:r>
              <a:rPr dirty="0" sz="2100">
                <a:latin typeface="Arial"/>
                <a:cs typeface="Arial"/>
              </a:rPr>
              <a:t>your</a:t>
            </a:r>
            <a:r>
              <a:rPr dirty="0" sz="2100" spc="-1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hands</a:t>
            </a:r>
            <a:r>
              <a:rPr dirty="0" sz="2100" spc="-3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on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your</a:t>
            </a:r>
            <a:r>
              <a:rPr dirty="0" sz="2100" spc="-5">
                <a:latin typeface="Arial"/>
                <a:cs typeface="Arial"/>
              </a:rPr>
              <a:t> </a:t>
            </a:r>
            <a:r>
              <a:rPr dirty="0" sz="2100" spc="-10">
                <a:latin typeface="Arial"/>
                <a:cs typeface="Arial"/>
              </a:rPr>
              <a:t>hips?”</a:t>
            </a:r>
            <a:endParaRPr sz="21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buFont typeface="Arial"/>
              <a:buChar char="•"/>
            </a:pPr>
            <a:endParaRPr sz="2300">
              <a:latin typeface="Arial"/>
              <a:cs typeface="Arial"/>
            </a:endParaRPr>
          </a:p>
          <a:p>
            <a:pPr marL="241300" indent="-228600">
              <a:lnSpc>
                <a:spcPts val="2735"/>
              </a:lnSpc>
              <a:spcBef>
                <a:spcPts val="1614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If</a:t>
            </a:r>
            <a:r>
              <a:rPr dirty="0" sz="2400" spc="-2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you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are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finding the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exam</a:t>
            </a:r>
            <a:r>
              <a:rPr dirty="0" sz="2400" spc="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challenging,</a:t>
            </a:r>
            <a:r>
              <a:rPr dirty="0" sz="2400" spc="4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do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not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complain</a:t>
            </a:r>
            <a:r>
              <a:rPr dirty="0" sz="2400" spc="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in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the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room </a:t>
            </a:r>
            <a:r>
              <a:rPr dirty="0" sz="2400" spc="-25">
                <a:latin typeface="Arial"/>
                <a:cs typeface="Arial"/>
              </a:rPr>
              <a:t>or</a:t>
            </a:r>
            <a:endParaRPr sz="2400">
              <a:latin typeface="Arial"/>
              <a:cs typeface="Arial"/>
            </a:endParaRPr>
          </a:p>
          <a:p>
            <a:pPr marL="241300">
              <a:lnSpc>
                <a:spcPts val="2735"/>
              </a:lnSpc>
            </a:pPr>
            <a:r>
              <a:rPr dirty="0" sz="2400">
                <a:latin typeface="Arial"/>
                <a:cs typeface="Arial"/>
              </a:rPr>
              <a:t>tech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area</a:t>
            </a:r>
            <a:r>
              <a:rPr dirty="0" sz="2400" spc="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where</a:t>
            </a:r>
            <a:r>
              <a:rPr dirty="0" sz="2400" spc="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patient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can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hear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 spc="-20">
                <a:latin typeface="Arial"/>
                <a:cs typeface="Arial"/>
              </a:rPr>
              <a:t>you.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4000">
              <a:latin typeface="Arial"/>
              <a:cs typeface="Arial"/>
            </a:endParaRPr>
          </a:p>
          <a:p>
            <a:pPr marL="241300" marR="426084" indent="-228600">
              <a:lnSpc>
                <a:spcPts val="2590"/>
              </a:lnSpc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Consult</a:t>
            </a:r>
            <a:r>
              <a:rPr dirty="0" sz="2400" spc="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coworkers</a:t>
            </a:r>
            <a:r>
              <a:rPr dirty="0" sz="2400" spc="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for help, but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keep conversation</a:t>
            </a:r>
            <a:r>
              <a:rPr dirty="0" sz="2400" spc="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constructive.</a:t>
            </a:r>
            <a:r>
              <a:rPr dirty="0" sz="2400" spc="10">
                <a:latin typeface="Arial"/>
                <a:cs typeface="Arial"/>
              </a:rPr>
              <a:t> </a:t>
            </a:r>
            <a:r>
              <a:rPr dirty="0" sz="2400" spc="-10">
                <a:latin typeface="Arial"/>
                <a:cs typeface="Arial"/>
              </a:rPr>
              <a:t>Review </a:t>
            </a:r>
            <a:r>
              <a:rPr dirty="0" sz="2400">
                <a:latin typeface="Arial"/>
                <a:cs typeface="Arial"/>
              </a:rPr>
              <a:t>the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requisition</a:t>
            </a:r>
            <a:r>
              <a:rPr dirty="0" sz="2400" spc="3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to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ensure</a:t>
            </a:r>
            <a:r>
              <a:rPr dirty="0" sz="2400" spc="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the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most important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anatomy is</a:t>
            </a:r>
            <a:r>
              <a:rPr dirty="0" sz="2400" spc="-10">
                <a:latin typeface="Arial"/>
                <a:cs typeface="Arial"/>
              </a:rPr>
              <a:t> included.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52" y="9963"/>
            <a:ext cx="655987" cy="688414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31012"/>
            <a:ext cx="3322954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none"/>
              <a:t>How To </a:t>
            </a:r>
            <a:r>
              <a:rPr dirty="0" u="none" spc="-10"/>
              <a:t>cont.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14829"/>
            <a:ext cx="10354945" cy="2792095"/>
          </a:xfrm>
          <a:prstGeom prst="rect">
            <a:avLst/>
          </a:prstGeom>
        </p:spPr>
        <p:txBody>
          <a:bodyPr wrap="square" lIns="0" tIns="53975" rIns="0" bIns="0" rtlCol="0" vert="horz">
            <a:spAutoFit/>
          </a:bodyPr>
          <a:lstStyle/>
          <a:p>
            <a:pPr marL="241300" marR="5080" indent="-228600">
              <a:lnSpc>
                <a:spcPts val="2590"/>
              </a:lnSpc>
              <a:spcBef>
                <a:spcPts val="425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If</a:t>
            </a:r>
            <a:r>
              <a:rPr dirty="0" sz="2400" spc="-2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you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are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having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trouble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locating</a:t>
            </a:r>
            <a:r>
              <a:rPr dirty="0" sz="2400" spc="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landmarks,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explain</a:t>
            </a:r>
            <a:r>
              <a:rPr dirty="0" sz="2400" spc="3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to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the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patient</a:t>
            </a:r>
            <a:r>
              <a:rPr dirty="0" sz="2400" spc="-1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why</a:t>
            </a:r>
            <a:r>
              <a:rPr dirty="0" sz="2400" spc="10">
                <a:latin typeface="Arial"/>
                <a:cs typeface="Arial"/>
              </a:rPr>
              <a:t> </a:t>
            </a:r>
            <a:r>
              <a:rPr dirty="0" sz="2400" spc="-25">
                <a:latin typeface="Arial"/>
                <a:cs typeface="Arial"/>
              </a:rPr>
              <a:t>you </a:t>
            </a:r>
            <a:r>
              <a:rPr dirty="0" sz="2400">
                <a:latin typeface="Arial"/>
                <a:cs typeface="Arial"/>
              </a:rPr>
              <a:t>need</a:t>
            </a:r>
            <a:r>
              <a:rPr dirty="0" sz="2400" spc="-2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their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help.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Don’t just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go</a:t>
            </a:r>
            <a:r>
              <a:rPr dirty="0" sz="2400" spc="-2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poking</a:t>
            </a:r>
            <a:r>
              <a:rPr dirty="0" sz="2400" spc="5">
                <a:latin typeface="Arial"/>
                <a:cs typeface="Arial"/>
              </a:rPr>
              <a:t> </a:t>
            </a:r>
            <a:r>
              <a:rPr dirty="0" sz="2400" spc="-10">
                <a:latin typeface="Arial"/>
                <a:cs typeface="Arial"/>
              </a:rPr>
              <a:t>around.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Arial"/>
              <a:buChar char="•"/>
            </a:pPr>
            <a:endParaRPr sz="37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Explain</a:t>
            </a:r>
            <a:r>
              <a:rPr dirty="0" sz="2400" spc="2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the</a:t>
            </a:r>
            <a:r>
              <a:rPr dirty="0" sz="2400" spc="-2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importance of</a:t>
            </a:r>
            <a:r>
              <a:rPr dirty="0" sz="2400" spc="-2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breathing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 spc="-10">
                <a:latin typeface="Arial"/>
                <a:cs typeface="Arial"/>
              </a:rPr>
              <a:t>instructions</a:t>
            </a:r>
            <a:endParaRPr sz="2400">
              <a:latin typeface="Arial"/>
              <a:cs typeface="Arial"/>
            </a:endParaRPr>
          </a:p>
          <a:p>
            <a:pPr lvl="1" marL="698500" indent="-229235">
              <a:lnSpc>
                <a:spcPct val="100000"/>
              </a:lnSpc>
              <a:spcBef>
                <a:spcPts val="265"/>
              </a:spcBef>
              <a:buChar char="•"/>
              <a:tabLst>
                <a:tab pos="698500" algn="l"/>
                <a:tab pos="699135" algn="l"/>
              </a:tabLst>
            </a:pPr>
            <a:r>
              <a:rPr dirty="0" sz="2100">
                <a:latin typeface="Arial"/>
                <a:cs typeface="Arial"/>
              </a:rPr>
              <a:t>Ensure</a:t>
            </a:r>
            <a:r>
              <a:rPr dirty="0" sz="2100" spc="-3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they</a:t>
            </a:r>
            <a:r>
              <a:rPr dirty="0" sz="2100" spc="-2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are</a:t>
            </a:r>
            <a:r>
              <a:rPr dirty="0" sz="2100" spc="-2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being</a:t>
            </a:r>
            <a:r>
              <a:rPr dirty="0" sz="2100" spc="-30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followed</a:t>
            </a:r>
            <a:r>
              <a:rPr dirty="0" sz="2100" spc="-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before</a:t>
            </a:r>
            <a:r>
              <a:rPr dirty="0" sz="2100" spc="-15">
                <a:latin typeface="Arial"/>
                <a:cs typeface="Arial"/>
              </a:rPr>
              <a:t> </a:t>
            </a:r>
            <a:r>
              <a:rPr dirty="0" sz="2100" spc="-10">
                <a:latin typeface="Arial"/>
                <a:cs typeface="Arial"/>
              </a:rPr>
              <a:t>exposing!</a:t>
            </a:r>
            <a:endParaRPr sz="21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20"/>
              </a:spcBef>
              <a:buFont typeface="Arial"/>
              <a:buChar char="•"/>
            </a:pPr>
            <a:endParaRPr sz="30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buChar char="•"/>
              <a:tabLst>
                <a:tab pos="241300" algn="l"/>
              </a:tabLst>
            </a:pPr>
            <a:r>
              <a:rPr dirty="0" sz="2400">
                <a:latin typeface="Arial"/>
                <a:cs typeface="Arial"/>
              </a:rPr>
              <a:t>Your attitude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can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make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or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break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a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difficult</a:t>
            </a:r>
            <a:r>
              <a:rPr dirty="0" sz="2400" spc="5">
                <a:latin typeface="Arial"/>
                <a:cs typeface="Arial"/>
              </a:rPr>
              <a:t> </a:t>
            </a:r>
            <a:r>
              <a:rPr dirty="0" sz="2400" spc="-20">
                <a:latin typeface="Arial"/>
                <a:cs typeface="Arial"/>
              </a:rPr>
              <a:t>day!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52" y="9963"/>
            <a:ext cx="655987" cy="68841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467885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2025-07-02T17:18:32Z</dcterms:created>
  <dcterms:modified xsi:type="dcterms:W3CDTF">2025-07-02T17:18:32Z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2025-07-02T00:00:00Z</vt:filetime>
  </property>
  <property fmtid="{D5CDD505-2E9C-101B-9397-08002B2CF9AE}" pid="3" name="LastSaved">
    <vt:filetime>2025-07-02T00:00:00Z</vt:filetime>
  </property>
</Properties>
</file>