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00785" y="43637"/>
            <a:ext cx="7972424" cy="8511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330" y="1751835"/>
            <a:ext cx="8913495" cy="46551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27575" y="2414473"/>
            <a:ext cx="6685280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/>
              <a:t>MRAD</a:t>
            </a:r>
            <a:r>
              <a:rPr dirty="0" sz="4800" spc="-225"/>
              <a:t> </a:t>
            </a:r>
            <a:r>
              <a:rPr dirty="0" sz="4800"/>
              <a:t>251:</a:t>
            </a:r>
            <a:r>
              <a:rPr dirty="0" sz="4800" spc="-114"/>
              <a:t> </a:t>
            </a:r>
            <a:r>
              <a:rPr dirty="0" sz="4800"/>
              <a:t>CT</a:t>
            </a:r>
            <a:r>
              <a:rPr dirty="0" sz="4800" spc="-204"/>
              <a:t> </a:t>
            </a:r>
            <a:r>
              <a:rPr dirty="0" sz="4800"/>
              <a:t>Theory</a:t>
            </a:r>
            <a:r>
              <a:rPr dirty="0" sz="4800" spc="-95"/>
              <a:t> </a:t>
            </a:r>
            <a:r>
              <a:rPr dirty="0" sz="4800" spc="-50"/>
              <a:t>1</a:t>
            </a:r>
            <a:endParaRPr sz="4800"/>
          </a:p>
        </p:txBody>
      </p:sp>
      <p:sp>
        <p:nvSpPr>
          <p:cNvPr id="4" name="object 4" descr=""/>
          <p:cNvSpPr txBox="1"/>
          <p:nvPr/>
        </p:nvSpPr>
        <p:spPr>
          <a:xfrm>
            <a:off x="4727575" y="3844264"/>
            <a:ext cx="6226810" cy="113030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2000" spc="-1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2</a:t>
            </a:r>
            <a:r>
              <a:rPr dirty="0" u="heavy" sz="20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(Part</a:t>
            </a:r>
            <a:r>
              <a:rPr dirty="0" u="heavy" sz="2000" spc="-9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2)</a:t>
            </a:r>
            <a:r>
              <a:rPr dirty="0" sz="2000" spc="-25">
                <a:latin typeface="Arial MT"/>
                <a:cs typeface="Arial MT"/>
              </a:rPr>
              <a:t>:</a:t>
            </a:r>
            <a:endParaRPr sz="2000">
              <a:latin typeface="Arial MT"/>
              <a:cs typeface="Arial MT"/>
            </a:endParaRPr>
          </a:p>
          <a:p>
            <a:pPr marL="12700" marR="5080">
              <a:lnSpc>
                <a:spcPts val="2290"/>
              </a:lnSpc>
              <a:spcBef>
                <a:spcPts val="975"/>
              </a:spcBef>
            </a:pPr>
            <a:r>
              <a:rPr dirty="0" sz="2000">
                <a:latin typeface="Arial MT"/>
                <a:cs typeface="Arial MT"/>
              </a:rPr>
              <a:t>Analyze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computed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tomography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(CT)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system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design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and </a:t>
            </a:r>
            <a:r>
              <a:rPr dirty="0" sz="2000" spc="-10">
                <a:latin typeface="Arial MT"/>
                <a:cs typeface="Arial MT"/>
              </a:rPr>
              <a:t>components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8255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80"/>
              <a:t> </a:t>
            </a:r>
            <a:r>
              <a:rPr dirty="0" spc="-25"/>
              <a:t>2.4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13357"/>
            <a:ext cx="5741670" cy="40551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 MT"/>
                <a:cs typeface="Arial MT"/>
              </a:rPr>
              <a:t>Describe</a:t>
            </a:r>
            <a:r>
              <a:rPr dirty="0" sz="3600" spc="-85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the</a:t>
            </a:r>
            <a:r>
              <a:rPr dirty="0" sz="3600" spc="-60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applications</a:t>
            </a:r>
            <a:r>
              <a:rPr dirty="0" sz="3600" spc="-110">
                <a:latin typeface="Arial MT"/>
                <a:cs typeface="Arial MT"/>
              </a:rPr>
              <a:t> </a:t>
            </a:r>
            <a:r>
              <a:rPr dirty="0" sz="3600" spc="-25">
                <a:latin typeface="Arial MT"/>
                <a:cs typeface="Arial MT"/>
              </a:rPr>
              <a:t>of:</a:t>
            </a:r>
            <a:endParaRPr sz="3600">
              <a:latin typeface="Arial MT"/>
              <a:cs typeface="Arial MT"/>
            </a:endParaRPr>
          </a:p>
          <a:p>
            <a:pPr marL="1610995" indent="-227329">
              <a:lnSpc>
                <a:spcPct val="100000"/>
              </a:lnSpc>
              <a:spcBef>
                <a:spcPts val="2625"/>
              </a:spcBef>
              <a:buChar char="•"/>
              <a:tabLst>
                <a:tab pos="1610995" algn="l"/>
              </a:tabLst>
            </a:pP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Fluoroscopy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1610995" indent="-227329">
              <a:lnSpc>
                <a:spcPct val="100000"/>
              </a:lnSpc>
              <a:buChar char="•"/>
              <a:tabLst>
                <a:tab pos="1610995" algn="l"/>
              </a:tabLst>
            </a:pPr>
            <a:r>
              <a:rPr dirty="0" sz="2800">
                <a:latin typeface="Arial MT"/>
                <a:cs typeface="Arial MT"/>
              </a:rPr>
              <a:t>Dual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Source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1610995" indent="-227329">
              <a:lnSpc>
                <a:spcPct val="100000"/>
              </a:lnSpc>
              <a:buChar char="•"/>
              <a:tabLst>
                <a:tab pos="1610995" algn="l"/>
              </a:tabLst>
            </a:pP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Simulation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1610995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1610995" algn="l"/>
              </a:tabLst>
            </a:pP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Nuclear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Medicine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4925">
              <a:lnSpc>
                <a:spcPct val="100000"/>
              </a:lnSpc>
              <a:spcBef>
                <a:spcPts val="105"/>
              </a:spcBef>
            </a:pPr>
            <a:r>
              <a:rPr dirty="0"/>
              <a:t>CT</a:t>
            </a:r>
            <a:r>
              <a:rPr dirty="0" spc="-20"/>
              <a:t> </a:t>
            </a:r>
            <a:r>
              <a:rPr dirty="0" spc="-10"/>
              <a:t>Fluoroscopy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91539" y="1684417"/>
            <a:ext cx="9857740" cy="4010660"/>
          </a:xfrm>
          <a:prstGeom prst="rect">
            <a:avLst/>
          </a:prstGeom>
        </p:spPr>
        <p:txBody>
          <a:bodyPr wrap="square" lIns="0" tIns="10922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860"/>
              </a:spcBef>
            </a:pPr>
            <a:r>
              <a:rPr dirty="0" sz="3000" spc="-35">
                <a:latin typeface="Arial MT"/>
                <a:cs typeface="Arial MT"/>
              </a:rPr>
              <a:t>“Real-</a:t>
            </a:r>
            <a:r>
              <a:rPr dirty="0" sz="3000">
                <a:latin typeface="Arial MT"/>
                <a:cs typeface="Arial MT"/>
              </a:rPr>
              <a:t>time”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imaging,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accomplished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with:</a:t>
            </a:r>
            <a:endParaRPr sz="30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710"/>
              </a:spcBef>
              <a:buChar char="•"/>
              <a:tabLst>
                <a:tab pos="264160" algn="l"/>
              </a:tabLst>
            </a:pPr>
            <a:r>
              <a:rPr dirty="0" sz="2800" spc="-10">
                <a:latin typeface="Arial MT"/>
                <a:cs typeface="Arial MT"/>
              </a:rPr>
              <a:t>Fast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continuous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scanning</a:t>
            </a:r>
            <a:endParaRPr sz="2800">
              <a:latin typeface="Arial MT"/>
              <a:cs typeface="Arial MT"/>
            </a:endParaRPr>
          </a:p>
          <a:p>
            <a:pPr lvl="1" marL="723900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723900" algn="l"/>
              </a:tabLst>
            </a:pP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does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u="heavy" sz="2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not</a:t>
            </a:r>
            <a:r>
              <a:rPr dirty="0" sz="2200" spc="-145" i="1">
                <a:latin typeface="Arial"/>
                <a:cs typeface="Arial"/>
              </a:rPr>
              <a:t> </a:t>
            </a:r>
            <a:r>
              <a:rPr dirty="0" sz="2200">
                <a:latin typeface="Arial MT"/>
                <a:cs typeface="Arial MT"/>
              </a:rPr>
              <a:t>move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during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continuous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tube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rotation</a:t>
            </a:r>
            <a:endParaRPr sz="22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880"/>
              </a:spcBef>
              <a:buChar char="•"/>
              <a:tabLst>
                <a:tab pos="264160" algn="l"/>
              </a:tabLst>
            </a:pPr>
            <a:r>
              <a:rPr dirty="0" sz="2800">
                <a:latin typeface="Arial MT"/>
                <a:cs typeface="Arial MT"/>
              </a:rPr>
              <a:t>Fast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reconstruction</a:t>
            </a:r>
            <a:endParaRPr sz="2800">
              <a:latin typeface="Arial MT"/>
              <a:cs typeface="Arial MT"/>
            </a:endParaRPr>
          </a:p>
          <a:p>
            <a:pPr lvl="1" marL="723900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723900" algn="l"/>
              </a:tabLst>
            </a:pPr>
            <a:r>
              <a:rPr dirty="0" sz="2200" spc="-10">
                <a:latin typeface="Arial MT"/>
                <a:cs typeface="Arial MT"/>
              </a:rPr>
              <a:t>Applies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different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35">
                <a:latin typeface="Arial MT"/>
                <a:cs typeface="Arial MT"/>
              </a:rPr>
              <a:t>interpolation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algorithm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than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“normal”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helical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scan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modes</a:t>
            </a:r>
            <a:endParaRPr sz="2200">
              <a:latin typeface="Arial MT"/>
              <a:cs typeface="Arial MT"/>
            </a:endParaRPr>
          </a:p>
          <a:p>
            <a:pPr lvl="1" marL="723900" indent="-228600">
              <a:lnSpc>
                <a:spcPct val="100000"/>
              </a:lnSpc>
              <a:spcBef>
                <a:spcPts val="195"/>
              </a:spcBef>
              <a:buChar char="•"/>
              <a:tabLst>
                <a:tab pos="723900" algn="l"/>
              </a:tabLst>
            </a:pPr>
            <a:r>
              <a:rPr dirty="0" sz="2200" spc="-20">
                <a:latin typeface="Arial MT"/>
                <a:cs typeface="Arial MT"/>
              </a:rPr>
              <a:t>Processes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6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images/second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“real-</a:t>
            </a:r>
            <a:r>
              <a:rPr dirty="0" sz="2200">
                <a:latin typeface="Arial MT"/>
                <a:cs typeface="Arial MT"/>
              </a:rPr>
              <a:t>time”</a:t>
            </a:r>
            <a:r>
              <a:rPr dirty="0" sz="2200" spc="-1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reconstruction</a:t>
            </a:r>
            <a:endParaRPr sz="22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795"/>
              </a:spcBef>
              <a:buChar char="•"/>
              <a:tabLst>
                <a:tab pos="264160" algn="l"/>
              </a:tabLst>
            </a:pPr>
            <a:r>
              <a:rPr dirty="0" sz="2800" spc="-25">
                <a:latin typeface="Arial MT"/>
                <a:cs typeface="Arial MT"/>
              </a:rPr>
              <a:t>Continuous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</a:t>
            </a:r>
            <a:endParaRPr sz="2800">
              <a:latin typeface="Arial MT"/>
              <a:cs typeface="Arial MT"/>
            </a:endParaRPr>
          </a:p>
          <a:p>
            <a:pPr lvl="1" marL="723900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723900" algn="l"/>
              </a:tabLst>
            </a:pPr>
            <a:r>
              <a:rPr dirty="0" sz="2200">
                <a:latin typeface="Arial MT"/>
                <a:cs typeface="Arial MT"/>
              </a:rPr>
              <a:t>Images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displayed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monitor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“cine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mode”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(dynamic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display)</a:t>
            </a:r>
            <a:endParaRPr sz="2200">
              <a:latin typeface="Arial MT"/>
              <a:cs typeface="Arial MT"/>
            </a:endParaRPr>
          </a:p>
          <a:p>
            <a:pPr lvl="1" marL="7239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723900" algn="l"/>
              </a:tabLst>
            </a:pPr>
            <a:r>
              <a:rPr dirty="0" sz="2200">
                <a:latin typeface="Arial MT"/>
                <a:cs typeface="Arial MT"/>
              </a:rPr>
              <a:t>Images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reconstructed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displayed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every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1/6</a:t>
            </a:r>
            <a:r>
              <a:rPr dirty="0" baseline="17241" sz="2175">
                <a:latin typeface="Arial MT"/>
                <a:cs typeface="Arial MT"/>
              </a:rPr>
              <a:t>th</a:t>
            </a:r>
            <a:r>
              <a:rPr dirty="0" baseline="17241" sz="2175" spc="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second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9685">
              <a:lnSpc>
                <a:spcPct val="100000"/>
              </a:lnSpc>
              <a:spcBef>
                <a:spcPts val="105"/>
              </a:spcBef>
            </a:pPr>
            <a:r>
              <a:rPr dirty="0"/>
              <a:t>CT</a:t>
            </a:r>
            <a:r>
              <a:rPr dirty="0" spc="-20"/>
              <a:t> </a:t>
            </a:r>
            <a:r>
              <a:rPr dirty="0"/>
              <a:t>Fluoroscopy</a:t>
            </a:r>
            <a:r>
              <a:rPr dirty="0" spc="-60"/>
              <a:t> </a:t>
            </a:r>
            <a:r>
              <a:rPr dirty="0" spc="-10"/>
              <a:t>Continued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89557"/>
            <a:ext cx="10180955" cy="3613150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12700" marR="824865">
              <a:lnSpc>
                <a:spcPts val="319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Enables</a:t>
            </a:r>
            <a:r>
              <a:rPr dirty="0" sz="3000" spc="-1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interventional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procedures</a:t>
            </a:r>
            <a:r>
              <a:rPr dirty="0" sz="3000" spc="-1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such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as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biopsies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and </a:t>
            </a:r>
            <a:r>
              <a:rPr dirty="0" sz="3000">
                <a:latin typeface="Arial MT"/>
                <a:cs typeface="Arial MT"/>
              </a:rPr>
              <a:t>abscess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drainages</a:t>
            </a:r>
            <a:r>
              <a:rPr dirty="0" sz="3000" spc="-1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be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performed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CT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suite.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7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3D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localization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improves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accuracy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procedure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success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rates</a:t>
            </a:r>
            <a:endParaRPr sz="2800">
              <a:latin typeface="Arial MT"/>
              <a:cs typeface="Arial MT"/>
            </a:endParaRPr>
          </a:p>
          <a:p>
            <a:pPr marL="12700" marR="340995">
              <a:lnSpc>
                <a:spcPts val="3200"/>
              </a:lnSpc>
              <a:spcBef>
                <a:spcPts val="3100"/>
              </a:spcBef>
            </a:pPr>
            <a:r>
              <a:rPr dirty="0" sz="3000">
                <a:latin typeface="Arial MT"/>
                <a:cs typeface="Arial MT"/>
              </a:rPr>
              <a:t>Two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different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fluoroscopic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techniques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can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be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 spc="-20">
                <a:latin typeface="Arial MT"/>
                <a:cs typeface="Arial MT"/>
              </a:rPr>
              <a:t>used </a:t>
            </a:r>
            <a:r>
              <a:rPr dirty="0" sz="3000">
                <a:latin typeface="Arial MT"/>
                <a:cs typeface="Arial MT"/>
              </a:rPr>
              <a:t>(separately,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or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combination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during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same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procedure):</a:t>
            </a:r>
            <a:endParaRPr sz="30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570"/>
              </a:spcBef>
              <a:buAutoNum type="arabicPeriod"/>
              <a:tabLst>
                <a:tab pos="469265" algn="l"/>
              </a:tabLst>
            </a:pPr>
            <a:r>
              <a:rPr dirty="0" sz="2800" spc="-20">
                <a:latin typeface="Arial MT"/>
                <a:cs typeface="Arial MT"/>
              </a:rPr>
              <a:t>Sequential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695"/>
              </a:spcBef>
              <a:buAutoNum type="arabicPeriod"/>
              <a:tabLst>
                <a:tab pos="469265" algn="l"/>
              </a:tabLst>
            </a:pPr>
            <a:r>
              <a:rPr dirty="0" sz="2800" spc="-25">
                <a:latin typeface="Arial MT"/>
                <a:cs typeface="Arial MT"/>
              </a:rPr>
              <a:t>CTF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9685">
              <a:lnSpc>
                <a:spcPct val="100000"/>
              </a:lnSpc>
              <a:spcBef>
                <a:spcPts val="105"/>
              </a:spcBef>
            </a:pPr>
            <a:r>
              <a:rPr dirty="0"/>
              <a:t>Sequential</a:t>
            </a:r>
            <a:r>
              <a:rPr dirty="0" spc="-100"/>
              <a:t> </a:t>
            </a:r>
            <a:r>
              <a:rPr dirty="0" spc="-25"/>
              <a:t>CT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84417"/>
            <a:ext cx="10204450" cy="4102100"/>
          </a:xfrm>
          <a:prstGeom prst="rect">
            <a:avLst/>
          </a:prstGeom>
        </p:spPr>
        <p:txBody>
          <a:bodyPr wrap="square" lIns="0" tIns="1092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dirty="0" sz="3000">
                <a:latin typeface="Arial MT"/>
                <a:cs typeface="Arial MT"/>
              </a:rPr>
              <a:t>An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imaging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technique</a:t>
            </a:r>
            <a:r>
              <a:rPr dirty="0" sz="3000" spc="-1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used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for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 spc="-50">
                <a:latin typeface="Arial MT"/>
                <a:cs typeface="Arial MT"/>
              </a:rPr>
              <a:t>CT-</a:t>
            </a:r>
            <a:r>
              <a:rPr dirty="0" sz="3000">
                <a:latin typeface="Arial MT"/>
                <a:cs typeface="Arial MT"/>
              </a:rPr>
              <a:t>guided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procedures.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Uses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similar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method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axial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acquisitions</a:t>
            </a:r>
            <a:endParaRPr sz="2800">
              <a:latin typeface="Arial MT"/>
              <a:cs typeface="Arial MT"/>
            </a:endParaRPr>
          </a:p>
          <a:p>
            <a:pPr lvl="1" marL="1155065" indent="-457200">
              <a:lnSpc>
                <a:spcPct val="100000"/>
              </a:lnSpc>
              <a:spcBef>
                <a:spcPts val="219"/>
              </a:spcBef>
              <a:buAutoNum type="arabicPeriod"/>
              <a:tabLst>
                <a:tab pos="1155065" algn="l"/>
              </a:tabLst>
            </a:pPr>
            <a:r>
              <a:rPr dirty="0" sz="2400" spc="-10">
                <a:latin typeface="Arial MT"/>
                <a:cs typeface="Arial MT"/>
              </a:rPr>
              <a:t>Scan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completed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(for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display)</a:t>
            </a:r>
            <a:endParaRPr sz="2400">
              <a:latin typeface="Arial MT"/>
              <a:cs typeface="Arial MT"/>
            </a:endParaRPr>
          </a:p>
          <a:p>
            <a:pPr lvl="1" marL="1155065" indent="-457200">
              <a:lnSpc>
                <a:spcPct val="100000"/>
              </a:lnSpc>
              <a:spcBef>
                <a:spcPts val="190"/>
              </a:spcBef>
              <a:buAutoNum type="arabicPeriod"/>
              <a:tabLst>
                <a:tab pos="1155065" algn="l"/>
              </a:tabLst>
            </a:pPr>
            <a:r>
              <a:rPr dirty="0" sz="2400">
                <a:latin typeface="Arial MT"/>
                <a:cs typeface="Arial MT"/>
              </a:rPr>
              <a:t>Needle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advanced</a:t>
            </a:r>
            <a:endParaRPr sz="2400">
              <a:latin typeface="Arial MT"/>
              <a:cs typeface="Arial MT"/>
            </a:endParaRPr>
          </a:p>
          <a:p>
            <a:pPr lvl="1" marL="1155065" indent="-457200">
              <a:lnSpc>
                <a:spcPct val="100000"/>
              </a:lnSpc>
              <a:spcBef>
                <a:spcPts val="204"/>
              </a:spcBef>
              <a:buAutoNum type="arabicPeriod"/>
              <a:tabLst>
                <a:tab pos="1155065" algn="l"/>
              </a:tabLst>
            </a:pPr>
            <a:r>
              <a:rPr dirty="0" sz="2400" spc="-10">
                <a:latin typeface="Arial MT"/>
                <a:cs typeface="Arial MT"/>
              </a:rPr>
              <a:t>Scan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occurs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again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(confirms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needle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movement/location)</a:t>
            </a:r>
            <a:endParaRPr sz="2400">
              <a:latin typeface="Arial MT"/>
              <a:cs typeface="Arial MT"/>
            </a:endParaRPr>
          </a:p>
          <a:p>
            <a:pPr lvl="1" marL="1155065" indent="-457200">
              <a:lnSpc>
                <a:spcPct val="100000"/>
              </a:lnSpc>
              <a:spcBef>
                <a:spcPts val="204"/>
              </a:spcBef>
              <a:buAutoNum type="arabicPeriod"/>
              <a:tabLst>
                <a:tab pos="1155065" algn="l"/>
              </a:tabLst>
            </a:pPr>
            <a:r>
              <a:rPr dirty="0" sz="2400">
                <a:latin typeface="Arial MT"/>
                <a:cs typeface="Arial MT"/>
              </a:rPr>
              <a:t>Repeat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steps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70">
                <a:latin typeface="Arial MT"/>
                <a:cs typeface="Arial MT"/>
              </a:rPr>
              <a:t>1-</a:t>
            </a:r>
            <a:r>
              <a:rPr dirty="0" sz="2400">
                <a:latin typeface="Arial MT"/>
                <a:cs typeface="Arial MT"/>
              </a:rPr>
              <a:t>3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needed</a:t>
            </a:r>
            <a:endParaRPr sz="2400">
              <a:latin typeface="Arial MT"/>
              <a:cs typeface="Arial MT"/>
            </a:endParaRPr>
          </a:p>
          <a:p>
            <a:pPr algn="r" marL="226060" marR="4412615" indent="-226060">
              <a:lnSpc>
                <a:spcPct val="100000"/>
              </a:lnSpc>
              <a:spcBef>
                <a:spcPts val="585"/>
              </a:spcBef>
              <a:buChar char="•"/>
              <a:tabLst>
                <a:tab pos="226060" algn="l"/>
              </a:tabLst>
            </a:pPr>
            <a:r>
              <a:rPr dirty="0" sz="2800">
                <a:latin typeface="Arial MT"/>
                <a:cs typeface="Arial MT"/>
              </a:rPr>
              <a:t>Imaging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viewed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55">
                <a:latin typeface="Arial MT"/>
                <a:cs typeface="Arial MT"/>
              </a:rPr>
              <a:t>“real-</a:t>
            </a:r>
            <a:r>
              <a:rPr dirty="0" sz="2800" spc="-10">
                <a:latin typeface="Arial MT"/>
                <a:cs typeface="Arial MT"/>
              </a:rPr>
              <a:t>time”</a:t>
            </a:r>
            <a:endParaRPr sz="2800">
              <a:latin typeface="Arial MT"/>
              <a:cs typeface="Arial MT"/>
            </a:endParaRPr>
          </a:p>
          <a:p>
            <a:pPr algn="r" lvl="1" marL="228600" marR="438721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Prevents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rapid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needle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adjustments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reduce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personnel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dose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746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5"/>
              <a:t>CTF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21941"/>
            <a:ext cx="9951085" cy="4132579"/>
          </a:xfrm>
          <a:prstGeom prst="rect">
            <a:avLst/>
          </a:prstGeom>
        </p:spPr>
        <p:txBody>
          <a:bodyPr wrap="square" lIns="0" tIns="27241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145"/>
              </a:spcBef>
            </a:pP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imaging</a:t>
            </a:r>
            <a:r>
              <a:rPr dirty="0" sz="3000" spc="-1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technique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that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enables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 spc="-30">
                <a:latin typeface="Arial MT"/>
                <a:cs typeface="Arial MT"/>
              </a:rPr>
              <a:t>real-</a:t>
            </a:r>
            <a:r>
              <a:rPr dirty="0" sz="3000">
                <a:latin typeface="Arial MT"/>
                <a:cs typeface="Arial MT"/>
              </a:rPr>
              <a:t>time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imaging.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05"/>
              </a:spcBef>
              <a:buChar char="•"/>
              <a:tabLst>
                <a:tab pos="240029" algn="l"/>
              </a:tabLst>
            </a:pPr>
            <a:r>
              <a:rPr dirty="0" sz="2800" spc="-20">
                <a:latin typeface="Arial MT"/>
                <a:cs typeface="Arial MT"/>
              </a:rPr>
              <a:t>Requires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additional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software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1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CTF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software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not</a:t>
            </a:r>
            <a:r>
              <a:rPr dirty="0" sz="2600" spc="-70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standard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scanners</a:t>
            </a:r>
            <a:endParaRPr sz="2600">
              <a:latin typeface="Arial MT"/>
              <a:cs typeface="Arial MT"/>
            </a:endParaRPr>
          </a:p>
          <a:p>
            <a:pPr algn="r" marL="226060" marR="4867275" indent="-226060">
              <a:lnSpc>
                <a:spcPct val="100000"/>
              </a:lnSpc>
              <a:spcBef>
                <a:spcPts val="894"/>
              </a:spcBef>
              <a:buChar char="•"/>
              <a:tabLst>
                <a:tab pos="226060" algn="l"/>
              </a:tabLst>
            </a:pPr>
            <a:r>
              <a:rPr dirty="0" sz="2800" spc="-10">
                <a:latin typeface="Arial MT"/>
                <a:cs typeface="Arial MT"/>
              </a:rPr>
              <a:t>Requires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additional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equipment</a:t>
            </a:r>
            <a:endParaRPr sz="2800">
              <a:latin typeface="Arial MT"/>
              <a:cs typeface="Arial MT"/>
            </a:endParaRPr>
          </a:p>
          <a:p>
            <a:pPr algn="r" lvl="1" marL="228600" marR="495871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Irradiation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foot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pedal</a:t>
            </a:r>
            <a:r>
              <a:rPr dirty="0" sz="2600" spc="-1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controls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Viewing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monitors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room</a:t>
            </a:r>
            <a:endParaRPr sz="26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23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intermittent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scanning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reduce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personnel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dose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43180">
              <a:lnSpc>
                <a:spcPct val="100000"/>
              </a:lnSpc>
              <a:spcBef>
                <a:spcPts val="105"/>
              </a:spcBef>
            </a:pPr>
            <a:r>
              <a:rPr dirty="0"/>
              <a:t>CTF</a:t>
            </a:r>
            <a:r>
              <a:rPr dirty="0" spc="-25"/>
              <a:t> </a:t>
            </a:r>
            <a:r>
              <a:rPr dirty="0" spc="-10"/>
              <a:t>Advantages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5729"/>
            <a:ext cx="10287000" cy="383159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241300" marR="5080" indent="-228600">
              <a:lnSpc>
                <a:spcPts val="3510"/>
              </a:lnSpc>
              <a:spcBef>
                <a:spcPts val="495"/>
              </a:spcBef>
              <a:buChar char="•"/>
              <a:tabLst>
                <a:tab pos="241300" algn="l"/>
              </a:tabLst>
            </a:pPr>
            <a:r>
              <a:rPr dirty="0" sz="3200">
                <a:latin typeface="Arial MT"/>
                <a:cs typeface="Arial MT"/>
              </a:rPr>
              <a:t>No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lag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between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acquisition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and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reconstruction</a:t>
            </a:r>
            <a:r>
              <a:rPr dirty="0" sz="3200" spc="-1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image display</a:t>
            </a:r>
            <a:endParaRPr sz="3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430"/>
              </a:spcBef>
              <a:buChar char="•"/>
              <a:tabLst>
                <a:tab pos="240665" algn="l"/>
              </a:tabLst>
            </a:pPr>
            <a:r>
              <a:rPr dirty="0" sz="3200">
                <a:latin typeface="Arial MT"/>
                <a:cs typeface="Arial MT"/>
              </a:rPr>
              <a:t>Movement</a:t>
            </a:r>
            <a:r>
              <a:rPr dirty="0" sz="3200" spc="-1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will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not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impede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localization</a:t>
            </a:r>
            <a:endParaRPr sz="32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Any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body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region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imaged</a:t>
            </a:r>
            <a:endParaRPr sz="28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1153795" algn="l"/>
              </a:tabLst>
            </a:pPr>
            <a:r>
              <a:rPr dirty="0" sz="2400" spc="-10">
                <a:latin typeface="Arial MT"/>
                <a:cs typeface="Arial MT"/>
              </a:rPr>
              <a:t>Example: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respiratory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system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390"/>
              </a:spcBef>
              <a:buChar char="•"/>
              <a:tabLst>
                <a:tab pos="696595" algn="l"/>
              </a:tabLst>
            </a:pPr>
            <a:r>
              <a:rPr dirty="0" sz="2800" spc="-25">
                <a:latin typeface="Arial MT"/>
                <a:cs typeface="Arial MT"/>
              </a:rPr>
              <a:t>Increases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procedure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success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rates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505"/>
              </a:spcBef>
              <a:buChar char="•"/>
              <a:tabLst>
                <a:tab pos="696595" algn="l"/>
              </a:tabLst>
            </a:pPr>
            <a:r>
              <a:rPr dirty="0" sz="2800" spc="-20">
                <a:latin typeface="Arial MT"/>
                <a:cs typeface="Arial MT"/>
              </a:rPr>
              <a:t>Reduces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repeats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9430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00"/>
              </a:spcBef>
            </a:pPr>
            <a:r>
              <a:rPr dirty="0"/>
              <a:t>Dual</a:t>
            </a:r>
            <a:r>
              <a:rPr dirty="0" spc="-50"/>
              <a:t> </a:t>
            </a:r>
            <a:r>
              <a:rPr dirty="0"/>
              <a:t>Source</a:t>
            </a:r>
            <a:r>
              <a:rPr dirty="0" spc="-50"/>
              <a:t> </a:t>
            </a:r>
            <a:r>
              <a:rPr dirty="0" spc="-25"/>
              <a:t>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91539" y="1789557"/>
            <a:ext cx="9711690" cy="4712970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38100" marR="1210310">
              <a:lnSpc>
                <a:spcPts val="319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Created</a:t>
            </a:r>
            <a:r>
              <a:rPr dirty="0" sz="3000" spc="-2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by</a:t>
            </a:r>
            <a:r>
              <a:rPr dirty="0" sz="3000" spc="-1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demand</a:t>
            </a:r>
            <a:r>
              <a:rPr dirty="0" sz="3000" spc="-1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for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higher</a:t>
            </a:r>
            <a:r>
              <a:rPr dirty="0" sz="3000" spc="-1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temporal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and</a:t>
            </a:r>
            <a:r>
              <a:rPr dirty="0" sz="3000" spc="-18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spatial resolution.</a:t>
            </a:r>
            <a:endParaRPr sz="30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1585"/>
              </a:spcBef>
              <a:buChar char="•"/>
              <a:tabLst>
                <a:tab pos="264160" algn="l"/>
              </a:tabLst>
            </a:pPr>
            <a:r>
              <a:rPr dirty="0" sz="2800" spc="-20">
                <a:latin typeface="Arial MT"/>
                <a:cs typeface="Arial MT"/>
              </a:rPr>
              <a:t>Increased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detector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rows</a:t>
            </a:r>
            <a:endParaRPr sz="2800">
              <a:latin typeface="Arial MT"/>
              <a:cs typeface="Arial MT"/>
            </a:endParaRPr>
          </a:p>
          <a:p>
            <a:pPr lvl="1" marL="1178560" indent="-226060">
              <a:lnSpc>
                <a:spcPct val="100000"/>
              </a:lnSpc>
              <a:spcBef>
                <a:spcPts val="204"/>
              </a:spcBef>
              <a:buChar char="•"/>
              <a:tabLst>
                <a:tab pos="1178560" algn="l"/>
              </a:tabLst>
            </a:pPr>
            <a:r>
              <a:rPr dirty="0" sz="2400" spc="-10">
                <a:latin typeface="Arial MT"/>
                <a:cs typeface="Arial MT"/>
              </a:rPr>
              <a:t>Improves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spatial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resolution</a:t>
            </a:r>
            <a:endParaRPr sz="24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695"/>
              </a:spcBef>
              <a:buChar char="•"/>
              <a:tabLst>
                <a:tab pos="264160" algn="l"/>
              </a:tabLst>
            </a:pPr>
            <a:r>
              <a:rPr dirty="0" sz="2800">
                <a:latin typeface="Arial MT"/>
                <a:cs typeface="Arial MT"/>
              </a:rPr>
              <a:t>Two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tubes,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detector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arrays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~90</a:t>
            </a:r>
            <a:r>
              <a:rPr dirty="0" baseline="18018" sz="2775">
                <a:latin typeface="Arial MT"/>
                <a:cs typeface="Arial MT"/>
              </a:rPr>
              <a:t>0</a:t>
            </a:r>
            <a:r>
              <a:rPr dirty="0" baseline="18018" sz="2775" spc="142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apart</a:t>
            </a:r>
            <a:endParaRPr sz="2800">
              <a:latin typeface="Arial MT"/>
              <a:cs typeface="Arial MT"/>
            </a:endParaRPr>
          </a:p>
          <a:p>
            <a:pPr lvl="1" marL="1178560" indent="-226060">
              <a:lnSpc>
                <a:spcPct val="100000"/>
              </a:lnSpc>
              <a:spcBef>
                <a:spcPts val="209"/>
              </a:spcBef>
              <a:buChar char="•"/>
              <a:tabLst>
                <a:tab pos="1178560" algn="l"/>
              </a:tabLst>
            </a:pPr>
            <a:r>
              <a:rPr dirty="0" sz="2400">
                <a:latin typeface="Arial MT"/>
                <a:cs typeface="Arial MT"/>
              </a:rPr>
              <a:t>Improves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temporal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resolution</a:t>
            </a:r>
            <a:endParaRPr sz="2400">
              <a:latin typeface="Arial MT"/>
              <a:cs typeface="Arial MT"/>
            </a:endParaRPr>
          </a:p>
          <a:p>
            <a:pPr marL="723900" marR="30480" indent="-228600">
              <a:lnSpc>
                <a:spcPts val="2800"/>
              </a:lnSpc>
              <a:spcBef>
                <a:spcPts val="530"/>
              </a:spcBef>
              <a:buChar char="•"/>
              <a:tabLst>
                <a:tab pos="723900" algn="l"/>
              </a:tabLst>
            </a:pPr>
            <a:r>
              <a:rPr dirty="0" sz="2600">
                <a:latin typeface="Arial MT"/>
                <a:cs typeface="Arial MT"/>
              </a:rPr>
              <a:t>Sufficient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amounts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data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acquired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1/4</a:t>
            </a:r>
            <a:r>
              <a:rPr dirty="0" baseline="17973" sz="2550">
                <a:latin typeface="Arial MT"/>
                <a:cs typeface="Arial MT"/>
              </a:rPr>
              <a:t>th</a:t>
            </a:r>
            <a:r>
              <a:rPr dirty="0" baseline="17973" sz="2550" spc="337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gantry rotation</a:t>
            </a:r>
            <a:endParaRPr sz="2600">
              <a:latin typeface="Arial MT"/>
              <a:cs typeface="Arial MT"/>
            </a:endParaRPr>
          </a:p>
          <a:p>
            <a:pPr marL="152400">
              <a:lnSpc>
                <a:spcPct val="100000"/>
              </a:lnSpc>
              <a:spcBef>
                <a:spcPts val="675"/>
              </a:spcBef>
            </a:pPr>
            <a:r>
              <a:rPr dirty="0" sz="2000" i="1">
                <a:latin typeface="Arial"/>
                <a:cs typeface="Arial"/>
              </a:rPr>
              <a:t>*Minimum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amount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data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needed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for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image</a:t>
            </a:r>
            <a:r>
              <a:rPr dirty="0" sz="2000" spc="-4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reconstruction</a:t>
            </a:r>
            <a:r>
              <a:rPr dirty="0" sz="2000" spc="-14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spc="-20" i="1">
                <a:latin typeface="Arial"/>
                <a:cs typeface="Arial"/>
              </a:rPr>
              <a:t>180</a:t>
            </a:r>
            <a:r>
              <a:rPr dirty="0" baseline="17094" sz="1950" spc="-30" i="1">
                <a:latin typeface="Arial"/>
                <a:cs typeface="Arial"/>
              </a:rPr>
              <a:t>0</a:t>
            </a:r>
            <a:endParaRPr baseline="17094" sz="1950">
              <a:latin typeface="Arial"/>
              <a:cs typeface="Arial"/>
            </a:endParaRPr>
          </a:p>
          <a:p>
            <a:pPr lvl="1" marL="1179830" marR="922019" indent="-227329">
              <a:lnSpc>
                <a:spcPts val="2600"/>
              </a:lnSpc>
              <a:spcBef>
                <a:spcPts val="535"/>
              </a:spcBef>
              <a:buChar char="•"/>
              <a:tabLst>
                <a:tab pos="1181100" algn="l"/>
              </a:tabLst>
            </a:pPr>
            <a:r>
              <a:rPr dirty="0" sz="2400">
                <a:latin typeface="Arial MT"/>
                <a:cs typeface="Arial MT"/>
              </a:rPr>
              <a:t>Data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both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detector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arrays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coordinated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 	reconstruction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2069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dirty="0"/>
              <a:t>Dual</a:t>
            </a:r>
            <a:r>
              <a:rPr dirty="0" spc="-70"/>
              <a:t> </a:t>
            </a:r>
            <a:r>
              <a:rPr dirty="0"/>
              <a:t>Source</a:t>
            </a:r>
            <a:r>
              <a:rPr dirty="0" spc="-50"/>
              <a:t> </a:t>
            </a:r>
            <a:r>
              <a:rPr dirty="0"/>
              <a:t>CT,</a:t>
            </a:r>
            <a:r>
              <a:rPr dirty="0" spc="-30"/>
              <a:t> </a:t>
            </a:r>
            <a:r>
              <a:rPr dirty="0" spc="-10"/>
              <a:t>Continued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440925"/>
            <a:ext cx="9103995" cy="4488180"/>
          </a:xfrm>
          <a:prstGeom prst="rect">
            <a:avLst/>
          </a:prstGeom>
        </p:spPr>
        <p:txBody>
          <a:bodyPr wrap="square" lIns="0" tIns="2984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350"/>
              </a:spcBef>
            </a:pPr>
            <a:r>
              <a:rPr dirty="0" sz="3200" spc="-10">
                <a:latin typeface="Arial MT"/>
                <a:cs typeface="Arial MT"/>
              </a:rPr>
              <a:t>Additional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benefits: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ts val="3595"/>
              </a:lnSpc>
              <a:spcBef>
                <a:spcPts val="2105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Improved</a:t>
            </a:r>
            <a:r>
              <a:rPr dirty="0" sz="3000" spc="-1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bariatric</a:t>
            </a:r>
            <a:r>
              <a:rPr dirty="0" sz="3000" spc="-13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imaging</a:t>
            </a:r>
            <a:endParaRPr sz="3000">
              <a:latin typeface="Arial MT"/>
              <a:cs typeface="Arial MT"/>
            </a:endParaRPr>
          </a:p>
          <a:p>
            <a:pPr lvl="1" marL="697865" indent="-228600">
              <a:lnSpc>
                <a:spcPts val="3115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Higher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power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rating,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improves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quality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595"/>
              </a:lnSpc>
              <a:spcBef>
                <a:spcPts val="994"/>
              </a:spcBef>
              <a:buChar char="•"/>
              <a:tabLst>
                <a:tab pos="241300" algn="l"/>
              </a:tabLst>
            </a:pPr>
            <a:r>
              <a:rPr dirty="0" sz="3000" spc="-35">
                <a:latin typeface="Arial MT"/>
                <a:cs typeface="Arial MT"/>
              </a:rPr>
              <a:t>Dual-</a:t>
            </a:r>
            <a:r>
              <a:rPr dirty="0" sz="3000">
                <a:latin typeface="Arial MT"/>
                <a:cs typeface="Arial MT"/>
              </a:rPr>
              <a:t>energy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imaging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techniques</a:t>
            </a:r>
            <a:endParaRPr sz="3000">
              <a:latin typeface="Arial MT"/>
              <a:cs typeface="Arial MT"/>
            </a:endParaRPr>
          </a:p>
          <a:p>
            <a:pPr lvl="1" marL="697865" indent="-228600">
              <a:lnSpc>
                <a:spcPts val="3105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Improves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accuracy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these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techniques</a:t>
            </a:r>
            <a:endParaRPr sz="2600">
              <a:latin typeface="Arial MT"/>
              <a:cs typeface="Arial MT"/>
            </a:endParaRPr>
          </a:p>
          <a:p>
            <a:pPr lvl="2" marL="1155065" marR="5080" indent="-228600">
              <a:lnSpc>
                <a:spcPts val="2110"/>
              </a:lnSpc>
              <a:spcBef>
                <a:spcPts val="500"/>
              </a:spcBef>
              <a:buChar char="•"/>
              <a:tabLst>
                <a:tab pos="1155065" algn="l"/>
              </a:tabLst>
            </a:pPr>
            <a:r>
              <a:rPr dirty="0" sz="2200">
                <a:latin typeface="Arial MT"/>
                <a:cs typeface="Arial MT"/>
              </a:rPr>
              <a:t>Example: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Emphasizing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difference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between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bone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 </a:t>
            </a:r>
            <a:r>
              <a:rPr dirty="0" sz="2200" spc="-20">
                <a:latin typeface="Arial MT"/>
                <a:cs typeface="Arial MT"/>
              </a:rPr>
              <a:t>enhanced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vasculature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CTA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procedures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595"/>
              </a:lnSpc>
              <a:spcBef>
                <a:spcPts val="1095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Performance</a:t>
            </a:r>
            <a:r>
              <a:rPr dirty="0" sz="3000" spc="-16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options</a:t>
            </a:r>
            <a:endParaRPr sz="3000">
              <a:latin typeface="Arial MT"/>
              <a:cs typeface="Arial MT"/>
            </a:endParaRPr>
          </a:p>
          <a:p>
            <a:pPr lvl="1" marL="697865" indent="-228600">
              <a:lnSpc>
                <a:spcPts val="3115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operate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source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both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943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/>
              <a:t>CT</a:t>
            </a:r>
            <a:r>
              <a:rPr dirty="0" spc="-15"/>
              <a:t> </a:t>
            </a:r>
            <a:r>
              <a:rPr dirty="0" spc="-10"/>
              <a:t>Simulation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662160" cy="448754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1480185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specialized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radiation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oncology department(s).</a:t>
            </a:r>
            <a:endParaRPr sz="2800">
              <a:latin typeface="Arial MT"/>
              <a:cs typeface="Arial MT"/>
            </a:endParaRPr>
          </a:p>
          <a:p>
            <a:pPr marL="137160" indent="-133350">
              <a:lnSpc>
                <a:spcPct val="100000"/>
              </a:lnSpc>
              <a:spcBef>
                <a:spcPts val="235"/>
              </a:spcBef>
              <a:buSzPct val="96428"/>
              <a:buChar char="•"/>
              <a:tabLst>
                <a:tab pos="137160" algn="l"/>
              </a:tabLst>
            </a:pPr>
            <a:r>
              <a:rPr dirty="0" sz="2800" spc="-20">
                <a:latin typeface="Arial MT"/>
                <a:cs typeface="Arial MT"/>
              </a:rPr>
              <a:t>Assists</a:t>
            </a:r>
            <a:r>
              <a:rPr dirty="0" sz="2800" spc="-20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with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treatment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planning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process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dirty="0" sz="2800" spc="-10">
                <a:latin typeface="Arial MT"/>
                <a:cs typeface="Arial MT"/>
              </a:rPr>
              <a:t>Three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primary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steps: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860"/>
              </a:spcBef>
              <a:buAutoNum type="arabicPeriod"/>
              <a:tabLst>
                <a:tab pos="527685" algn="l"/>
              </a:tabLst>
            </a:pPr>
            <a:r>
              <a:rPr dirty="0" sz="2800" spc="-20">
                <a:latin typeface="Arial MT"/>
                <a:cs typeface="Arial MT"/>
              </a:rPr>
              <a:t>Patient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scanning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715"/>
              </a:spcBef>
              <a:buAutoNum type="arabicPeriod"/>
              <a:tabLst>
                <a:tab pos="527685" algn="l"/>
              </a:tabLst>
            </a:pPr>
            <a:r>
              <a:rPr dirty="0" sz="2800" spc="-10">
                <a:latin typeface="Arial MT"/>
                <a:cs typeface="Arial MT"/>
              </a:rPr>
              <a:t>Treatment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planning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Simulation</a:t>
            </a:r>
            <a:endParaRPr sz="2800">
              <a:latin typeface="Arial MT"/>
              <a:cs typeface="Arial MT"/>
            </a:endParaRPr>
          </a:p>
          <a:p>
            <a:pPr lvl="1" marL="696595" marR="5080" indent="-227329">
              <a:lnSpc>
                <a:spcPts val="2600"/>
              </a:lnSpc>
              <a:spcBef>
                <a:spcPts val="740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Simulation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results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setup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treatment 	machine</a:t>
            </a:r>
            <a:endParaRPr sz="24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455"/>
              </a:spcBef>
              <a:buAutoNum type="arabicPeriod"/>
              <a:tabLst>
                <a:tab pos="527685" algn="l"/>
              </a:tabLst>
            </a:pPr>
            <a:r>
              <a:rPr dirty="0" sz="2800" spc="-25">
                <a:latin typeface="Arial MT"/>
                <a:cs typeface="Arial MT"/>
              </a:rPr>
              <a:t>Treatment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setup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positioned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treatment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machine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47625">
              <a:lnSpc>
                <a:spcPct val="100000"/>
              </a:lnSpc>
              <a:spcBef>
                <a:spcPts val="105"/>
              </a:spcBef>
            </a:pPr>
            <a:r>
              <a:rPr dirty="0"/>
              <a:t>CT</a:t>
            </a:r>
            <a:r>
              <a:rPr dirty="0" spc="-110"/>
              <a:t> </a:t>
            </a:r>
            <a:r>
              <a:rPr dirty="0"/>
              <a:t>Simulation</a:t>
            </a:r>
            <a:r>
              <a:rPr dirty="0" spc="-105"/>
              <a:t> </a:t>
            </a:r>
            <a:r>
              <a:rPr dirty="0" spc="-10"/>
              <a:t>Equipment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99793"/>
            <a:ext cx="9932670" cy="3852545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dirty="0" sz="2800">
                <a:latin typeface="Arial MT"/>
                <a:cs typeface="Arial MT"/>
              </a:rPr>
              <a:t>Primary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components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similar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general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scanners.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Main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differences: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Flat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tabletop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immobilization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devices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9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Larger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gantry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aperture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Registration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software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Enables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image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fusion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Virtual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Simulation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software</a:t>
            </a:r>
            <a:endParaRPr sz="24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019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Patients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must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scanned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exactly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same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position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they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would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treatment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machine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8683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dirty="0"/>
              <a:t>Nuclear</a:t>
            </a:r>
            <a:r>
              <a:rPr dirty="0" spc="-85"/>
              <a:t> </a:t>
            </a:r>
            <a:r>
              <a:rPr dirty="0" spc="-10"/>
              <a:t>Medicine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12163"/>
            <a:ext cx="9617075" cy="4041775"/>
          </a:xfrm>
          <a:prstGeom prst="rect">
            <a:avLst/>
          </a:prstGeom>
        </p:spPr>
        <p:txBody>
          <a:bodyPr wrap="square" lIns="0" tIns="149225" rIns="0" bIns="0" rtlCol="0" vert="horz">
            <a:spAutoFit/>
          </a:bodyPr>
          <a:lstStyle/>
          <a:p>
            <a:pPr marL="12700" marR="558165">
              <a:lnSpc>
                <a:spcPct val="70100"/>
              </a:lnSpc>
              <a:spcBef>
                <a:spcPts val="1175"/>
              </a:spcBef>
            </a:pPr>
            <a:r>
              <a:rPr dirty="0" sz="3000">
                <a:latin typeface="Arial MT"/>
                <a:cs typeface="Arial MT"/>
              </a:rPr>
              <a:t>Relatively</a:t>
            </a:r>
            <a:r>
              <a:rPr dirty="0" sz="3000" spc="-185">
                <a:latin typeface="Arial MT"/>
                <a:cs typeface="Arial MT"/>
              </a:rPr>
              <a:t> </a:t>
            </a:r>
            <a:r>
              <a:rPr dirty="0" sz="3000" spc="-40">
                <a:latin typeface="Arial MT"/>
                <a:cs typeface="Arial MT"/>
              </a:rPr>
              <a:t>non-</a:t>
            </a:r>
            <a:r>
              <a:rPr dirty="0" sz="3000">
                <a:latin typeface="Arial MT"/>
                <a:cs typeface="Arial MT"/>
              </a:rPr>
              <a:t>invasive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method</a:t>
            </a:r>
            <a:r>
              <a:rPr dirty="0" sz="3000" spc="-1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gathering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metabolic information.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88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Images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function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opposed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anatomical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information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Aka.</a:t>
            </a:r>
            <a:r>
              <a:rPr dirty="0" sz="2400" spc="-1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Physiological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diagnostic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information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315"/>
              </a:lnSpc>
              <a:spcBef>
                <a:spcPts val="335"/>
              </a:spcBef>
              <a:buChar char="•"/>
              <a:tabLst>
                <a:tab pos="240029" algn="l"/>
              </a:tabLst>
            </a:pPr>
            <a:r>
              <a:rPr dirty="0" sz="2800" spc="-25">
                <a:latin typeface="Arial MT"/>
                <a:cs typeface="Arial MT"/>
              </a:rPr>
              <a:t>Accomplished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using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radioactive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tracers</a:t>
            </a:r>
            <a:endParaRPr sz="2800">
              <a:latin typeface="Arial MT"/>
              <a:cs typeface="Arial MT"/>
            </a:endParaRPr>
          </a:p>
          <a:p>
            <a:pPr lvl="1" marL="697865" marR="5080" indent="-228600">
              <a:lnSpc>
                <a:spcPct val="70000"/>
              </a:lnSpc>
              <a:spcBef>
                <a:spcPts val="89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Images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formed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radiation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emitted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from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predicted </a:t>
            </a:r>
            <a:r>
              <a:rPr dirty="0" sz="2600">
                <a:latin typeface="Arial MT"/>
                <a:cs typeface="Arial MT"/>
              </a:rPr>
              <a:t>anatomical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locations</a:t>
            </a:r>
            <a:endParaRPr sz="2600">
              <a:latin typeface="Arial MT"/>
              <a:cs typeface="Arial MT"/>
            </a:endParaRPr>
          </a:p>
          <a:p>
            <a:pPr lvl="1" marL="697865" marR="1019810" indent="-228600">
              <a:lnSpc>
                <a:spcPct val="70100"/>
              </a:lnSpc>
              <a:spcBef>
                <a:spcPts val="5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Metabolic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function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determined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radiation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intensity; pathologies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demonstrated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as:</a:t>
            </a:r>
            <a:endParaRPr sz="2600">
              <a:latin typeface="Arial MT"/>
              <a:cs typeface="Arial MT"/>
            </a:endParaRPr>
          </a:p>
          <a:p>
            <a:pPr lvl="2" marL="1155065" indent="-228600">
              <a:lnSpc>
                <a:spcPts val="2045"/>
              </a:lnSpc>
              <a:buFont typeface="Arial MT"/>
              <a:buChar char="•"/>
              <a:tabLst>
                <a:tab pos="1155065" algn="l"/>
              </a:tabLst>
            </a:pPr>
            <a:r>
              <a:rPr dirty="0" sz="2200" i="1">
                <a:latin typeface="Arial"/>
                <a:cs typeface="Arial"/>
              </a:rPr>
              <a:t>Hot</a:t>
            </a:r>
            <a:r>
              <a:rPr dirty="0" sz="2200" spc="-114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spots</a:t>
            </a:r>
            <a:r>
              <a:rPr dirty="0" sz="2200" spc="-8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=</a:t>
            </a:r>
            <a:r>
              <a:rPr dirty="0" sz="2200" spc="-114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areas</a:t>
            </a:r>
            <a:r>
              <a:rPr dirty="0" sz="2200" spc="-7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of</a:t>
            </a:r>
            <a:r>
              <a:rPr dirty="0" sz="2200" spc="-110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increased</a:t>
            </a:r>
            <a:r>
              <a:rPr dirty="0" sz="2200" spc="-10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uptake</a:t>
            </a:r>
            <a:endParaRPr sz="2200">
              <a:latin typeface="Arial"/>
              <a:cs typeface="Arial"/>
            </a:endParaRPr>
          </a:p>
          <a:p>
            <a:pPr lvl="2" marL="1155065" indent="-228600">
              <a:lnSpc>
                <a:spcPts val="2615"/>
              </a:lnSpc>
              <a:buFont typeface="Arial MT"/>
              <a:buChar char="•"/>
              <a:tabLst>
                <a:tab pos="1155065" algn="l"/>
              </a:tabLst>
            </a:pPr>
            <a:r>
              <a:rPr dirty="0" sz="2200" i="1">
                <a:latin typeface="Arial"/>
                <a:cs typeface="Arial"/>
              </a:rPr>
              <a:t>Cold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spots</a:t>
            </a:r>
            <a:r>
              <a:rPr dirty="0" sz="2200" spc="-12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=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areas</a:t>
            </a:r>
            <a:r>
              <a:rPr dirty="0" sz="2200" spc="-10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of</a:t>
            </a:r>
            <a:r>
              <a:rPr dirty="0" sz="2200" spc="-12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decreased</a:t>
            </a:r>
            <a:r>
              <a:rPr dirty="0" sz="2200" spc="-12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uptake</a:t>
            </a:r>
            <a:endParaRPr sz="22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9430" rIns="0" bIns="0" rtlCol="0" vert="horz">
            <a:spAutoFit/>
          </a:bodyPr>
          <a:lstStyle/>
          <a:p>
            <a:pPr marL="4762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Radiopharmaceuticals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8548370" cy="383921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Preparation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radiopharmaceuticals</a:t>
            </a:r>
            <a:r>
              <a:rPr dirty="0" sz="3200" spc="-1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occurs</a:t>
            </a:r>
            <a:r>
              <a:rPr dirty="0" sz="3200" spc="-1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 spc="-50">
                <a:latin typeface="Arial MT"/>
                <a:cs typeface="Arial MT"/>
              </a:rPr>
              <a:t>a </a:t>
            </a:r>
            <a:r>
              <a:rPr dirty="0" sz="3200" spc="-10">
                <a:latin typeface="Arial MT"/>
                <a:cs typeface="Arial MT"/>
              </a:rPr>
              <a:t>Radiopharmacy.</a:t>
            </a:r>
            <a:endParaRPr sz="3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230"/>
              </a:spcBef>
            </a:pPr>
            <a:r>
              <a:rPr dirty="0" sz="3200">
                <a:latin typeface="Arial MT"/>
                <a:cs typeface="Arial MT"/>
              </a:rPr>
              <a:t>There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are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two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components:</a:t>
            </a:r>
            <a:endParaRPr sz="32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610"/>
              </a:spcBef>
              <a:buAutoNum type="arabicPeriod"/>
              <a:tabLst>
                <a:tab pos="527685" algn="l"/>
              </a:tabLst>
            </a:pPr>
            <a:r>
              <a:rPr dirty="0" sz="3000" spc="-40">
                <a:latin typeface="Arial MT"/>
                <a:cs typeface="Arial MT"/>
              </a:rPr>
              <a:t>Non-</a:t>
            </a:r>
            <a:r>
              <a:rPr dirty="0" sz="3000">
                <a:latin typeface="Arial MT"/>
                <a:cs typeface="Arial MT"/>
              </a:rPr>
              <a:t>radioactive</a:t>
            </a:r>
            <a:r>
              <a:rPr dirty="0" sz="3000" spc="-1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drug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portion</a:t>
            </a:r>
            <a:endParaRPr sz="3000">
              <a:latin typeface="Arial MT"/>
              <a:cs typeface="Arial MT"/>
            </a:endParaRPr>
          </a:p>
          <a:p>
            <a:pPr lvl="1" marL="11537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1153795" algn="l"/>
              </a:tabLst>
            </a:pPr>
            <a:r>
              <a:rPr dirty="0" sz="2800" spc="-10">
                <a:latin typeface="Arial MT"/>
                <a:cs typeface="Arial MT"/>
              </a:rPr>
              <a:t>Determines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localization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body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590"/>
              </a:spcBef>
              <a:buAutoNum type="arabicPeriod"/>
              <a:tabLst>
                <a:tab pos="527685" algn="l"/>
              </a:tabLst>
            </a:pPr>
            <a:r>
              <a:rPr dirty="0" sz="3000" spc="-20">
                <a:latin typeface="Arial MT"/>
                <a:cs typeface="Arial MT"/>
              </a:rPr>
              <a:t>Radioactive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isotope</a:t>
            </a:r>
            <a:endParaRPr sz="3000">
              <a:latin typeface="Arial MT"/>
              <a:cs typeface="Arial MT"/>
            </a:endParaRPr>
          </a:p>
          <a:p>
            <a:pPr lvl="1" marL="1153795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1153795" algn="l"/>
              </a:tabLst>
            </a:pPr>
            <a:r>
              <a:rPr dirty="0" sz="2800">
                <a:latin typeface="Arial MT"/>
                <a:cs typeface="Arial MT"/>
              </a:rPr>
              <a:t>Allows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cameras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8683" rIns="0" bIns="0" rtlCol="0" vert="horz">
            <a:spAutoFit/>
          </a:bodyPr>
          <a:lstStyle/>
          <a:p>
            <a:pPr marL="47625">
              <a:lnSpc>
                <a:spcPct val="100000"/>
              </a:lnSpc>
              <a:spcBef>
                <a:spcPts val="105"/>
              </a:spcBef>
            </a:pPr>
            <a:r>
              <a:rPr dirty="0"/>
              <a:t>Nuclear</a:t>
            </a:r>
            <a:r>
              <a:rPr dirty="0" spc="-100"/>
              <a:t> </a:t>
            </a:r>
            <a:r>
              <a:rPr dirty="0"/>
              <a:t>Medicine</a:t>
            </a:r>
            <a:r>
              <a:rPr dirty="0" spc="-105"/>
              <a:t> </a:t>
            </a:r>
            <a:r>
              <a:rPr dirty="0" spc="-10"/>
              <a:t>Scanners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65380"/>
            <a:ext cx="9707245" cy="3136265"/>
          </a:xfrm>
          <a:prstGeom prst="rect">
            <a:avLst/>
          </a:prstGeom>
        </p:spPr>
        <p:txBody>
          <a:bodyPr wrap="square" lIns="0" tIns="1225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dirty="0" sz="3200">
                <a:latin typeface="Arial MT"/>
                <a:cs typeface="Arial MT"/>
              </a:rPr>
              <a:t>SPECT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(Single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Photon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Emission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Computed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Tomography)</a:t>
            </a:r>
            <a:endParaRPr sz="2000">
              <a:latin typeface="Arial MT"/>
              <a:cs typeface="Arial MT"/>
            </a:endParaRPr>
          </a:p>
          <a:p>
            <a:pPr marL="240029" marR="5080" indent="-227329">
              <a:lnSpc>
                <a:spcPts val="3500"/>
              </a:lnSpc>
              <a:spcBef>
                <a:spcPts val="1270"/>
              </a:spcBef>
              <a:buChar char="•"/>
              <a:tabLst>
                <a:tab pos="241300" algn="l"/>
              </a:tabLst>
            </a:pPr>
            <a:r>
              <a:rPr dirty="0" sz="3200">
                <a:latin typeface="Arial MT"/>
                <a:cs typeface="Arial MT"/>
              </a:rPr>
              <a:t>Images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acquired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as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cameras/detectors</a:t>
            </a:r>
            <a:r>
              <a:rPr dirty="0" sz="3200" spc="-1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rotate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around </a:t>
            </a:r>
            <a:r>
              <a:rPr dirty="0" sz="3200" spc="-10">
                <a:latin typeface="Arial MT"/>
                <a:cs typeface="Arial MT"/>
              </a:rPr>
              <a:t>	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patient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45"/>
              </a:spcBef>
              <a:buChar char="•"/>
              <a:tabLst>
                <a:tab pos="240029" algn="l"/>
              </a:tabLst>
            </a:pPr>
            <a:r>
              <a:rPr dirty="0" sz="3200">
                <a:latin typeface="Arial MT"/>
                <a:cs typeface="Arial MT"/>
              </a:rPr>
              <a:t>Images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are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reformatted</a:t>
            </a:r>
            <a:r>
              <a:rPr dirty="0" sz="3200" spc="-18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via</a:t>
            </a:r>
            <a:endParaRPr sz="32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800" spc="-10">
                <a:latin typeface="Arial MT"/>
                <a:cs typeface="Arial MT"/>
              </a:rPr>
              <a:t>Back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projection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iterative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techniques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Very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similar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reconstruction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techniques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9651" rIns="0" bIns="0" rtlCol="0" vert="horz">
            <a:spAutoFit/>
          </a:bodyPr>
          <a:lstStyle/>
          <a:p>
            <a:pPr marL="47625">
              <a:lnSpc>
                <a:spcPct val="100000"/>
              </a:lnSpc>
              <a:spcBef>
                <a:spcPts val="100"/>
              </a:spcBef>
            </a:pPr>
            <a:r>
              <a:rPr dirty="0"/>
              <a:t>Nuclear</a:t>
            </a:r>
            <a:r>
              <a:rPr dirty="0" spc="-80"/>
              <a:t> </a:t>
            </a:r>
            <a:r>
              <a:rPr dirty="0"/>
              <a:t>Medicine</a:t>
            </a:r>
            <a:r>
              <a:rPr dirty="0" spc="-65"/>
              <a:t> </a:t>
            </a:r>
            <a:r>
              <a:rPr dirty="0" spc="-10"/>
              <a:t>Scanners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91539" y="1700250"/>
            <a:ext cx="10159365" cy="4084954"/>
          </a:xfrm>
          <a:prstGeom prst="rect">
            <a:avLst/>
          </a:prstGeom>
        </p:spPr>
        <p:txBody>
          <a:bodyPr wrap="square" lIns="0" tIns="889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700"/>
              </a:spcBef>
            </a:pPr>
            <a:r>
              <a:rPr dirty="0" sz="3200">
                <a:latin typeface="Arial MT"/>
                <a:cs typeface="Arial MT"/>
              </a:rPr>
              <a:t>PET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(Positron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Emission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Tomography)</a:t>
            </a:r>
            <a:endParaRPr sz="20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600"/>
              </a:spcBef>
              <a:buChar char="•"/>
              <a:tabLst>
                <a:tab pos="264160" algn="l"/>
              </a:tabLst>
            </a:pPr>
            <a:r>
              <a:rPr dirty="0" sz="3200">
                <a:latin typeface="Arial MT"/>
                <a:cs typeface="Arial MT"/>
              </a:rPr>
              <a:t>Differs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from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SPECT</a:t>
            </a:r>
            <a:r>
              <a:rPr dirty="0" sz="3200" spc="-1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imaging:</a:t>
            </a:r>
            <a:endParaRPr sz="3200">
              <a:latin typeface="Arial MT"/>
              <a:cs typeface="Arial MT"/>
            </a:endParaRPr>
          </a:p>
          <a:p>
            <a:pPr lvl="1" marL="721360" indent="-226060">
              <a:lnSpc>
                <a:spcPct val="100000"/>
              </a:lnSpc>
              <a:spcBef>
                <a:spcPts val="220"/>
              </a:spcBef>
              <a:buChar char="•"/>
              <a:tabLst>
                <a:tab pos="721360" algn="l"/>
              </a:tabLst>
            </a:pPr>
            <a:r>
              <a:rPr dirty="0" sz="2400" spc="-1275">
                <a:latin typeface="Arial MT"/>
                <a:cs typeface="Arial MT"/>
              </a:rPr>
              <a:t>β</a:t>
            </a:r>
            <a:r>
              <a:rPr dirty="0" baseline="17361" sz="2400" spc="-472">
                <a:latin typeface="Arial MT"/>
                <a:cs typeface="Arial MT"/>
              </a:rPr>
              <a:t>+</a:t>
            </a:r>
            <a:r>
              <a:rPr dirty="0" baseline="17361" sz="2400" spc="-4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emitters</a:t>
            </a:r>
            <a:endParaRPr sz="2400">
              <a:latin typeface="Arial MT"/>
              <a:cs typeface="Arial MT"/>
            </a:endParaRPr>
          </a:p>
          <a:p>
            <a:pPr lvl="2" marL="1181100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81100" algn="l"/>
              </a:tabLst>
            </a:pPr>
            <a:r>
              <a:rPr dirty="0" sz="2000" spc="-10">
                <a:latin typeface="Arial MT"/>
                <a:cs typeface="Arial MT"/>
              </a:rPr>
              <a:t>Annihilation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photons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(high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energy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gamma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rays)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are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captured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data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analysis</a:t>
            </a:r>
            <a:endParaRPr sz="2000">
              <a:latin typeface="Arial MT"/>
              <a:cs typeface="Arial MT"/>
            </a:endParaRPr>
          </a:p>
          <a:p>
            <a:pPr lvl="1" marL="721360" indent="-226060">
              <a:lnSpc>
                <a:spcPct val="100000"/>
              </a:lnSpc>
              <a:spcBef>
                <a:spcPts val="190"/>
              </a:spcBef>
              <a:buChar char="•"/>
              <a:tabLst>
                <a:tab pos="721360" algn="l"/>
              </a:tabLst>
            </a:pPr>
            <a:r>
              <a:rPr dirty="0" sz="2400">
                <a:latin typeface="Arial MT"/>
                <a:cs typeface="Arial MT"/>
              </a:rPr>
              <a:t>Requires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cyclotron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close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proximity</a:t>
            </a:r>
            <a:endParaRPr sz="2400">
              <a:latin typeface="Arial MT"/>
              <a:cs typeface="Arial MT"/>
            </a:endParaRPr>
          </a:p>
          <a:p>
            <a:pPr lvl="2" marL="1181100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81100" algn="l"/>
              </a:tabLst>
            </a:pPr>
            <a:r>
              <a:rPr dirty="0" sz="2000" spc="-10">
                <a:latin typeface="Arial MT"/>
                <a:cs typeface="Arial MT"/>
              </a:rPr>
              <a:t>Radiotracers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have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very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short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half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life</a:t>
            </a:r>
            <a:endParaRPr sz="2000">
              <a:latin typeface="Arial MT"/>
              <a:cs typeface="Arial MT"/>
            </a:endParaRPr>
          </a:p>
          <a:p>
            <a:pPr lvl="1" marL="722630" indent="-227329">
              <a:lnSpc>
                <a:spcPts val="2745"/>
              </a:lnSpc>
              <a:spcBef>
                <a:spcPts val="210"/>
              </a:spcBef>
              <a:buChar char="•"/>
              <a:tabLst>
                <a:tab pos="722630" algn="l"/>
              </a:tabLst>
            </a:pPr>
            <a:r>
              <a:rPr dirty="0" sz="2400" spc="-25">
                <a:latin typeface="Arial MT"/>
                <a:cs typeface="Arial MT"/>
              </a:rPr>
              <a:t>Radiopharmaceuticals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have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biological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significance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(Nitrogen,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Fluorine,</a:t>
            </a:r>
            <a:endParaRPr sz="2400">
              <a:latin typeface="Arial MT"/>
              <a:cs typeface="Arial MT"/>
            </a:endParaRPr>
          </a:p>
          <a:p>
            <a:pPr marL="723900">
              <a:lnSpc>
                <a:spcPts val="2745"/>
              </a:lnSpc>
            </a:pPr>
            <a:r>
              <a:rPr dirty="0" sz="2400">
                <a:latin typeface="Arial MT"/>
                <a:cs typeface="Arial MT"/>
              </a:rPr>
              <a:t>Oxygen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Carbon)</a:t>
            </a:r>
            <a:endParaRPr sz="2400">
              <a:latin typeface="Arial MT"/>
              <a:cs typeface="Arial MT"/>
            </a:endParaRPr>
          </a:p>
          <a:p>
            <a:pPr lvl="1" marL="721360" indent="-226060">
              <a:lnSpc>
                <a:spcPct val="100000"/>
              </a:lnSpc>
              <a:spcBef>
                <a:spcPts val="204"/>
              </a:spcBef>
              <a:buChar char="•"/>
              <a:tabLst>
                <a:tab pos="721360" algn="l"/>
              </a:tabLst>
            </a:pPr>
            <a:r>
              <a:rPr dirty="0" sz="2400" spc="-25">
                <a:latin typeface="Arial MT"/>
                <a:cs typeface="Arial MT"/>
              </a:rPr>
              <a:t>FDG</a:t>
            </a:r>
            <a:endParaRPr sz="2400">
              <a:latin typeface="Arial MT"/>
              <a:cs typeface="Arial MT"/>
            </a:endParaRPr>
          </a:p>
          <a:p>
            <a:pPr lvl="2" marL="1181100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81100" algn="l"/>
              </a:tabLst>
            </a:pPr>
            <a:r>
              <a:rPr dirty="0" sz="2000">
                <a:latin typeface="Arial MT"/>
                <a:cs typeface="Arial MT"/>
              </a:rPr>
              <a:t>Most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common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radiotracer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used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8828" rIns="0" bIns="0" rtlCol="0" vert="horz">
            <a:spAutoFit/>
          </a:bodyPr>
          <a:lstStyle/>
          <a:p>
            <a:pPr marL="56515">
              <a:lnSpc>
                <a:spcPct val="100000"/>
              </a:lnSpc>
              <a:spcBef>
                <a:spcPts val="100"/>
              </a:spcBef>
            </a:pPr>
            <a:r>
              <a:rPr dirty="0"/>
              <a:t>SPECT vs.</a:t>
            </a:r>
            <a:r>
              <a:rPr dirty="0" spc="-20"/>
              <a:t> </a:t>
            </a:r>
            <a:r>
              <a:rPr dirty="0" spc="-25"/>
              <a:t>PET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97773"/>
            <a:ext cx="8089265" cy="4490720"/>
          </a:xfrm>
          <a:prstGeom prst="rect">
            <a:avLst/>
          </a:prstGeom>
        </p:spPr>
        <p:txBody>
          <a:bodyPr wrap="square" lIns="0" tIns="190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dirty="0" sz="3200">
                <a:latin typeface="Arial MT"/>
                <a:cs typeface="Arial MT"/>
              </a:rPr>
              <a:t>Advantages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SPECT:</a:t>
            </a:r>
            <a:endParaRPr sz="32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1215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Less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space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consumables</a:t>
            </a:r>
            <a:endParaRPr sz="2800">
              <a:latin typeface="Arial MT"/>
              <a:cs typeface="Arial MT"/>
            </a:endParaRPr>
          </a:p>
          <a:p>
            <a:pPr lvl="1" marL="11537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1153795" algn="l"/>
              </a:tabLst>
            </a:pPr>
            <a:r>
              <a:rPr dirty="0" sz="2400">
                <a:latin typeface="Arial MT"/>
                <a:cs typeface="Arial MT"/>
              </a:rPr>
              <a:t>No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Cyclotron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required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1500"/>
              </a:spcBef>
              <a:buChar char="•"/>
              <a:tabLst>
                <a:tab pos="696595" algn="l"/>
              </a:tabLst>
            </a:pPr>
            <a:r>
              <a:rPr dirty="0" sz="2800" spc="-20">
                <a:latin typeface="Arial MT"/>
                <a:cs typeface="Arial MT"/>
              </a:rPr>
              <a:t>Decreased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operating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costs</a:t>
            </a:r>
            <a:endParaRPr sz="28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195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limited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positron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emission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detection</a:t>
            </a:r>
            <a:endParaRPr sz="2800">
              <a:latin typeface="Arial MT"/>
              <a:cs typeface="Arial MT"/>
            </a:endParaRPr>
          </a:p>
          <a:p>
            <a:pPr lvl="1" marL="1153795" indent="-227329">
              <a:lnSpc>
                <a:spcPct val="100000"/>
              </a:lnSpc>
              <a:spcBef>
                <a:spcPts val="414"/>
              </a:spcBef>
              <a:buChar char="•"/>
              <a:tabLst>
                <a:tab pos="1153795" algn="l"/>
              </a:tabLst>
            </a:pPr>
            <a:r>
              <a:rPr dirty="0" sz="2400">
                <a:latin typeface="Arial MT"/>
                <a:cs typeface="Arial MT"/>
              </a:rPr>
              <a:t>However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does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septa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1480"/>
              </a:spcBef>
              <a:buChar char="•"/>
              <a:tabLst>
                <a:tab pos="696595" algn="l"/>
              </a:tabLst>
            </a:pPr>
            <a:r>
              <a:rPr dirty="0" sz="2800" spc="-10">
                <a:latin typeface="Arial MT"/>
                <a:cs typeface="Arial MT"/>
              </a:rPr>
              <a:t>Diagnostic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scanner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required</a:t>
            </a:r>
            <a:endParaRPr sz="2800">
              <a:latin typeface="Arial MT"/>
              <a:cs typeface="Arial MT"/>
            </a:endParaRPr>
          </a:p>
          <a:p>
            <a:pPr lvl="1" marL="1153795" indent="-227329">
              <a:lnSpc>
                <a:spcPct val="100000"/>
              </a:lnSpc>
              <a:spcBef>
                <a:spcPts val="819"/>
              </a:spcBef>
              <a:buChar char="•"/>
              <a:tabLst>
                <a:tab pos="1153795" algn="l"/>
              </a:tabLst>
            </a:pP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only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purposes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attenuation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correction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9430" rIns="0" bIns="0" rtlCol="0" vert="horz">
            <a:spAutoFit/>
          </a:bodyPr>
          <a:lstStyle/>
          <a:p>
            <a:pPr marL="18415">
              <a:lnSpc>
                <a:spcPct val="100000"/>
              </a:lnSpc>
              <a:spcBef>
                <a:spcPts val="100"/>
              </a:spcBef>
            </a:pPr>
            <a:r>
              <a:rPr dirty="0"/>
              <a:t>CT</a:t>
            </a:r>
            <a:r>
              <a:rPr dirty="0" spc="-50"/>
              <a:t> </a:t>
            </a:r>
            <a:r>
              <a:rPr dirty="0"/>
              <a:t>in</a:t>
            </a:r>
            <a:r>
              <a:rPr dirty="0" spc="-15"/>
              <a:t> </a:t>
            </a:r>
            <a:r>
              <a:rPr dirty="0"/>
              <a:t>Nuclear</a:t>
            </a:r>
            <a:r>
              <a:rPr dirty="0" spc="-25"/>
              <a:t> </a:t>
            </a:r>
            <a:r>
              <a:rPr dirty="0" spc="-10"/>
              <a:t>Medicine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919970" cy="389890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30860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provides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anatomical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detail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used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identify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pathology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that </a:t>
            </a:r>
            <a:r>
              <a:rPr dirty="0" sz="2800" spc="-10">
                <a:latin typeface="Arial MT"/>
                <a:cs typeface="Arial MT"/>
              </a:rPr>
              <a:t>affects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shape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body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structures.</a:t>
            </a:r>
            <a:endParaRPr sz="2800">
              <a:latin typeface="Arial MT"/>
              <a:cs typeface="Arial MT"/>
            </a:endParaRPr>
          </a:p>
          <a:p>
            <a:pPr marL="240029" marR="755015" indent="-227329">
              <a:lnSpc>
                <a:spcPts val="3000"/>
              </a:lnSpc>
              <a:spcBef>
                <a:spcPts val="994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Unable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distinguish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malignant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vs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benign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pathologies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via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visualization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8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Aka.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form</a:t>
            </a:r>
            <a:endParaRPr sz="2400">
              <a:latin typeface="Arial MT"/>
              <a:cs typeface="Arial MT"/>
            </a:endParaRPr>
          </a:p>
          <a:p>
            <a:pPr marL="12700" marR="349250">
              <a:lnSpc>
                <a:spcPts val="3000"/>
              </a:lnSpc>
              <a:spcBef>
                <a:spcPts val="1019"/>
              </a:spcBef>
            </a:pPr>
            <a:r>
              <a:rPr dirty="0" sz="2800" spc="-10">
                <a:latin typeface="Arial MT"/>
                <a:cs typeface="Arial MT"/>
              </a:rPr>
              <a:t>Nuclear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Medicine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enables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early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detection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disease,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assists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differentiating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pathologies.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6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PET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(positron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emission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tomography)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provides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metabolic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detail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Aka.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function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7258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05"/>
              </a:spcBef>
            </a:pPr>
            <a:r>
              <a:rPr dirty="0"/>
              <a:t>CT</a:t>
            </a:r>
            <a:r>
              <a:rPr dirty="0" spc="-55"/>
              <a:t> </a:t>
            </a:r>
            <a:r>
              <a:rPr dirty="0"/>
              <a:t>in</a:t>
            </a:r>
            <a:r>
              <a:rPr dirty="0" spc="-5"/>
              <a:t> </a:t>
            </a:r>
            <a:r>
              <a:rPr dirty="0"/>
              <a:t>Nuclear</a:t>
            </a:r>
            <a:r>
              <a:rPr dirty="0" spc="-35"/>
              <a:t> </a:t>
            </a:r>
            <a:r>
              <a:rPr dirty="0" spc="-10"/>
              <a:t>Medicine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10191750" cy="392302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974725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Combining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with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SPECT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&amp;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PET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imaging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enables </a:t>
            </a:r>
            <a:r>
              <a:rPr dirty="0" sz="3200">
                <a:latin typeface="Arial MT"/>
                <a:cs typeface="Arial MT"/>
              </a:rPr>
              <a:t>image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fusion.</a:t>
            </a:r>
            <a:endParaRPr sz="3200">
              <a:latin typeface="Arial MT"/>
              <a:cs typeface="Arial MT"/>
            </a:endParaRPr>
          </a:p>
          <a:p>
            <a:pPr marL="241300" marR="1615440" indent="-228600">
              <a:lnSpc>
                <a:spcPts val="3210"/>
              </a:lnSpc>
              <a:spcBef>
                <a:spcPts val="2165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Image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fusion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more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accurate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when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equipment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is </a:t>
            </a:r>
            <a:r>
              <a:rPr dirty="0" sz="3000" spc="-10">
                <a:latin typeface="Arial MT"/>
                <a:cs typeface="Arial MT"/>
              </a:rPr>
              <a:t>combined</a:t>
            </a:r>
            <a:endParaRPr sz="3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76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Gantry</a:t>
            </a:r>
            <a:r>
              <a:rPr dirty="0" sz="2600" spc="-15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tilt</a:t>
            </a:r>
            <a:r>
              <a:rPr dirty="0" sz="2600" spc="-6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is</a:t>
            </a:r>
            <a:r>
              <a:rPr dirty="0" sz="2600" spc="-13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disabled</a:t>
            </a:r>
            <a:r>
              <a:rPr dirty="0" sz="2600" spc="-13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when</a:t>
            </a:r>
            <a:r>
              <a:rPr dirty="0" sz="2600" spc="-14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equipment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is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combined</a:t>
            </a:r>
            <a:endParaRPr sz="26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894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Creates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overlapping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anatomic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detail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with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functional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 spc="-20">
                <a:latin typeface="Arial MT"/>
                <a:cs typeface="Arial MT"/>
              </a:rPr>
              <a:t>data</a:t>
            </a:r>
            <a:endParaRPr sz="30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800"/>
              </a:lnSpc>
              <a:spcBef>
                <a:spcPts val="75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Provides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anatomical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localization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hot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cold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spots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identified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nuclear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medicine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scan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8828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pc="-25"/>
              <a:t>PET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9867900" cy="446087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795655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Firstly,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scan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completed,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then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PET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scan </a:t>
            </a:r>
            <a:r>
              <a:rPr dirty="0" sz="3200" spc="-10">
                <a:latin typeface="Arial MT"/>
                <a:cs typeface="Arial MT"/>
              </a:rPr>
              <a:t>follows.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4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“Head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toe”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“Toe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head”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through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scan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95"/>
              </a:spcBef>
            </a:pPr>
            <a:r>
              <a:rPr dirty="0" sz="3200">
                <a:latin typeface="Arial MT"/>
                <a:cs typeface="Arial MT"/>
              </a:rPr>
              <a:t>Benefits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Scan:</a:t>
            </a:r>
            <a:endParaRPr sz="3200">
              <a:latin typeface="Arial MT"/>
              <a:cs typeface="Arial MT"/>
            </a:endParaRPr>
          </a:p>
          <a:p>
            <a:pPr marL="240029" marR="762000" indent="-227329">
              <a:lnSpc>
                <a:spcPts val="3000"/>
              </a:lnSpc>
              <a:spcBef>
                <a:spcPts val="125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Provides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anatomic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aligns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perfectly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with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functional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scan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00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transformed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attenuation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map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correcting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PET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05"/>
              </a:spcBef>
            </a:pPr>
            <a:r>
              <a:rPr dirty="0"/>
              <a:t>Using</a:t>
            </a:r>
            <a:r>
              <a:rPr dirty="0" spc="-75"/>
              <a:t> </a:t>
            </a:r>
            <a:r>
              <a:rPr dirty="0"/>
              <a:t>CT</a:t>
            </a:r>
            <a:r>
              <a:rPr dirty="0" spc="-60"/>
              <a:t> </a:t>
            </a:r>
            <a:r>
              <a:rPr dirty="0"/>
              <a:t>with</a:t>
            </a:r>
            <a:r>
              <a:rPr dirty="0" spc="-35"/>
              <a:t> </a:t>
            </a:r>
            <a:r>
              <a:rPr dirty="0"/>
              <a:t>Nuclear</a:t>
            </a:r>
            <a:r>
              <a:rPr dirty="0" spc="-35"/>
              <a:t> </a:t>
            </a:r>
            <a:r>
              <a:rPr dirty="0" spc="-10"/>
              <a:t>Medicine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59974"/>
            <a:ext cx="9918700" cy="2996565"/>
          </a:xfrm>
          <a:prstGeom prst="rect">
            <a:avLst/>
          </a:prstGeom>
        </p:spPr>
        <p:txBody>
          <a:bodyPr wrap="square" lIns="0" tIns="6413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505"/>
              </a:spcBef>
              <a:buChar char="•"/>
              <a:tabLst>
                <a:tab pos="240029" algn="l"/>
              </a:tabLst>
            </a:pP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2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exponential</a:t>
            </a:r>
            <a:r>
              <a:rPr dirty="0" sz="3200" spc="-1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attenuation</a:t>
            </a:r>
            <a:r>
              <a:rPr dirty="0" sz="3200" spc="-19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law:</a:t>
            </a:r>
            <a:endParaRPr sz="3200">
              <a:latin typeface="Arial MT"/>
              <a:cs typeface="Arial MT"/>
            </a:endParaRPr>
          </a:p>
          <a:p>
            <a:pPr lvl="1" marL="696595" marR="5080" indent="-227329">
              <a:lnSpc>
                <a:spcPts val="3000"/>
              </a:lnSpc>
              <a:spcBef>
                <a:spcPts val="755"/>
              </a:spcBef>
              <a:buChar char="•"/>
              <a:tabLst>
                <a:tab pos="697865" algn="l"/>
              </a:tabLst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beam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photons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will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attenuated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travels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through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a </a:t>
            </a:r>
            <a:r>
              <a:rPr dirty="0" sz="2800" spc="-5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given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medium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given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thickness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50"/>
              </a:spcBef>
              <a:buChar char="•"/>
              <a:tabLst>
                <a:tab pos="240029" algn="l"/>
              </a:tabLst>
            </a:pPr>
            <a:r>
              <a:rPr dirty="0" sz="3200">
                <a:latin typeface="Arial MT"/>
                <a:cs typeface="Arial MT"/>
              </a:rPr>
              <a:t>Lower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detection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efficiency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gamma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rays</a:t>
            </a:r>
            <a:endParaRPr sz="3200">
              <a:latin typeface="Arial MT"/>
              <a:cs typeface="Arial MT"/>
            </a:endParaRPr>
          </a:p>
          <a:p>
            <a:pPr marL="241300" marR="137160" indent="-228600">
              <a:lnSpc>
                <a:spcPts val="3490"/>
              </a:lnSpc>
              <a:spcBef>
                <a:spcPts val="1175"/>
              </a:spcBef>
              <a:buChar char="•"/>
              <a:tabLst>
                <a:tab pos="241300" algn="l"/>
              </a:tabLst>
            </a:pP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one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methods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utilized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determine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patient </a:t>
            </a:r>
            <a:r>
              <a:rPr dirty="0" sz="3200">
                <a:latin typeface="Arial MT"/>
                <a:cs typeface="Arial MT"/>
              </a:rPr>
              <a:t>specific</a:t>
            </a:r>
            <a:r>
              <a:rPr dirty="0" sz="3200" spc="-2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attenuation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correction</a:t>
            </a:r>
            <a:r>
              <a:rPr dirty="0" sz="3200" spc="-19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factors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9430" rIns="0" bIns="0" rtlCol="0" vert="horz">
            <a:spAutoFit/>
          </a:bodyPr>
          <a:lstStyle/>
          <a:p>
            <a:pPr marL="6540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Localization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87398"/>
            <a:ext cx="10057765" cy="2806700"/>
          </a:xfrm>
          <a:prstGeom prst="rect">
            <a:avLst/>
          </a:prstGeom>
        </p:spPr>
        <p:txBody>
          <a:bodyPr wrap="square" lIns="0" tIns="56515" rIns="0" bIns="0" rtlCol="0" vert="horz">
            <a:spAutoFit/>
          </a:bodyPr>
          <a:lstStyle/>
          <a:p>
            <a:pPr marL="240029" marR="5080" indent="-227329">
              <a:lnSpc>
                <a:spcPct val="91100"/>
              </a:lnSpc>
              <a:spcBef>
                <a:spcPts val="445"/>
              </a:spcBef>
              <a:buChar char="•"/>
              <a:tabLst>
                <a:tab pos="241300" algn="l"/>
              </a:tabLst>
            </a:pP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increase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photon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flux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and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decreased</a:t>
            </a:r>
            <a:r>
              <a:rPr dirty="0" sz="3200" spc="-1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noise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factor 	demonstrated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by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has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led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it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being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method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of </a:t>
            </a:r>
            <a:r>
              <a:rPr dirty="0" sz="3200" spc="-25">
                <a:latin typeface="Arial MT"/>
                <a:cs typeface="Arial MT"/>
              </a:rPr>
              <a:t>	</a:t>
            </a:r>
            <a:r>
              <a:rPr dirty="0" sz="3200">
                <a:latin typeface="Arial MT"/>
                <a:cs typeface="Arial MT"/>
              </a:rPr>
              <a:t>choice</a:t>
            </a:r>
            <a:r>
              <a:rPr dirty="0" sz="3200" spc="-1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attenuation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correction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05"/>
              </a:spcBef>
              <a:buChar char="•"/>
              <a:tabLst>
                <a:tab pos="240029" algn="l"/>
              </a:tabLst>
            </a:pP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transmission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scan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acquired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40">
                <a:latin typeface="Arial MT"/>
                <a:cs typeface="Arial MT"/>
              </a:rPr>
              <a:t>non-</a:t>
            </a:r>
            <a:r>
              <a:rPr dirty="0" sz="3200" spc="-10">
                <a:latin typeface="Arial MT"/>
                <a:cs typeface="Arial MT"/>
              </a:rPr>
              <a:t>diagnostic</a:t>
            </a:r>
            <a:endParaRPr sz="3200">
              <a:latin typeface="Arial MT"/>
              <a:cs typeface="Arial MT"/>
            </a:endParaRPr>
          </a:p>
          <a:p>
            <a:pPr lvl="1" marL="696595" marR="1036319" indent="-227329">
              <a:lnSpc>
                <a:spcPts val="3000"/>
              </a:lnSpc>
              <a:spcBef>
                <a:spcPts val="755"/>
              </a:spcBef>
              <a:buChar char="•"/>
              <a:tabLst>
                <a:tab pos="697865" algn="l"/>
              </a:tabLst>
            </a:pPr>
            <a:r>
              <a:rPr dirty="0" sz="2800" spc="-10">
                <a:latin typeface="Arial MT"/>
                <a:cs typeface="Arial MT"/>
              </a:rPr>
              <a:t>Enables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correlation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anatomical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information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with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functional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information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nuclear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medicine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scan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8828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00"/>
              </a:spcBef>
            </a:pPr>
            <a:r>
              <a:rPr dirty="0"/>
              <a:t>CT</a:t>
            </a:r>
            <a:r>
              <a:rPr dirty="0" spc="-55"/>
              <a:t> </a:t>
            </a:r>
            <a:r>
              <a:rPr dirty="0"/>
              <a:t>in Nuc.</a:t>
            </a:r>
            <a:r>
              <a:rPr dirty="0" spc="-15"/>
              <a:t> </a:t>
            </a:r>
            <a:r>
              <a:rPr dirty="0"/>
              <a:t>Med.</a:t>
            </a:r>
            <a:r>
              <a:rPr dirty="0" spc="-10"/>
              <a:t> 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07235"/>
            <a:ext cx="10019030" cy="4178300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dirty="0" sz="2600">
                <a:latin typeface="Arial MT"/>
                <a:cs typeface="Arial MT"/>
              </a:rPr>
              <a:t>Diagnostic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efficacy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compromised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to:</a:t>
            </a:r>
            <a:endParaRPr sz="2600">
              <a:latin typeface="Arial MT"/>
              <a:cs typeface="Arial MT"/>
            </a:endParaRPr>
          </a:p>
          <a:p>
            <a:pPr marL="241300" marR="641985" indent="-228600">
              <a:lnSpc>
                <a:spcPts val="2510"/>
              </a:lnSpc>
              <a:spcBef>
                <a:spcPts val="96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Imaging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defects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caused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prior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compromise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image </a:t>
            </a:r>
            <a:r>
              <a:rPr dirty="0" sz="2600">
                <a:latin typeface="Arial MT"/>
                <a:cs typeface="Arial MT"/>
              </a:rPr>
              <a:t>quality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(attenuation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artifacts)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2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000" i="1">
                <a:latin typeface="Arial"/>
                <a:cs typeface="Arial"/>
              </a:rPr>
              <a:t>Example: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barium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studies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(48hrs)</a:t>
            </a:r>
            <a:endParaRPr sz="2000">
              <a:latin typeface="Arial"/>
              <a:cs typeface="Arial"/>
            </a:endParaRPr>
          </a:p>
          <a:p>
            <a:pPr marL="241300" marR="5080" indent="-228600">
              <a:lnSpc>
                <a:spcPct val="80000"/>
              </a:lnSpc>
              <a:spcBef>
                <a:spcPts val="98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Inappropriate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preparation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could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normal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metabolic processes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2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000" i="1">
                <a:latin typeface="Arial"/>
                <a:cs typeface="Arial"/>
              </a:rPr>
              <a:t>Example: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not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fasting,</a:t>
            </a:r>
            <a:r>
              <a:rPr dirty="0" sz="2000" spc="-1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and/or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taking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medications</a:t>
            </a:r>
            <a:endParaRPr sz="2000">
              <a:latin typeface="Arial"/>
              <a:cs typeface="Arial"/>
            </a:endParaRPr>
          </a:p>
          <a:p>
            <a:pPr marL="241300" indent="-228600">
              <a:lnSpc>
                <a:spcPts val="3110"/>
              </a:lnSpc>
              <a:spcBef>
                <a:spcPts val="360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Ineffectively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directing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patients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30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Could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cause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motion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artifacts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3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Insufficient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history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Benign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pathologies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can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visually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imitate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malignancy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8081" rIns="0" bIns="0" rtlCol="0" vert="horz">
            <a:spAutoFit/>
          </a:bodyPr>
          <a:lstStyle/>
          <a:p>
            <a:pPr marL="47625">
              <a:lnSpc>
                <a:spcPct val="100000"/>
              </a:lnSpc>
              <a:spcBef>
                <a:spcPts val="105"/>
              </a:spcBef>
            </a:pPr>
            <a:r>
              <a:rPr dirty="0"/>
              <a:t>Things</a:t>
            </a:r>
            <a:r>
              <a:rPr dirty="0" spc="-50"/>
              <a:t> </a:t>
            </a:r>
            <a:r>
              <a:rPr dirty="0"/>
              <a:t>to</a:t>
            </a:r>
            <a:r>
              <a:rPr dirty="0" spc="-5"/>
              <a:t> </a:t>
            </a:r>
            <a:r>
              <a:rPr dirty="0"/>
              <a:t>take</a:t>
            </a:r>
            <a:r>
              <a:rPr dirty="0" spc="-5"/>
              <a:t> </a:t>
            </a:r>
            <a:r>
              <a:rPr dirty="0" spc="-20"/>
              <a:t>away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425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dirty="0"/>
              <a:t>The</a:t>
            </a:r>
            <a:r>
              <a:rPr dirty="0" spc="-95"/>
              <a:t> </a:t>
            </a:r>
            <a:r>
              <a:rPr dirty="0"/>
              <a:t>difference</a:t>
            </a:r>
            <a:r>
              <a:rPr dirty="0" spc="-80"/>
              <a:t> </a:t>
            </a:r>
            <a:r>
              <a:rPr dirty="0" spc="-10"/>
              <a:t>between:</a:t>
            </a:r>
          </a:p>
          <a:p>
            <a:pPr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600" spc="-25"/>
              <a:t>CTF</a:t>
            </a:r>
            <a:endParaRPr sz="2600"/>
          </a:p>
          <a:p>
            <a:pPr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600" spc="-10"/>
              <a:t>Sequential</a:t>
            </a:r>
            <a:r>
              <a:rPr dirty="0" sz="2600" spc="-160"/>
              <a:t> </a:t>
            </a:r>
            <a:r>
              <a:rPr dirty="0" sz="2600" spc="-25"/>
              <a:t>CT</a:t>
            </a:r>
            <a:endParaRPr sz="2600"/>
          </a:p>
          <a:p>
            <a:pPr marL="240029" indent="-227329">
              <a:lnSpc>
                <a:spcPct val="100000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dirty="0" sz="2800" spc="-10"/>
              <a:t>Purpose</a:t>
            </a:r>
            <a:r>
              <a:rPr dirty="0" sz="2800" spc="-130"/>
              <a:t> </a:t>
            </a:r>
            <a:r>
              <a:rPr dirty="0" sz="2800"/>
              <a:t>of</a:t>
            </a:r>
            <a:r>
              <a:rPr dirty="0" sz="2800" spc="-170"/>
              <a:t> </a:t>
            </a:r>
            <a:r>
              <a:rPr dirty="0" sz="2800"/>
              <a:t>dual</a:t>
            </a:r>
            <a:r>
              <a:rPr dirty="0" sz="2800" spc="-145"/>
              <a:t> </a:t>
            </a:r>
            <a:r>
              <a:rPr dirty="0" sz="2800"/>
              <a:t>source</a:t>
            </a:r>
            <a:r>
              <a:rPr dirty="0" sz="2800" spc="-150"/>
              <a:t> </a:t>
            </a:r>
            <a:r>
              <a:rPr dirty="0" sz="2800" spc="-25"/>
              <a:t>CT</a:t>
            </a:r>
            <a:endParaRPr sz="2800"/>
          </a:p>
          <a:p>
            <a:pPr marL="240029" marR="5080" indent="-227329">
              <a:lnSpc>
                <a:spcPts val="3000"/>
              </a:lnSpc>
              <a:spcBef>
                <a:spcPts val="1040"/>
              </a:spcBef>
              <a:buChar char="•"/>
              <a:tabLst>
                <a:tab pos="241300" algn="l"/>
              </a:tabLst>
            </a:pPr>
            <a:r>
              <a:rPr dirty="0" sz="2800" spc="-10"/>
              <a:t>How</a:t>
            </a:r>
            <a:r>
              <a:rPr dirty="0" sz="2800" spc="-185"/>
              <a:t> </a:t>
            </a:r>
            <a:r>
              <a:rPr dirty="0" sz="2800"/>
              <a:t>CT</a:t>
            </a:r>
            <a:r>
              <a:rPr dirty="0" sz="2800" spc="-175"/>
              <a:t> </a:t>
            </a:r>
            <a:r>
              <a:rPr dirty="0" sz="2800" spc="-10"/>
              <a:t>Simulation</a:t>
            </a:r>
            <a:r>
              <a:rPr dirty="0" sz="2800" spc="-130"/>
              <a:t> </a:t>
            </a:r>
            <a:r>
              <a:rPr dirty="0" sz="2800" spc="-10"/>
              <a:t>equipment</a:t>
            </a:r>
            <a:r>
              <a:rPr dirty="0" sz="2800" spc="-125"/>
              <a:t> </a:t>
            </a:r>
            <a:r>
              <a:rPr dirty="0" sz="2800" spc="-10"/>
              <a:t>differs</a:t>
            </a:r>
            <a:r>
              <a:rPr dirty="0" sz="2800" spc="-180"/>
              <a:t> </a:t>
            </a:r>
            <a:r>
              <a:rPr dirty="0" sz="2800" spc="-10"/>
              <a:t>from</a:t>
            </a:r>
            <a:r>
              <a:rPr dirty="0" sz="2800" spc="-185"/>
              <a:t> </a:t>
            </a:r>
            <a:r>
              <a:rPr dirty="0" sz="2800" spc="-10"/>
              <a:t>“general”</a:t>
            </a:r>
            <a:r>
              <a:rPr dirty="0" sz="2800" spc="-150"/>
              <a:t> </a:t>
            </a:r>
            <a:r>
              <a:rPr dirty="0" sz="2800" spc="-25"/>
              <a:t>CT </a:t>
            </a:r>
            <a:r>
              <a:rPr dirty="0" sz="2800" spc="-25"/>
              <a:t>	</a:t>
            </a:r>
            <a:r>
              <a:rPr dirty="0" sz="2800" spc="-10"/>
              <a:t>scanners</a:t>
            </a:r>
            <a:endParaRPr sz="2800"/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dirty="0"/>
              <a:t>The</a:t>
            </a:r>
            <a:r>
              <a:rPr dirty="0" spc="-125"/>
              <a:t> </a:t>
            </a:r>
            <a:r>
              <a:rPr dirty="0"/>
              <a:t>evaluative</a:t>
            </a:r>
            <a:r>
              <a:rPr dirty="0" spc="-165"/>
              <a:t> </a:t>
            </a:r>
            <a:r>
              <a:rPr dirty="0"/>
              <a:t>difference</a:t>
            </a:r>
            <a:r>
              <a:rPr dirty="0" spc="-135"/>
              <a:t> </a:t>
            </a:r>
            <a:r>
              <a:rPr dirty="0" spc="-10"/>
              <a:t>between:</a:t>
            </a:r>
          </a:p>
          <a:p>
            <a:pPr lvl="1" marL="697865" indent="-228600">
              <a:lnSpc>
                <a:spcPct val="100000"/>
              </a:lnSpc>
              <a:spcBef>
                <a:spcPts val="21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Nuclear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medicine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600" spc="-25">
                <a:latin typeface="Arial MT"/>
                <a:cs typeface="Arial MT"/>
              </a:rPr>
              <a:t>CT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dirty="0" sz="2800" spc="-10"/>
              <a:t>Benefits</a:t>
            </a:r>
            <a:r>
              <a:rPr dirty="0" sz="2800" spc="-185"/>
              <a:t> </a:t>
            </a:r>
            <a:r>
              <a:rPr dirty="0" sz="2800"/>
              <a:t>of</a:t>
            </a:r>
            <a:r>
              <a:rPr dirty="0" sz="2800" spc="-195"/>
              <a:t> </a:t>
            </a:r>
            <a:r>
              <a:rPr dirty="0" sz="2800"/>
              <a:t>PET/CT</a:t>
            </a:r>
            <a:r>
              <a:rPr dirty="0" sz="2800" spc="-170"/>
              <a:t> </a:t>
            </a:r>
            <a:r>
              <a:rPr dirty="0" sz="2800"/>
              <a:t>(hybrid</a:t>
            </a:r>
            <a:r>
              <a:rPr dirty="0" sz="2800" spc="-135"/>
              <a:t> </a:t>
            </a:r>
            <a:r>
              <a:rPr dirty="0" sz="2800" spc="-10"/>
              <a:t>imaging)</a:t>
            </a:r>
            <a:endParaRPr sz="2800"/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28472" cy="7772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2025-06-26T21:56:34Z</dcterms:created>
  <dcterms:modified xsi:type="dcterms:W3CDTF">2025-06-26T21:56:34Z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