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4"/>
  </p:sldMasterIdLst>
  <p:notesMasterIdLst>
    <p:notesMasterId r:id="rId37"/>
  </p:notesMasterIdLst>
  <p:handoutMasterIdLst>
    <p:handoutMasterId r:id="rId38"/>
  </p:handoutMasterIdLst>
  <p:sldIdLst>
    <p:sldId id="269" r:id="rId5"/>
    <p:sldId id="281" r:id="rId6"/>
    <p:sldId id="285" r:id="rId7"/>
    <p:sldId id="312" r:id="rId8"/>
    <p:sldId id="313" r:id="rId9"/>
    <p:sldId id="314" r:id="rId10"/>
    <p:sldId id="316" r:id="rId11"/>
    <p:sldId id="315" r:id="rId12"/>
    <p:sldId id="287" r:id="rId13"/>
    <p:sldId id="318" r:id="rId14"/>
    <p:sldId id="317" r:id="rId15"/>
    <p:sldId id="288" r:id="rId16"/>
    <p:sldId id="310" r:id="rId17"/>
    <p:sldId id="286" r:id="rId18"/>
    <p:sldId id="289" r:id="rId19"/>
    <p:sldId id="290" r:id="rId20"/>
    <p:sldId id="291" r:id="rId21"/>
    <p:sldId id="292" r:id="rId22"/>
    <p:sldId id="320" r:id="rId23"/>
    <p:sldId id="293" r:id="rId24"/>
    <p:sldId id="294" r:id="rId25"/>
    <p:sldId id="295" r:id="rId26"/>
    <p:sldId id="298" r:id="rId27"/>
    <p:sldId id="296" r:id="rId28"/>
    <p:sldId id="319" r:id="rId29"/>
    <p:sldId id="297" r:id="rId30"/>
    <p:sldId id="299" r:id="rId31"/>
    <p:sldId id="300" r:id="rId32"/>
    <p:sldId id="304" r:id="rId33"/>
    <p:sldId id="301" r:id="rId34"/>
    <p:sldId id="302" r:id="rId35"/>
    <p:sldId id="303" r:id="rId36"/>
  </p:sldIdLst>
  <p:sldSz cx="12192000" cy="6858000"/>
  <p:notesSz cx="7023100" cy="9309100"/>
  <p:custDataLst>
    <p:tags r:id="rId3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1"/>
            <p14:sldId id="285"/>
            <p14:sldId id="312"/>
            <p14:sldId id="313"/>
            <p14:sldId id="314"/>
            <p14:sldId id="316"/>
            <p14:sldId id="315"/>
            <p14:sldId id="287"/>
            <p14:sldId id="318"/>
            <p14:sldId id="317"/>
            <p14:sldId id="288"/>
            <p14:sldId id="310"/>
            <p14:sldId id="286"/>
            <p14:sldId id="289"/>
            <p14:sldId id="290"/>
            <p14:sldId id="291"/>
            <p14:sldId id="292"/>
            <p14:sldId id="320"/>
            <p14:sldId id="293"/>
            <p14:sldId id="294"/>
            <p14:sldId id="295"/>
            <p14:sldId id="298"/>
            <p14:sldId id="296"/>
            <p14:sldId id="319"/>
            <p14:sldId id="297"/>
            <p14:sldId id="299"/>
            <p14:sldId id="300"/>
            <p14:sldId id="304"/>
            <p14:sldId id="301"/>
            <p14:sldId id="302"/>
            <p14:sldId id="30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9" autoAdjust="0"/>
    <p:restoredTop sz="82740" autoAdjust="0"/>
  </p:normalViewPr>
  <p:slideViewPr>
    <p:cSldViewPr snapToGrid="0">
      <p:cViewPr varScale="1">
        <p:scale>
          <a:sx n="91" d="100"/>
          <a:sy n="91" d="100"/>
        </p:scale>
        <p:origin x="1128" y="18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gs" Target="tags/tag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Pg</a:t>
            </a:r>
            <a:r>
              <a:rPr lang="en-US" dirty="0"/>
              <a:t> 13 – Therapeutic</a:t>
            </a:r>
            <a:r>
              <a:rPr lang="en-US" baseline="0" dirty="0"/>
              <a:t> communication for health care professionals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105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03260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99164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7324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3912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5880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529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457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49317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2725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49632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5034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2624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 flipV="1">
            <a:off x="5433848" y="2186152"/>
            <a:ext cx="6974284" cy="524576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>
                <a:latin typeface="+mj-lt"/>
              </a:rPr>
              <a:t>			</a:t>
            </a:r>
            <a:br>
              <a:rPr lang="en-US" sz="3600" b="1" dirty="0">
                <a:latin typeface="Titillium" panose="00000500000000000000" pitchFamily="50" charset="0"/>
              </a:rPr>
            </a:br>
            <a:endParaRPr lang="en-US" sz="4800" b="1" dirty="0">
              <a:latin typeface="Titillium" panose="00000500000000000000" pitchFamily="50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BAB1B4-4D00-3503-B26E-51527F14C8D4}"/>
              </a:ext>
            </a:extLst>
          </p:cNvPr>
          <p:cNvSpPr txBox="1"/>
          <p:nvPr/>
        </p:nvSpPr>
        <p:spPr>
          <a:xfrm>
            <a:off x="4615997" y="2448440"/>
            <a:ext cx="6974284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+mj-lt"/>
              </a:rPr>
              <a:t>MRAD 285: </a:t>
            </a:r>
          </a:p>
          <a:p>
            <a:r>
              <a:rPr lang="en-US" sz="3600" b="1" dirty="0"/>
              <a:t>Radiographic Applied Skills</a:t>
            </a:r>
            <a:br>
              <a:rPr lang="en-US" sz="1800" b="1" dirty="0"/>
            </a:br>
            <a:r>
              <a:rPr lang="en-US" sz="1800" b="1" dirty="0"/>
              <a:t>                                </a:t>
            </a:r>
            <a:br>
              <a:rPr lang="en-US" sz="1800" b="1" dirty="0"/>
            </a:br>
            <a:r>
              <a:rPr lang="en-US" sz="2800" b="1" dirty="0"/>
              <a:t> Communication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Barriers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As described in MRAD 202, those communication barriers are not only on a staff-staff level, they can also occur between the tech-patient relationship</a:t>
            </a:r>
          </a:p>
          <a:p>
            <a:r>
              <a:rPr lang="en-US" dirty="0"/>
              <a:t>In addition to those situational awareness barriers, what else can be a challenge?</a:t>
            </a:r>
          </a:p>
          <a:p>
            <a:pPr lvl="1"/>
            <a:r>
              <a:rPr lang="en-US" dirty="0"/>
              <a:t>Volume of voice</a:t>
            </a:r>
          </a:p>
          <a:p>
            <a:pPr lvl="1"/>
            <a:r>
              <a:rPr lang="en-US" dirty="0"/>
              <a:t>Uncooperative patient</a:t>
            </a:r>
          </a:p>
          <a:p>
            <a:pPr lvl="1"/>
            <a:r>
              <a:rPr lang="en-US" dirty="0"/>
              <a:t>Pt abilities</a:t>
            </a:r>
          </a:p>
          <a:p>
            <a:pPr lvl="1"/>
            <a:r>
              <a:rPr lang="en-US" dirty="0"/>
              <a:t>Culture</a:t>
            </a:r>
          </a:p>
          <a:p>
            <a:pPr lvl="1"/>
            <a:r>
              <a:rPr lang="en-US" dirty="0"/>
              <a:t>Misunderstanding instructions</a:t>
            </a:r>
          </a:p>
          <a:p>
            <a:pPr lvl="1"/>
            <a:r>
              <a:rPr lang="en-US" dirty="0"/>
              <a:t>Level of responsiveness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Strategies to optimize Patient Care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Addressing the patient</a:t>
            </a:r>
          </a:p>
          <a:p>
            <a:r>
              <a:rPr lang="en-US" dirty="0"/>
              <a:t>Introduce yourself while identifying the patient</a:t>
            </a:r>
          </a:p>
          <a:p>
            <a:pPr lvl="1"/>
            <a:r>
              <a:rPr lang="en-US" dirty="0"/>
              <a:t>“Hi there Mr. Jones, I’m ______ and I’ll be taking your x-rays today”</a:t>
            </a:r>
          </a:p>
          <a:p>
            <a:pPr lvl="1"/>
            <a:r>
              <a:rPr lang="en-US" dirty="0"/>
              <a:t>Confirm with site protocols regarding disclosure of being a student</a:t>
            </a:r>
          </a:p>
          <a:p>
            <a:pPr lvl="1"/>
            <a:r>
              <a:rPr lang="en-US" dirty="0"/>
              <a:t>NOD – Name Occupation Duty</a:t>
            </a:r>
          </a:p>
          <a:p>
            <a:r>
              <a:rPr lang="en-US" dirty="0"/>
              <a:t>Assess patient as you bring them into the room</a:t>
            </a:r>
          </a:p>
          <a:p>
            <a:pPr lvl="1"/>
            <a:r>
              <a:rPr lang="en-US" dirty="0"/>
              <a:t>Verify exam and area of interest</a:t>
            </a:r>
          </a:p>
          <a:p>
            <a:pPr lvl="1"/>
            <a:r>
              <a:rPr lang="en-US" dirty="0"/>
              <a:t>LMP and pregnancy status</a:t>
            </a:r>
          </a:p>
          <a:p>
            <a:pPr lvl="1"/>
            <a:r>
              <a:rPr lang="en-US" dirty="0"/>
              <a:t>Continually assess throughout duration of exam</a:t>
            </a:r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Verbal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Five C’s of Communication</a:t>
            </a:r>
          </a:p>
          <a:p>
            <a:pPr lvl="1"/>
            <a:r>
              <a:rPr lang="en-US" u="sng" dirty="0"/>
              <a:t>Complete</a:t>
            </a:r>
          </a:p>
          <a:p>
            <a:pPr lvl="2"/>
            <a:r>
              <a:rPr lang="en-US" dirty="0"/>
              <a:t>All necessary information given</a:t>
            </a:r>
          </a:p>
          <a:p>
            <a:pPr lvl="1"/>
            <a:r>
              <a:rPr lang="en-US" u="sng" dirty="0"/>
              <a:t>Clear</a:t>
            </a:r>
          </a:p>
          <a:p>
            <a:pPr lvl="2"/>
            <a:r>
              <a:rPr lang="en-US" dirty="0"/>
              <a:t>Presented in terms that both parties understand</a:t>
            </a:r>
          </a:p>
          <a:p>
            <a:pPr lvl="1"/>
            <a:r>
              <a:rPr lang="en-US" u="sng" dirty="0"/>
              <a:t>Concise</a:t>
            </a:r>
          </a:p>
          <a:p>
            <a:pPr lvl="2"/>
            <a:r>
              <a:rPr lang="en-US" dirty="0"/>
              <a:t>No unnecessary information</a:t>
            </a:r>
          </a:p>
          <a:p>
            <a:pPr lvl="1"/>
            <a:r>
              <a:rPr lang="en-US" u="sng" dirty="0"/>
              <a:t>Cohesive</a:t>
            </a:r>
          </a:p>
          <a:p>
            <a:pPr lvl="2"/>
            <a:r>
              <a:rPr lang="en-US" dirty="0"/>
              <a:t>Logical and in order (e.g. gowning instructions)</a:t>
            </a:r>
          </a:p>
          <a:p>
            <a:pPr lvl="1"/>
            <a:r>
              <a:rPr lang="en-US" u="sng" dirty="0"/>
              <a:t>Courteous</a:t>
            </a:r>
          </a:p>
          <a:p>
            <a:pPr lvl="2"/>
            <a:r>
              <a:rPr lang="en-US" dirty="0"/>
              <a:t>If the message is not considerate, it may not be received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32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Non-Verbal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“Body Language” – what are you saying?</a:t>
            </a:r>
            <a:br>
              <a:rPr lang="en-US" dirty="0"/>
            </a:br>
            <a:r>
              <a:rPr lang="en-US" dirty="0"/>
              <a:t>Verbal and non-verbal messages should match</a:t>
            </a:r>
          </a:p>
          <a:p>
            <a:pPr lvl="1"/>
            <a:r>
              <a:rPr lang="en-US" dirty="0"/>
              <a:t>If they don’t, the non-verbal will usually win out</a:t>
            </a:r>
          </a:p>
          <a:p>
            <a:pPr lvl="1"/>
            <a:r>
              <a:rPr lang="en-US" dirty="0"/>
              <a:t>Non-verbal messages are more quickly believed than the verbal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70% of communication is non verbal</a:t>
            </a:r>
          </a:p>
          <a:p>
            <a:r>
              <a:rPr lang="en-US" dirty="0"/>
              <a:t>23% of message is communicated by tone of voice</a:t>
            </a:r>
          </a:p>
          <a:p>
            <a:r>
              <a:rPr lang="en-US" dirty="0"/>
              <a:t>7% is communicated in what is said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476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Non-Verbal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Touch</a:t>
            </a:r>
          </a:p>
          <a:p>
            <a:pPr lvl="1"/>
            <a:r>
              <a:rPr lang="en-US" dirty="0"/>
              <a:t>Sensitive to the patient – some patients are ok with it, some are not</a:t>
            </a:r>
          </a:p>
          <a:p>
            <a:pPr lvl="1"/>
            <a:r>
              <a:rPr lang="en-US" dirty="0"/>
              <a:t>Touch often conveys reassurance, understanding and caring</a:t>
            </a:r>
          </a:p>
          <a:p>
            <a:pPr lvl="1"/>
            <a:r>
              <a:rPr lang="en-US" dirty="0"/>
              <a:t>Palpating landmarks – ensure patients know what to expect</a:t>
            </a:r>
          </a:p>
          <a:p>
            <a:r>
              <a:rPr lang="en-US" dirty="0"/>
              <a:t>Personal Space</a:t>
            </a:r>
          </a:p>
          <a:p>
            <a:pPr lvl="1"/>
            <a:r>
              <a:rPr lang="en-US" dirty="0"/>
              <a:t>Beneficial to explain procedures that intrude on the patient’s personal space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4792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Non-Verbal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Position</a:t>
            </a:r>
          </a:p>
          <a:p>
            <a:pPr lvl="1"/>
            <a:r>
              <a:rPr lang="en-US" dirty="0"/>
              <a:t>When speaking to a patient, helpful to maintain a close but comfortable position</a:t>
            </a:r>
          </a:p>
          <a:p>
            <a:pPr lvl="1"/>
            <a:r>
              <a:rPr lang="en-US" dirty="0"/>
              <a:t>Towering over the patient can denote superiority or intimidation</a:t>
            </a:r>
          </a:p>
          <a:p>
            <a:pPr lvl="1"/>
            <a:r>
              <a:rPr lang="en-US" dirty="0"/>
              <a:t>Too much distance can be viewed as cold, indifferent</a:t>
            </a:r>
          </a:p>
          <a:p>
            <a:r>
              <a:rPr lang="en-US" dirty="0"/>
              <a:t>Posture</a:t>
            </a:r>
          </a:p>
          <a:p>
            <a:pPr lvl="1"/>
            <a:r>
              <a:rPr lang="en-US" dirty="0"/>
              <a:t>Be in tune with patient’s physical comfort</a:t>
            </a:r>
          </a:p>
          <a:p>
            <a:r>
              <a:rPr lang="en-US" dirty="0"/>
              <a:t>Gestures</a:t>
            </a:r>
          </a:p>
          <a:p>
            <a:pPr lvl="1"/>
            <a:r>
              <a:rPr lang="en-US" dirty="0"/>
              <a:t>Fidgeting – nervous, anxious</a:t>
            </a:r>
          </a:p>
          <a:p>
            <a:pPr lvl="1"/>
            <a:r>
              <a:rPr lang="en-US" dirty="0"/>
              <a:t>Shrugged shoulders – indifferent</a:t>
            </a:r>
          </a:p>
          <a:p>
            <a:pPr lvl="1"/>
            <a:r>
              <a:rPr lang="en-US" dirty="0"/>
              <a:t>Finger tapping – impatient, nervous</a:t>
            </a:r>
          </a:p>
        </p:txBody>
      </p:sp>
    </p:spTree>
    <p:extLst>
      <p:ext uri="{BB962C8B-B14F-4D97-AF65-F5344CB8AC3E}">
        <p14:creationId xmlns:p14="http://schemas.microsoft.com/office/powerpoint/2010/main" val="2549831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Non-Verbal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Facial Expression</a:t>
            </a:r>
          </a:p>
          <a:p>
            <a:pPr lvl="1"/>
            <a:r>
              <a:rPr lang="en-US" dirty="0"/>
              <a:t>Perhaps the most important communicator</a:t>
            </a:r>
          </a:p>
          <a:p>
            <a:pPr lvl="1"/>
            <a:r>
              <a:rPr lang="en-US" dirty="0"/>
              <a:t>Eye contact </a:t>
            </a:r>
          </a:p>
          <a:p>
            <a:pPr lvl="2"/>
            <a:r>
              <a:rPr lang="en-US" dirty="0"/>
              <a:t>Too much – uneasy</a:t>
            </a:r>
          </a:p>
          <a:p>
            <a:pPr lvl="2"/>
            <a:r>
              <a:rPr lang="en-US" dirty="0"/>
              <a:t>Too little - avoidance</a:t>
            </a:r>
          </a:p>
          <a:p>
            <a:pPr lvl="1"/>
            <a:r>
              <a:rPr lang="en-US" dirty="0"/>
              <a:t>Eyes can send several kinds of messages</a:t>
            </a:r>
          </a:p>
        </p:txBody>
      </p:sp>
    </p:spTree>
    <p:extLst>
      <p:ext uri="{BB962C8B-B14F-4D97-AF65-F5344CB8AC3E}">
        <p14:creationId xmlns:p14="http://schemas.microsoft.com/office/powerpoint/2010/main" val="1796873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Effective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Try to gather as much information as possible</a:t>
            </a:r>
          </a:p>
          <a:p>
            <a:r>
              <a:rPr lang="en-US" dirty="0"/>
              <a:t>As you bring them into the room, observe their mobility and alertness</a:t>
            </a:r>
          </a:p>
          <a:p>
            <a:r>
              <a:rPr lang="en-US" dirty="0"/>
              <a:t>Get a more complete ‘history’ </a:t>
            </a:r>
          </a:p>
          <a:p>
            <a:pPr lvl="1"/>
            <a:r>
              <a:rPr lang="en-US" dirty="0"/>
              <a:t>How did you hurt yourself?</a:t>
            </a:r>
          </a:p>
          <a:p>
            <a:pPr lvl="1"/>
            <a:r>
              <a:rPr lang="en-US" dirty="0"/>
              <a:t>When did this happen?</a:t>
            </a:r>
          </a:p>
          <a:p>
            <a:pPr lvl="1"/>
            <a:r>
              <a:rPr lang="en-US" dirty="0"/>
              <a:t>Can you show me exactly where it hurts?</a:t>
            </a:r>
          </a:p>
          <a:p>
            <a:pPr lvl="2"/>
            <a:r>
              <a:rPr lang="en-US" dirty="0"/>
              <a:t>This is all valuable information, as the radiologist does not see the patient</a:t>
            </a:r>
          </a:p>
          <a:p>
            <a:pPr lvl="2"/>
            <a:r>
              <a:rPr lang="en-US" dirty="0"/>
              <a:t>Can help you to plan </a:t>
            </a:r>
          </a:p>
          <a:p>
            <a:pPr lvl="2"/>
            <a:r>
              <a:rPr lang="en-US" dirty="0"/>
              <a:t>Never make assumptions (</a:t>
            </a:r>
            <a:r>
              <a:rPr lang="en-US" dirty="0" err="1"/>
              <a:t>pt</a:t>
            </a:r>
            <a:r>
              <a:rPr lang="en-US" dirty="0"/>
              <a:t> mobility, conditions, </a:t>
            </a:r>
            <a:r>
              <a:rPr lang="en-US" dirty="0" err="1"/>
              <a:t>etc</a:t>
            </a:r>
            <a:r>
              <a:rPr lang="en-US" dirty="0"/>
              <a:t>)</a:t>
            </a:r>
          </a:p>
          <a:p>
            <a:r>
              <a:rPr lang="en-US" dirty="0"/>
              <a:t>Cannot always rely on requisition (paperless)</a:t>
            </a:r>
          </a:p>
          <a:p>
            <a:pPr lvl="1"/>
            <a:r>
              <a:rPr lang="en-US" dirty="0"/>
              <a:t>What if the information required was not entered, or human error?</a:t>
            </a:r>
          </a:p>
        </p:txBody>
      </p:sp>
    </p:spTree>
    <p:extLst>
      <p:ext uri="{BB962C8B-B14F-4D97-AF65-F5344CB8AC3E}">
        <p14:creationId xmlns:p14="http://schemas.microsoft.com/office/powerpoint/2010/main" val="36625770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Closed Questions</a:t>
            </a:r>
          </a:p>
          <a:p>
            <a:pPr lvl="1"/>
            <a:r>
              <a:rPr lang="en-US" dirty="0"/>
              <a:t>Useful at the beginning of patient history</a:t>
            </a:r>
          </a:p>
          <a:p>
            <a:pPr lvl="1"/>
            <a:r>
              <a:rPr lang="en-US" dirty="0"/>
              <a:t>Often beginning with “Do” “Is” “Are”</a:t>
            </a:r>
          </a:p>
          <a:p>
            <a:pPr lvl="1"/>
            <a:r>
              <a:rPr lang="en-US" dirty="0"/>
              <a:t>Usually answered with yes, no or brief phrase</a:t>
            </a:r>
          </a:p>
          <a:p>
            <a:pPr lvl="1"/>
            <a:r>
              <a:rPr lang="en-US" dirty="0"/>
              <a:t>E.g. “does it hurt when you bend your knee?”</a:t>
            </a:r>
          </a:p>
          <a:p>
            <a:r>
              <a:rPr lang="en-US" dirty="0"/>
              <a:t>Open Ended Questions</a:t>
            </a:r>
          </a:p>
          <a:p>
            <a:pPr lvl="1"/>
            <a:r>
              <a:rPr lang="en-US" dirty="0"/>
              <a:t>Most helpful for therapeutic communication</a:t>
            </a:r>
          </a:p>
          <a:p>
            <a:pPr lvl="1"/>
            <a:r>
              <a:rPr lang="en-US" dirty="0"/>
              <a:t>Often beginning with “How” “What” “Could”</a:t>
            </a:r>
          </a:p>
          <a:p>
            <a:pPr lvl="1"/>
            <a:r>
              <a:rPr lang="en-US" dirty="0"/>
              <a:t>Invites patients to provide more detail</a:t>
            </a:r>
          </a:p>
          <a:p>
            <a:pPr lvl="1"/>
            <a:r>
              <a:rPr lang="en-US" dirty="0"/>
              <a:t>E.g. “What brought you into the emergency room today?”</a:t>
            </a:r>
          </a:p>
        </p:txBody>
      </p:sp>
    </p:spTree>
    <p:extLst>
      <p:ext uri="{BB962C8B-B14F-4D97-AF65-F5344CB8AC3E}">
        <p14:creationId xmlns:p14="http://schemas.microsoft.com/office/powerpoint/2010/main" val="31520648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Responding Skills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Sharing observations</a:t>
            </a:r>
          </a:p>
          <a:p>
            <a:pPr lvl="1"/>
            <a:r>
              <a:rPr lang="en-US" dirty="0"/>
              <a:t>These focus on the patient’s physical and emotional state</a:t>
            </a:r>
          </a:p>
          <a:p>
            <a:pPr lvl="1"/>
            <a:r>
              <a:rPr lang="en-US" dirty="0"/>
              <a:t>“You seem uncomfortable”</a:t>
            </a:r>
          </a:p>
          <a:p>
            <a:r>
              <a:rPr lang="en-US" dirty="0"/>
              <a:t>Clarifying and validating</a:t>
            </a:r>
          </a:p>
          <a:p>
            <a:pPr lvl="1"/>
            <a:r>
              <a:rPr lang="en-US" dirty="0"/>
              <a:t>Used if you are unsure of the meaning of the message</a:t>
            </a:r>
          </a:p>
          <a:p>
            <a:pPr lvl="1"/>
            <a:r>
              <a:rPr lang="en-US" dirty="0"/>
              <a:t>“Do you mean…?” </a:t>
            </a:r>
          </a:p>
          <a:p>
            <a:r>
              <a:rPr lang="en-US" dirty="0"/>
              <a:t>Paraphrasing</a:t>
            </a:r>
          </a:p>
          <a:p>
            <a:pPr lvl="1"/>
            <a:r>
              <a:rPr lang="en-US" dirty="0"/>
              <a:t>Restating what the patient said</a:t>
            </a:r>
          </a:p>
          <a:p>
            <a:pPr lvl="1"/>
            <a:r>
              <a:rPr lang="en-US" dirty="0"/>
              <a:t>Allows patient to hear what you have heard, and can verify accuracy</a:t>
            </a:r>
          </a:p>
        </p:txBody>
      </p:sp>
    </p:spTree>
    <p:extLst>
      <p:ext uri="{BB962C8B-B14F-4D97-AF65-F5344CB8AC3E}">
        <p14:creationId xmlns:p14="http://schemas.microsoft.com/office/powerpoint/2010/main" val="2488316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 Interview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 aware that these conversations involve a fair amount of trust on the patient</a:t>
            </a:r>
          </a:p>
          <a:p>
            <a:pPr lvl="1"/>
            <a:r>
              <a:rPr lang="en-US" dirty="0"/>
              <a:t>Build an atmosphere of trust, pay attention</a:t>
            </a:r>
          </a:p>
          <a:p>
            <a:r>
              <a:rPr lang="en-US" dirty="0"/>
              <a:t>Verbal</a:t>
            </a:r>
          </a:p>
          <a:p>
            <a:pPr lvl="1"/>
            <a:r>
              <a:rPr lang="en-US" dirty="0"/>
              <a:t>Standard questions – starting point</a:t>
            </a:r>
          </a:p>
          <a:p>
            <a:pPr lvl="1"/>
            <a:r>
              <a:rPr lang="en-US" dirty="0"/>
              <a:t>Questions depend on exam requested</a:t>
            </a:r>
          </a:p>
          <a:p>
            <a:pPr lvl="2"/>
            <a:r>
              <a:rPr lang="en-US" dirty="0"/>
              <a:t>Invasive procedure, fluoroscopy, general x-ray</a:t>
            </a:r>
          </a:p>
          <a:p>
            <a:pPr lvl="1"/>
            <a:r>
              <a:rPr lang="en-US" dirty="0"/>
              <a:t>Try to keep questions open-ended, but relevant</a:t>
            </a:r>
          </a:p>
          <a:p>
            <a:pPr lvl="2"/>
            <a:r>
              <a:rPr lang="en-US" dirty="0"/>
              <a:t>Avoid leading questions</a:t>
            </a:r>
          </a:p>
          <a:p>
            <a:pPr lvl="2"/>
            <a:r>
              <a:rPr lang="en-US" dirty="0"/>
              <a:t>Repeat </a:t>
            </a:r>
            <a:r>
              <a:rPr lang="en-US" dirty="0" err="1"/>
              <a:t>pt</a:t>
            </a:r>
            <a:r>
              <a:rPr lang="en-US" dirty="0"/>
              <a:t> response to clarify and confirm - paraphrase</a:t>
            </a:r>
          </a:p>
          <a:p>
            <a:pPr lvl="2"/>
            <a:r>
              <a:rPr lang="en-US" dirty="0"/>
              <a:t>Steer patient if they are getting off topic</a:t>
            </a:r>
          </a:p>
        </p:txBody>
      </p:sp>
    </p:spTree>
    <p:extLst>
      <p:ext uri="{BB962C8B-B14F-4D97-AF65-F5344CB8AC3E}">
        <p14:creationId xmlns:p14="http://schemas.microsoft.com/office/powerpoint/2010/main" val="14514923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D09024-F4E9-319F-ADE9-878D453CF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 Interview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Non-verbal</a:t>
            </a:r>
          </a:p>
          <a:p>
            <a:pPr lvl="1"/>
            <a:r>
              <a:rPr lang="en-US" dirty="0"/>
              <a:t>Allow patient time to respond </a:t>
            </a:r>
          </a:p>
          <a:p>
            <a:pPr lvl="1"/>
            <a:r>
              <a:rPr lang="en-US" dirty="0"/>
              <a:t>Eye contact</a:t>
            </a:r>
          </a:p>
          <a:p>
            <a:pPr lvl="1"/>
            <a:r>
              <a:rPr lang="en-US" dirty="0"/>
              <a:t>Should be in a private environment</a:t>
            </a:r>
          </a:p>
          <a:p>
            <a:pPr lvl="1"/>
            <a:r>
              <a:rPr lang="en-US" dirty="0"/>
              <a:t>Be self-aware of facial expression and body position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06121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Interview 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Patient does not respond</a:t>
            </a:r>
          </a:p>
          <a:p>
            <a:pPr lvl="1"/>
            <a:r>
              <a:rPr lang="en-US" dirty="0"/>
              <a:t>Ask open ended questions</a:t>
            </a:r>
          </a:p>
          <a:p>
            <a:pPr lvl="1"/>
            <a:r>
              <a:rPr lang="en-US" dirty="0"/>
              <a:t>Continue to prompt, follow up questions, try to be more specific</a:t>
            </a:r>
          </a:p>
          <a:p>
            <a:r>
              <a:rPr lang="en-US" dirty="0"/>
              <a:t>Patient feels embarrassed</a:t>
            </a:r>
          </a:p>
          <a:p>
            <a:pPr lvl="1"/>
            <a:r>
              <a:rPr lang="en-US" dirty="0"/>
              <a:t>Non-verbal!</a:t>
            </a:r>
          </a:p>
          <a:p>
            <a:pPr lvl="1"/>
            <a:r>
              <a:rPr lang="en-US" dirty="0"/>
              <a:t>Ensure privacy</a:t>
            </a:r>
          </a:p>
          <a:p>
            <a:pPr lvl="1"/>
            <a:r>
              <a:rPr lang="en-US" dirty="0"/>
              <a:t>If possible, conduct interview before changing </a:t>
            </a:r>
            <a:r>
              <a:rPr lang="en-US" dirty="0" err="1"/>
              <a:t>pt</a:t>
            </a:r>
            <a:r>
              <a:rPr lang="en-US" dirty="0"/>
              <a:t> into gown</a:t>
            </a:r>
          </a:p>
          <a:p>
            <a:r>
              <a:rPr lang="en-US" dirty="0"/>
              <a:t>Patient is long winded</a:t>
            </a:r>
          </a:p>
          <a:p>
            <a:pPr lvl="1"/>
            <a:r>
              <a:rPr lang="en-US" dirty="0"/>
              <a:t>Try to steer the answers and keep </a:t>
            </a:r>
            <a:r>
              <a:rPr lang="en-US" dirty="0" err="1"/>
              <a:t>pt</a:t>
            </a:r>
            <a:r>
              <a:rPr lang="en-US" dirty="0"/>
              <a:t> focused</a:t>
            </a:r>
          </a:p>
          <a:p>
            <a:pPr lvl="1"/>
            <a:r>
              <a:rPr lang="en-US" dirty="0"/>
              <a:t>Avoid long pauses</a:t>
            </a:r>
          </a:p>
          <a:p>
            <a:pPr lvl="1"/>
            <a:r>
              <a:rPr lang="en-US" dirty="0"/>
              <a:t>Only record useful and relevant information</a:t>
            </a:r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Interview Strategies for Invasive </a:t>
            </a:r>
            <a:br>
              <a:rPr lang="en-US" dirty="0"/>
            </a:br>
            <a:r>
              <a:rPr lang="en-US" dirty="0"/>
              <a:t>Procedures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Practice… practice... practice</a:t>
            </a:r>
          </a:p>
          <a:p>
            <a:r>
              <a:rPr lang="en-US" dirty="0"/>
              <a:t>Confidence is critical!  KNOW the procedure</a:t>
            </a:r>
          </a:p>
          <a:p>
            <a:pPr lvl="1"/>
            <a:r>
              <a:rPr lang="en-US" dirty="0"/>
              <a:t>Being knowledgeable instills confidence in abilities</a:t>
            </a:r>
          </a:p>
          <a:p>
            <a:r>
              <a:rPr lang="en-US" dirty="0"/>
              <a:t>Allow patient to ask questions</a:t>
            </a:r>
          </a:p>
          <a:p>
            <a:r>
              <a:rPr lang="en-US" dirty="0"/>
              <a:t>Use accurate terminology, simplifying is ok</a:t>
            </a:r>
          </a:p>
          <a:p>
            <a:r>
              <a:rPr lang="en-US" dirty="0"/>
              <a:t>Be honest when describing the procedure</a:t>
            </a:r>
          </a:p>
          <a:p>
            <a:pPr lvl="1"/>
            <a:r>
              <a:rPr lang="en-US" dirty="0"/>
              <a:t>What will happen</a:t>
            </a:r>
          </a:p>
          <a:p>
            <a:pPr lvl="1"/>
            <a:r>
              <a:rPr lang="en-US" dirty="0"/>
              <a:t>How it will feel</a:t>
            </a:r>
          </a:p>
          <a:p>
            <a:pPr lvl="1"/>
            <a:r>
              <a:rPr lang="en-US" dirty="0"/>
              <a:t>How long it will take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0435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Cultural Considerations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Ethnic Groups – Chart </a:t>
            </a:r>
            <a:r>
              <a:rPr lang="en-US" dirty="0" err="1"/>
              <a:t>pg</a:t>
            </a:r>
            <a:r>
              <a:rPr lang="en-US" dirty="0"/>
              <a:t> 94-96</a:t>
            </a:r>
          </a:p>
          <a:p>
            <a:pPr lvl="1"/>
            <a:r>
              <a:rPr lang="en-US" dirty="0"/>
              <a:t>Looks can be deceiving… need to assess, physical appearance may not be related to how extensively they may have integrated into Canadian life</a:t>
            </a:r>
          </a:p>
          <a:p>
            <a:r>
              <a:rPr lang="en-US" dirty="0"/>
              <a:t>Cultural Groups </a:t>
            </a:r>
          </a:p>
          <a:p>
            <a:pPr lvl="1"/>
            <a:r>
              <a:rPr lang="en-US" dirty="0"/>
              <a:t>Gender</a:t>
            </a:r>
          </a:p>
          <a:p>
            <a:pPr lvl="1"/>
            <a:r>
              <a:rPr lang="en-US" dirty="0"/>
              <a:t>Generational</a:t>
            </a:r>
          </a:p>
          <a:p>
            <a:pPr lvl="1"/>
            <a:r>
              <a:rPr lang="en-US" dirty="0"/>
              <a:t>Geographic</a:t>
            </a:r>
          </a:p>
          <a:p>
            <a:pPr lvl="1"/>
            <a:r>
              <a:rPr lang="en-US" dirty="0"/>
              <a:t>Sexual orientation</a:t>
            </a:r>
          </a:p>
          <a:p>
            <a:pPr lvl="1"/>
            <a:r>
              <a:rPr lang="en-US" dirty="0"/>
              <a:t>Religious</a:t>
            </a:r>
          </a:p>
          <a:p>
            <a:pPr lvl="1"/>
            <a:r>
              <a:rPr lang="en-US" dirty="0"/>
              <a:t>Physical characteristics – deaf, blind, etc.</a:t>
            </a:r>
          </a:p>
          <a:p>
            <a:pPr lvl="1"/>
            <a:r>
              <a:rPr lang="en-US" dirty="0"/>
              <a:t>Socioeconomic</a:t>
            </a:r>
          </a:p>
          <a:p>
            <a:pPr marL="3429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2370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Cultural Issues and Care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Modesty</a:t>
            </a:r>
          </a:p>
          <a:p>
            <a:r>
              <a:rPr lang="en-US" dirty="0"/>
              <a:t>Physical Contact</a:t>
            </a:r>
          </a:p>
          <a:p>
            <a:r>
              <a:rPr lang="en-US" dirty="0"/>
              <a:t>Eye contact</a:t>
            </a:r>
          </a:p>
          <a:p>
            <a:r>
              <a:rPr lang="en-US" dirty="0"/>
              <a:t>Accessing Health Care</a:t>
            </a:r>
          </a:p>
          <a:p>
            <a:r>
              <a:rPr lang="en-US" dirty="0"/>
              <a:t>Perception of health care</a:t>
            </a:r>
          </a:p>
          <a:p>
            <a:r>
              <a:rPr lang="en-US" dirty="0"/>
              <a:t>Deterrent</a:t>
            </a:r>
          </a:p>
          <a:p>
            <a:pPr lvl="1"/>
            <a:r>
              <a:rPr lang="en-US" dirty="0"/>
              <a:t>Fear of insensitive health care providers</a:t>
            </a:r>
          </a:p>
          <a:p>
            <a:pPr lvl="2"/>
            <a:r>
              <a:rPr lang="en-US" dirty="0"/>
              <a:t>Physical disabilities</a:t>
            </a:r>
          </a:p>
          <a:p>
            <a:pPr lvl="2"/>
            <a:r>
              <a:rPr lang="en-US" dirty="0"/>
              <a:t>Conditions (i.e. STIs, obesity)</a:t>
            </a:r>
          </a:p>
          <a:p>
            <a:pPr marL="6858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9537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with Geriatric Patients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Varying degrees of aging</a:t>
            </a:r>
          </a:p>
          <a:p>
            <a:pPr lvl="1"/>
            <a:r>
              <a:rPr lang="en-US" dirty="0"/>
              <a:t>Increased life expectancy has caused the creation of new age classifications</a:t>
            </a:r>
          </a:p>
          <a:p>
            <a:pPr lvl="2"/>
            <a:r>
              <a:rPr lang="en-US" dirty="0"/>
              <a:t>Young old (65-74), Old (74-84), Oldest Old (85+)</a:t>
            </a:r>
          </a:p>
          <a:p>
            <a:r>
              <a:rPr lang="en-US" dirty="0"/>
              <a:t>Many older adults are still living productive lives</a:t>
            </a:r>
          </a:p>
          <a:p>
            <a:pPr lvl="1"/>
            <a:r>
              <a:rPr lang="en-US" dirty="0"/>
              <a:t>Consider the loss that many in this stage experience: loss of career, spouse/partners, friends, health, wealth, autonomy</a:t>
            </a:r>
          </a:p>
          <a:p>
            <a:r>
              <a:rPr lang="en-US" dirty="0"/>
              <a:t>This patient type will often require more time to ambulate or change</a:t>
            </a:r>
          </a:p>
          <a:p>
            <a:r>
              <a:rPr lang="en-US" dirty="0"/>
              <a:t>More care should be taken in explaining procedures</a:t>
            </a:r>
          </a:p>
        </p:txBody>
      </p:sp>
    </p:spTree>
    <p:extLst>
      <p:ext uri="{BB962C8B-B14F-4D97-AF65-F5344CB8AC3E}">
        <p14:creationId xmlns:p14="http://schemas.microsoft.com/office/powerpoint/2010/main" val="323645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with Geriatric Patients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 not be afraid to ask questions regarding a sensory loss </a:t>
            </a:r>
          </a:p>
          <a:p>
            <a:r>
              <a:rPr lang="en-US" dirty="0"/>
              <a:t>Some may require special attention because of the sensory deficits that often accompany aging</a:t>
            </a:r>
          </a:p>
          <a:p>
            <a:pPr lvl="1"/>
            <a:r>
              <a:rPr lang="en-US" sz="2800" dirty="0"/>
              <a:t>Commonly are:</a:t>
            </a:r>
          </a:p>
          <a:p>
            <a:pPr lvl="2"/>
            <a:r>
              <a:rPr lang="en-US" sz="2800" dirty="0"/>
              <a:t>Hearing Impairment</a:t>
            </a:r>
          </a:p>
          <a:p>
            <a:pPr lvl="3"/>
            <a:r>
              <a:rPr lang="en-US" sz="2400" dirty="0"/>
              <a:t>Not interchangeable with Deaf patients</a:t>
            </a:r>
          </a:p>
          <a:p>
            <a:pPr lvl="2"/>
            <a:r>
              <a:rPr lang="en-US" sz="2800" dirty="0"/>
              <a:t>Vision</a:t>
            </a:r>
          </a:p>
          <a:p>
            <a:pPr marL="3429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67676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Hearing Impaired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General guidelines</a:t>
            </a:r>
          </a:p>
          <a:p>
            <a:pPr lvl="1"/>
            <a:r>
              <a:rPr lang="en-US" dirty="0"/>
              <a:t>Talk to, not about, them</a:t>
            </a:r>
          </a:p>
          <a:p>
            <a:pPr lvl="1"/>
            <a:r>
              <a:rPr lang="en-US" dirty="0"/>
              <a:t>Ensure you have their attention before speaking</a:t>
            </a:r>
          </a:p>
          <a:p>
            <a:pPr lvl="1"/>
            <a:r>
              <a:rPr lang="en-US" dirty="0"/>
              <a:t>Face the person</a:t>
            </a:r>
          </a:p>
          <a:p>
            <a:pPr lvl="1"/>
            <a:r>
              <a:rPr lang="en-US" dirty="0"/>
              <a:t>Adjust the lighting so they can see your face</a:t>
            </a:r>
          </a:p>
          <a:p>
            <a:pPr lvl="1"/>
            <a:r>
              <a:rPr lang="en-US" dirty="0"/>
              <a:t>Speak lower and louder</a:t>
            </a:r>
          </a:p>
          <a:p>
            <a:pPr lvl="1"/>
            <a:r>
              <a:rPr lang="en-US" dirty="0"/>
              <a:t>Speak clearly and at a moderate pace</a:t>
            </a:r>
          </a:p>
          <a:p>
            <a:pPr lvl="1"/>
            <a:r>
              <a:rPr lang="en-US" dirty="0"/>
              <a:t>If the background is noisy, try to find another location</a:t>
            </a:r>
          </a:p>
          <a:p>
            <a:pPr lvl="1"/>
            <a:r>
              <a:rPr lang="en-US" dirty="0"/>
              <a:t>Rephrase when you are not understood</a:t>
            </a:r>
          </a:p>
          <a:p>
            <a:pPr lvl="1"/>
            <a:r>
              <a:rPr lang="en-US" dirty="0"/>
              <a:t>Open ended questions and have </a:t>
            </a:r>
            <a:r>
              <a:rPr lang="en-US" dirty="0" err="1"/>
              <a:t>pt</a:t>
            </a:r>
            <a:r>
              <a:rPr lang="en-US" dirty="0"/>
              <a:t> repeat instructions</a:t>
            </a:r>
          </a:p>
          <a:p>
            <a:pPr lvl="1"/>
            <a:r>
              <a:rPr lang="en-US" dirty="0"/>
              <a:t>Try to allow them to wearing hearing devices and glasses as much as possible, until the last moment if it must be removed</a:t>
            </a:r>
          </a:p>
        </p:txBody>
      </p:sp>
    </p:spTree>
    <p:extLst>
      <p:ext uri="{BB962C8B-B14F-4D97-AF65-F5344CB8AC3E}">
        <p14:creationId xmlns:p14="http://schemas.microsoft.com/office/powerpoint/2010/main" val="11806005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Impaired Vision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rely heavily on this sense to bring us information and context about our environment</a:t>
            </a:r>
          </a:p>
          <a:p>
            <a:r>
              <a:rPr lang="en-US" dirty="0"/>
              <a:t>Other senses are heightened to compensate</a:t>
            </a:r>
          </a:p>
          <a:p>
            <a:r>
              <a:rPr lang="en-US" dirty="0"/>
              <a:t>Be respectful when offering assistance</a:t>
            </a:r>
          </a:p>
          <a:p>
            <a:pPr lvl="1"/>
            <a:r>
              <a:rPr lang="en-US" dirty="0"/>
              <a:t>Ask for guidance from the patient regarding which form of help is acceptable to them</a:t>
            </a:r>
          </a:p>
          <a:p>
            <a:pPr lvl="1"/>
            <a:r>
              <a:rPr lang="en-US" dirty="0"/>
              <a:t>How can you help? </a:t>
            </a:r>
          </a:p>
          <a:p>
            <a:r>
              <a:rPr lang="en-US" dirty="0"/>
              <a:t>X-ray rooms are typically quite dim, turn the lights up when patient is entering/exiting</a:t>
            </a:r>
          </a:p>
        </p:txBody>
      </p:sp>
    </p:spTree>
    <p:extLst>
      <p:ext uri="{BB962C8B-B14F-4D97-AF65-F5344CB8AC3E}">
        <p14:creationId xmlns:p14="http://schemas.microsoft.com/office/powerpoint/2010/main" val="24331785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Geriatric Considerations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Other considerations:</a:t>
            </a:r>
          </a:p>
          <a:p>
            <a:pPr lvl="1"/>
            <a:r>
              <a:rPr lang="en-US" dirty="0"/>
              <a:t>Offer support getting on/off table</a:t>
            </a:r>
          </a:p>
          <a:p>
            <a:pPr lvl="1"/>
            <a:r>
              <a:rPr lang="en-US" dirty="0"/>
              <a:t>May be experiencing decreased core strength, help to lay down/sit up</a:t>
            </a:r>
          </a:p>
          <a:p>
            <a:pPr lvl="1"/>
            <a:r>
              <a:rPr lang="en-US" dirty="0"/>
              <a:t>Shaky hands – often more relaxed positions help to control it</a:t>
            </a:r>
          </a:p>
          <a:p>
            <a:pPr lvl="1"/>
            <a:r>
              <a:rPr lang="en-US" dirty="0"/>
              <a:t>Temperature – often feel cold, offer blankets if available, and keep the patient covered as long as possible</a:t>
            </a:r>
          </a:p>
          <a:p>
            <a:pPr lvl="1"/>
            <a:r>
              <a:rPr lang="en-US" dirty="0"/>
              <a:t>If no contraindications, often patients prefer to have the head of their bed/stretcher inclined</a:t>
            </a:r>
          </a:p>
        </p:txBody>
      </p:sp>
    </p:spTree>
    <p:extLst>
      <p:ext uri="{BB962C8B-B14F-4D97-AF65-F5344CB8AC3E}">
        <p14:creationId xmlns:p14="http://schemas.microsoft.com/office/powerpoint/2010/main" val="14626357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with Pediatrics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 humans fear what they do not know or understand</a:t>
            </a:r>
          </a:p>
          <a:p>
            <a:pPr lvl="1"/>
            <a:r>
              <a:rPr lang="en-US" dirty="0"/>
              <a:t>Even simple procedures seem major if you don’t know what is happening</a:t>
            </a:r>
          </a:p>
          <a:p>
            <a:r>
              <a:rPr lang="en-US" dirty="0"/>
              <a:t>Dependent on age of patient, and parents</a:t>
            </a:r>
          </a:p>
          <a:p>
            <a:pPr lvl="1"/>
            <a:r>
              <a:rPr lang="en-US" dirty="0"/>
              <a:t>Sometimes parents are helpful, but they can also hinder</a:t>
            </a:r>
          </a:p>
          <a:p>
            <a:r>
              <a:rPr lang="en-US" dirty="0"/>
              <a:t>Safety is key!  </a:t>
            </a:r>
          </a:p>
          <a:p>
            <a:r>
              <a:rPr lang="en-US" dirty="0"/>
              <a:t>Communication with </a:t>
            </a:r>
            <a:r>
              <a:rPr lang="en-US" u="sng" dirty="0"/>
              <a:t>parents</a:t>
            </a:r>
            <a:r>
              <a:rPr lang="en-US" dirty="0"/>
              <a:t> is key</a:t>
            </a:r>
          </a:p>
          <a:p>
            <a:pPr lvl="1"/>
            <a:r>
              <a:rPr lang="en-US" dirty="0"/>
              <a:t>Immobilization</a:t>
            </a:r>
          </a:p>
          <a:p>
            <a:pPr lvl="1"/>
            <a:r>
              <a:rPr lang="en-US" dirty="0"/>
              <a:t>What to expect</a:t>
            </a:r>
          </a:p>
          <a:p>
            <a:pPr lvl="1"/>
            <a:r>
              <a:rPr lang="en-US" dirty="0"/>
              <a:t>Length of exam</a:t>
            </a:r>
          </a:p>
        </p:txBody>
      </p:sp>
    </p:spTree>
    <p:extLst>
      <p:ext uri="{BB962C8B-B14F-4D97-AF65-F5344CB8AC3E}">
        <p14:creationId xmlns:p14="http://schemas.microsoft.com/office/powerpoint/2010/main" val="18520111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Pediatric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you are calm, cheerful and unhurried, typically children will be less likely to respond negatively</a:t>
            </a:r>
          </a:p>
          <a:p>
            <a:r>
              <a:rPr lang="en-US" dirty="0"/>
              <a:t>Get down to their level when speaking, so that you do not tower over top of them</a:t>
            </a:r>
          </a:p>
          <a:p>
            <a:r>
              <a:rPr lang="en-US" dirty="0"/>
              <a:t>Talk and play with them as a distraction during the examination and reduce their stress</a:t>
            </a:r>
          </a:p>
          <a:p>
            <a:r>
              <a:rPr lang="en-US" dirty="0"/>
              <a:t>Even if they don’t understand, they will pickup on the cheerful tone of voice – reassuring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8388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Pediatric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Demonstrations can be useful</a:t>
            </a:r>
          </a:p>
          <a:p>
            <a:pPr lvl="1"/>
            <a:r>
              <a:rPr lang="en-US" dirty="0"/>
              <a:t>Keep directions/descriptions short and simple</a:t>
            </a:r>
          </a:p>
          <a:p>
            <a:pPr lvl="2"/>
            <a:r>
              <a:rPr lang="en-US" dirty="0"/>
              <a:t>‘taking pictures with my big camera’</a:t>
            </a:r>
          </a:p>
          <a:p>
            <a:pPr lvl="1"/>
            <a:r>
              <a:rPr lang="en-US" dirty="0"/>
              <a:t>Can be useful to ‘make friends’ before entering the x-ray room</a:t>
            </a:r>
          </a:p>
          <a:p>
            <a:r>
              <a:rPr lang="en-US" dirty="0"/>
              <a:t>When children ask questions, respond with short simple answers</a:t>
            </a:r>
          </a:p>
          <a:p>
            <a:r>
              <a:rPr lang="en-US" dirty="0"/>
              <a:t>Be truthful and honest</a:t>
            </a:r>
          </a:p>
          <a:p>
            <a:r>
              <a:rPr lang="en-US" dirty="0"/>
              <a:t>Give rewards </a:t>
            </a:r>
          </a:p>
          <a:p>
            <a:pPr lvl="1"/>
            <a:r>
              <a:rPr lang="en-US" dirty="0"/>
              <a:t>High fives, fist bumps, stickers (if your </a:t>
            </a:r>
            <a:r>
              <a:rPr lang="en-US" dirty="0" err="1"/>
              <a:t>dept</a:t>
            </a:r>
            <a:r>
              <a:rPr lang="en-US" dirty="0"/>
              <a:t> has them)</a:t>
            </a:r>
          </a:p>
          <a:p>
            <a:r>
              <a:rPr lang="en-US" dirty="0"/>
              <a:t>Be aware of your own feelings</a:t>
            </a:r>
          </a:p>
          <a:p>
            <a:pPr lvl="1"/>
            <a:r>
              <a:rPr lang="en-US" dirty="0"/>
              <a:t>They know if you are insecure or do not like them</a:t>
            </a:r>
          </a:p>
        </p:txBody>
      </p:sp>
    </p:spTree>
    <p:extLst>
      <p:ext uri="{BB962C8B-B14F-4D97-AF65-F5344CB8AC3E}">
        <p14:creationId xmlns:p14="http://schemas.microsoft.com/office/powerpoint/2010/main" val="7234233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 Choices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is applicable to pediatric (toddlers) and also to adults</a:t>
            </a:r>
          </a:p>
          <a:p>
            <a:r>
              <a:rPr lang="en-US" dirty="0"/>
              <a:t>A valid choice is something they can choose, which will make them feel more involved</a:t>
            </a:r>
          </a:p>
          <a:p>
            <a:r>
              <a:rPr lang="en-US" dirty="0"/>
              <a:t>Only offer realistic choices</a:t>
            </a:r>
          </a:p>
          <a:p>
            <a:pPr lvl="1"/>
            <a:r>
              <a:rPr lang="en-US" dirty="0"/>
              <a:t>i.e., Do you want to climb up on the table yourself, or would you like some help?	</a:t>
            </a:r>
          </a:p>
          <a:p>
            <a:pPr marL="342900" lvl="1" indent="0">
              <a:buNone/>
            </a:pPr>
            <a:endParaRPr lang="en-US" dirty="0"/>
          </a:p>
          <a:p>
            <a:pPr lvl="1"/>
            <a:r>
              <a:rPr lang="en-US" dirty="0"/>
              <a:t>i.e., Do you want to do your chest x-ray now?</a:t>
            </a:r>
          </a:p>
          <a:p>
            <a:pPr lvl="2"/>
            <a:r>
              <a:rPr lang="en-US" dirty="0"/>
              <a:t>If they say no, you don’t really have a choice, they still have to do it at this time</a:t>
            </a:r>
          </a:p>
        </p:txBody>
      </p:sp>
    </p:spTree>
    <p:extLst>
      <p:ext uri="{BB962C8B-B14F-4D97-AF65-F5344CB8AC3E}">
        <p14:creationId xmlns:p14="http://schemas.microsoft.com/office/powerpoint/2010/main" val="16381401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if… they just won’t cooperate?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Set limits</a:t>
            </a:r>
          </a:p>
          <a:p>
            <a:r>
              <a:rPr lang="en-US" dirty="0"/>
              <a:t>Positive reinforcement</a:t>
            </a:r>
          </a:p>
          <a:p>
            <a:r>
              <a:rPr lang="en-US" dirty="0"/>
              <a:t>Firm, confident, authoritative demeanor</a:t>
            </a:r>
          </a:p>
          <a:p>
            <a:endParaRPr lang="en-US" dirty="0"/>
          </a:p>
          <a:p>
            <a:r>
              <a:rPr lang="en-US" dirty="0"/>
              <a:t>If still being met with resistance</a:t>
            </a:r>
          </a:p>
          <a:p>
            <a:pPr lvl="1"/>
            <a:r>
              <a:rPr lang="en-US" dirty="0"/>
              <a:t>Seek additional assistance</a:t>
            </a:r>
          </a:p>
          <a:p>
            <a:pPr lvl="1"/>
            <a:r>
              <a:rPr lang="en-US" dirty="0"/>
              <a:t>Department protocols for immobilization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5793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with Patients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In general:</a:t>
            </a:r>
          </a:p>
          <a:p>
            <a:pPr lvl="1"/>
            <a:r>
              <a:rPr lang="en-US" sz="2800" dirty="0"/>
              <a:t>Keep instructions as simple as possible</a:t>
            </a:r>
          </a:p>
          <a:p>
            <a:pPr lvl="1"/>
            <a:r>
              <a:rPr lang="en-US" sz="2800" dirty="0"/>
              <a:t>Simplify terminology</a:t>
            </a:r>
          </a:p>
          <a:p>
            <a:pPr lvl="1"/>
            <a:r>
              <a:rPr lang="en-US" sz="2800" dirty="0"/>
              <a:t>Be honest</a:t>
            </a:r>
          </a:p>
          <a:p>
            <a:pPr lvl="1"/>
            <a:r>
              <a:rPr lang="en-US" sz="2800" dirty="0"/>
              <a:t>Clear communications</a:t>
            </a:r>
          </a:p>
          <a:p>
            <a:pPr lvl="1"/>
            <a:r>
              <a:rPr lang="en-US" sz="2800" dirty="0"/>
              <a:t>What can they expect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2172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Therapeutic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Table 6-1 </a:t>
            </a:r>
            <a:r>
              <a:rPr lang="en-US" dirty="0" err="1"/>
              <a:t>pg</a:t>
            </a:r>
            <a:r>
              <a:rPr lang="en-US" dirty="0"/>
              <a:t> 101 </a:t>
            </a:r>
            <a:r>
              <a:rPr lang="en-US" dirty="0" err="1"/>
              <a:t>Erhlich</a:t>
            </a:r>
            <a:endParaRPr lang="en-US" dirty="0"/>
          </a:p>
          <a:p>
            <a:r>
              <a:rPr lang="en-US" dirty="0"/>
              <a:t>Defined as: a process in which the healthcare profession consciously influences a client to a better understanding through the use of verbal and non verbal communication</a:t>
            </a:r>
          </a:p>
          <a:p>
            <a:r>
              <a:rPr lang="en-US" dirty="0"/>
              <a:t>Many of the methods in the chart are applicable to our interaction with the patient</a:t>
            </a:r>
          </a:p>
          <a:p>
            <a:pPr lvl="1"/>
            <a:r>
              <a:rPr lang="en-US" dirty="0"/>
              <a:t>Making observations</a:t>
            </a:r>
          </a:p>
          <a:p>
            <a:pPr lvl="1"/>
            <a:r>
              <a:rPr lang="en-US" dirty="0"/>
              <a:t>Restating</a:t>
            </a:r>
          </a:p>
          <a:p>
            <a:pPr lvl="1"/>
            <a:r>
              <a:rPr lang="en-US" dirty="0"/>
              <a:t>Exploring</a:t>
            </a:r>
          </a:p>
          <a:p>
            <a:pPr lvl="1"/>
            <a:r>
              <a:rPr lang="en-US" dirty="0"/>
              <a:t>Summarizing 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9335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with Support Personnel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Personnel outside of DI </a:t>
            </a:r>
          </a:p>
          <a:p>
            <a:pPr lvl="1"/>
            <a:r>
              <a:rPr lang="en-US" sz="2800" dirty="0"/>
              <a:t>OR</a:t>
            </a:r>
          </a:p>
          <a:p>
            <a:pPr lvl="1"/>
            <a:r>
              <a:rPr lang="en-US" sz="2800" dirty="0"/>
              <a:t>ER</a:t>
            </a:r>
          </a:p>
          <a:p>
            <a:pPr lvl="1"/>
            <a:r>
              <a:rPr lang="en-US" sz="2800" dirty="0"/>
              <a:t>Nurses</a:t>
            </a:r>
          </a:p>
          <a:p>
            <a:pPr lvl="1"/>
            <a:r>
              <a:rPr lang="en-US" sz="2800" dirty="0"/>
              <a:t>Aides</a:t>
            </a:r>
          </a:p>
          <a:p>
            <a:pPr lvl="1"/>
            <a:r>
              <a:rPr lang="en-US" sz="2800" dirty="0"/>
              <a:t>Unit clerks</a:t>
            </a:r>
          </a:p>
          <a:p>
            <a:pPr lvl="1"/>
            <a:r>
              <a:rPr lang="en-US" sz="2800" dirty="0"/>
              <a:t>Doctors</a:t>
            </a:r>
          </a:p>
          <a:p>
            <a:pPr lvl="1"/>
            <a:r>
              <a:rPr lang="en-US" sz="2800" dirty="0"/>
              <a:t>Residents</a:t>
            </a:r>
          </a:p>
          <a:p>
            <a:pPr lvl="1"/>
            <a:r>
              <a:rPr lang="en-US" sz="2800" dirty="0"/>
              <a:t>Students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9453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with Support Personnel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Remember those situational awareness communication barriers?</a:t>
            </a:r>
          </a:p>
          <a:p>
            <a:r>
              <a:rPr lang="en-US" dirty="0"/>
              <a:t>Also applicable</a:t>
            </a:r>
          </a:p>
          <a:p>
            <a:pPr lvl="1"/>
            <a:r>
              <a:rPr lang="en-US" dirty="0"/>
              <a:t>Respectful tone of voice</a:t>
            </a:r>
          </a:p>
          <a:p>
            <a:pPr lvl="1"/>
            <a:r>
              <a:rPr lang="en-US" dirty="0"/>
              <a:t>Details – ask questions, actively seek information</a:t>
            </a:r>
          </a:p>
          <a:p>
            <a:pPr lvl="2"/>
            <a:r>
              <a:rPr lang="en-US" dirty="0"/>
              <a:t>What information do you need, what are they looking for?</a:t>
            </a:r>
          </a:p>
          <a:p>
            <a:pPr lvl="2"/>
            <a:r>
              <a:rPr lang="en-US" dirty="0"/>
              <a:t>i.e., Portable x-ray</a:t>
            </a:r>
          </a:p>
          <a:p>
            <a:pPr lvl="1"/>
            <a:r>
              <a:rPr lang="en-US" dirty="0"/>
              <a:t>Clarify – repeat to confirm</a:t>
            </a:r>
          </a:p>
          <a:p>
            <a:pPr lvl="1"/>
            <a:r>
              <a:rPr lang="en-US" dirty="0"/>
              <a:t>Modes of communication – Phone? Written note? Computer?</a:t>
            </a:r>
          </a:p>
        </p:txBody>
      </p:sp>
    </p:spTree>
    <p:extLst>
      <p:ext uri="{BB962C8B-B14F-4D97-AF65-F5344CB8AC3E}">
        <p14:creationId xmlns:p14="http://schemas.microsoft.com/office/powerpoint/2010/main" val="6679331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Ehrlich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90-115</a:t>
            </a:r>
          </a:p>
        </p:txBody>
      </p:sp>
    </p:spTree>
    <p:extLst>
      <p:ext uri="{BB962C8B-B14F-4D97-AF65-F5344CB8AC3E}">
        <p14:creationId xmlns:p14="http://schemas.microsoft.com/office/powerpoint/2010/main" val="229402926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B27490D-951E-47AC-89BE-4E8776B3C7B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ABE1A99-F9A0-407D-99E4-4819B262AD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F2ACE4F-D978-40B1-A2B4-9C129B567884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13582</TotalTime>
  <Words>1788</Words>
  <Application>Microsoft Macintosh PowerPoint</Application>
  <PresentationFormat>Widescreen</PresentationFormat>
  <Paragraphs>283</Paragraphs>
  <Slides>32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Titillium</vt:lpstr>
      <vt:lpstr>Custom Design</vt:lpstr>
      <vt:lpstr>    </vt:lpstr>
      <vt:lpstr>Communication Barriers</vt:lpstr>
      <vt:lpstr>Strategies to optimize Patient Care</vt:lpstr>
      <vt:lpstr>Verbal Communication</vt:lpstr>
      <vt:lpstr>Non-Verbal Communication</vt:lpstr>
      <vt:lpstr>Types of Non-Verbal Communication</vt:lpstr>
      <vt:lpstr>Types of Non-Verbal Communication</vt:lpstr>
      <vt:lpstr>Types of Non-Verbal Communication</vt:lpstr>
      <vt:lpstr>Effective Communication</vt:lpstr>
      <vt:lpstr>Question Types</vt:lpstr>
      <vt:lpstr>Responding Skills</vt:lpstr>
      <vt:lpstr>Patient Interview</vt:lpstr>
      <vt:lpstr>Patient Interview</vt:lpstr>
      <vt:lpstr>Common Interview Challenges</vt:lpstr>
      <vt:lpstr>Interview Strategies for Invasive  Procedures</vt:lpstr>
      <vt:lpstr>Cultural Considerations </vt:lpstr>
      <vt:lpstr>Cultural Issues and Care</vt:lpstr>
      <vt:lpstr>Communication with Geriatric Patients</vt:lpstr>
      <vt:lpstr>Communication with Geriatric Patients</vt:lpstr>
      <vt:lpstr>Hearing Impaired</vt:lpstr>
      <vt:lpstr>Impaired Vision</vt:lpstr>
      <vt:lpstr>Geriatric Considerations</vt:lpstr>
      <vt:lpstr>Communication with Pediatrics</vt:lpstr>
      <vt:lpstr>Pediatric Communication</vt:lpstr>
      <vt:lpstr>Pediatric Communication</vt:lpstr>
      <vt:lpstr>Valid Choices</vt:lpstr>
      <vt:lpstr>What if… they just won’t cooperate?</vt:lpstr>
      <vt:lpstr>Communication with Patients</vt:lpstr>
      <vt:lpstr>Therapeutic Communication</vt:lpstr>
      <vt:lpstr>Communication with Support Personnel</vt:lpstr>
      <vt:lpstr>Communication with Support Personnel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Azeezah Jafry</cp:lastModifiedBy>
  <cp:revision>362</cp:revision>
  <cp:lastPrinted>2024-03-15T16:59:47Z</cp:lastPrinted>
  <dcterms:created xsi:type="dcterms:W3CDTF">2009-04-06T17:04:40Z</dcterms:created>
  <dcterms:modified xsi:type="dcterms:W3CDTF">2025-02-04T21:34:00Z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