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4"/>
    <p:sldMasterId id="2147483676" r:id="rId5"/>
  </p:sldMasterIdLst>
  <p:notesMasterIdLst>
    <p:notesMasterId r:id="rId40"/>
  </p:notesMasterIdLst>
  <p:handoutMasterIdLst>
    <p:handoutMasterId r:id="rId41"/>
  </p:handoutMasterIdLst>
  <p:sldIdLst>
    <p:sldId id="269" r:id="rId6"/>
    <p:sldId id="363" r:id="rId7"/>
    <p:sldId id="322" r:id="rId8"/>
    <p:sldId id="324" r:id="rId9"/>
    <p:sldId id="364" r:id="rId10"/>
    <p:sldId id="365" r:id="rId11"/>
    <p:sldId id="366" r:id="rId12"/>
    <p:sldId id="367" r:id="rId13"/>
    <p:sldId id="323" r:id="rId14"/>
    <p:sldId id="368" r:id="rId15"/>
    <p:sldId id="369" r:id="rId16"/>
    <p:sldId id="370" r:id="rId17"/>
    <p:sldId id="371" r:id="rId18"/>
    <p:sldId id="372" r:id="rId19"/>
    <p:sldId id="373" r:id="rId20"/>
    <p:sldId id="374" r:id="rId21"/>
    <p:sldId id="291" r:id="rId22"/>
    <p:sldId id="292" r:id="rId23"/>
    <p:sldId id="293" r:id="rId24"/>
    <p:sldId id="358" r:id="rId25"/>
    <p:sldId id="309" r:id="rId26"/>
    <p:sldId id="375" r:id="rId27"/>
    <p:sldId id="356" r:id="rId28"/>
    <p:sldId id="303" r:id="rId29"/>
    <p:sldId id="300" r:id="rId30"/>
    <p:sldId id="319" r:id="rId31"/>
    <p:sldId id="320" r:id="rId32"/>
    <p:sldId id="328" r:id="rId33"/>
    <p:sldId id="329" r:id="rId34"/>
    <p:sldId id="336" r:id="rId35"/>
    <p:sldId id="337" r:id="rId36"/>
    <p:sldId id="359" r:id="rId37"/>
    <p:sldId id="361" r:id="rId38"/>
    <p:sldId id="362" r:id="rId39"/>
  </p:sldIdLst>
  <p:sldSz cx="12192000" cy="6858000"/>
  <p:notesSz cx="7023100" cy="9309100"/>
  <p:custDataLst>
    <p:tags r:id="rId4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0ADFBC-0282-4EE0-97FA-40BC7520527F}">
          <p14:sldIdLst>
            <p14:sldId id="269"/>
          </p14:sldIdLst>
        </p14:section>
        <p14:section name="Untitled Section" id="{BAB5FE1B-4910-480F-9285-3B3D14DFD513}">
          <p14:sldIdLst>
            <p14:sldId id="363"/>
            <p14:sldId id="322"/>
            <p14:sldId id="324"/>
            <p14:sldId id="364"/>
            <p14:sldId id="365"/>
            <p14:sldId id="366"/>
            <p14:sldId id="367"/>
            <p14:sldId id="323"/>
            <p14:sldId id="368"/>
            <p14:sldId id="369"/>
            <p14:sldId id="370"/>
            <p14:sldId id="371"/>
            <p14:sldId id="372"/>
            <p14:sldId id="373"/>
            <p14:sldId id="374"/>
            <p14:sldId id="291"/>
            <p14:sldId id="292"/>
            <p14:sldId id="293"/>
            <p14:sldId id="358"/>
            <p14:sldId id="309"/>
            <p14:sldId id="375"/>
            <p14:sldId id="356"/>
            <p14:sldId id="303"/>
            <p14:sldId id="300"/>
            <p14:sldId id="319"/>
            <p14:sldId id="320"/>
            <p14:sldId id="328"/>
            <p14:sldId id="329"/>
            <p14:sldId id="336"/>
            <p14:sldId id="337"/>
            <p14:sldId id="359"/>
            <p14:sldId id="361"/>
            <p14:sldId id="362"/>
          </p14:sldIdLst>
        </p14:section>
      </p14:sectionLst>
    </p:ext>
    <p:ext uri="{EFAFB233-063F-42B5-8137-9DF3F51BA10A}">
      <p15:sldGuideLst xmlns:p15="http://schemas.microsoft.com/office/powerpoint/2012/main">
        <p15:guide id="1" orient="horz" pos="2214" userDrawn="1">
          <p15:clr>
            <a:srgbClr val="A4A3A4"/>
          </p15:clr>
        </p15:guide>
        <p15:guide id="2" orient="horz" pos="2851" userDrawn="1">
          <p15:clr>
            <a:srgbClr val="A4A3A4"/>
          </p15:clr>
        </p15:guide>
        <p15:guide id="3" orient="horz" pos="3284" userDrawn="1">
          <p15:clr>
            <a:srgbClr val="A4A3A4"/>
          </p15:clr>
        </p15:guide>
        <p15:guide id="4" orient="horz" pos="2355" userDrawn="1">
          <p15:clr>
            <a:srgbClr val="A4A3A4"/>
          </p15:clr>
        </p15:guide>
        <p15:guide id="5" orient="horz" pos="1669" userDrawn="1">
          <p15:clr>
            <a:srgbClr val="A4A3A4"/>
          </p15:clr>
        </p15:guide>
        <p15:guide id="6" orient="horz" pos="360" userDrawn="1">
          <p15:clr>
            <a:srgbClr val="A4A3A4"/>
          </p15:clr>
        </p15:guide>
        <p15:guide id="7" orient="horz" pos="1349" userDrawn="1">
          <p15:clr>
            <a:srgbClr val="A4A3A4"/>
          </p15:clr>
        </p15:guide>
        <p15:guide id="8" orient="horz" pos="2149" userDrawn="1">
          <p15:clr>
            <a:srgbClr val="A4A3A4"/>
          </p15:clr>
        </p15:guide>
        <p15:guide id="9" orient="horz" pos="1198" userDrawn="1">
          <p15:clr>
            <a:srgbClr val="A4A3A4"/>
          </p15:clr>
        </p15:guide>
        <p15:guide id="10" orient="horz" pos="4319" userDrawn="1">
          <p15:clr>
            <a:srgbClr val="A4A3A4"/>
          </p15:clr>
        </p15:guide>
        <p15:guide id="11" pos="704" userDrawn="1">
          <p15:clr>
            <a:srgbClr val="A4A3A4"/>
          </p15:clr>
        </p15:guide>
        <p15:guide id="12" pos="7119" userDrawn="1">
          <p15:clr>
            <a:srgbClr val="A4A3A4"/>
          </p15:clr>
        </p15:guide>
        <p15:guide id="13" pos="3179" userDrawn="1">
          <p15:clr>
            <a:srgbClr val="A4A3A4"/>
          </p15:clr>
        </p15:guide>
        <p15:guide id="14" pos="1455" userDrawn="1">
          <p15:clr>
            <a:srgbClr val="A4A3A4"/>
          </p15:clr>
        </p15:guide>
        <p15:guide id="15" pos="219" userDrawn="1">
          <p15:clr>
            <a:srgbClr val="A4A3A4"/>
          </p15:clr>
        </p15:guide>
        <p15:guide id="16" pos="1233" userDrawn="1">
          <p15:clr>
            <a:srgbClr val="A4A3A4"/>
          </p15:clr>
        </p15:guide>
      </p15:sldGuideLst>
    </p:ext>
    <p:ext uri="{2D200454-40CA-4A62-9FC3-DE9A4176ACB9}">
      <p15:notesGuideLst xmlns:p15="http://schemas.microsoft.com/office/powerpoint/2012/main">
        <p15:guide id="1" orient="horz" pos="2932" userDrawn="1">
          <p15:clr>
            <a:srgbClr val="A4A3A4"/>
          </p15:clr>
        </p15:guide>
        <p15:guide id="2" pos="221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ndsey Hritzuk" initials="LH" lastIdx="5" clrIdx="0">
    <p:extLst>
      <p:ext uri="{19B8F6BF-5375-455C-9EA6-DF929625EA0E}">
        <p15:presenceInfo xmlns:p15="http://schemas.microsoft.com/office/powerpoint/2012/main" userId="S-1-5-21-2664737520-481353137-1098671830-860773" providerId="AD"/>
      </p:ext>
    </p:extLst>
  </p:cmAuthor>
  <p:cmAuthor id="2" name="Sidsel" initials="S" lastIdx="4" clrIdx="1">
    <p:extLst>
      <p:ext uri="{19B8F6BF-5375-455C-9EA6-DF929625EA0E}">
        <p15:presenceInfo xmlns:p15="http://schemas.microsoft.com/office/powerpoint/2012/main" userId="Sidse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362C"/>
    <a:srgbClr val="005EB8"/>
    <a:srgbClr val="D73E17"/>
    <a:srgbClr val="D52B00"/>
    <a:srgbClr val="996633"/>
    <a:srgbClr val="44697D"/>
    <a:srgbClr val="D52B1E"/>
    <a:srgbClr val="E9994A"/>
    <a:srgbClr val="AA272F"/>
    <a:srgbClr val="0076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07365C-D48D-C706-53BB-AC50EF01773D}" v="26" dt="2024-08-19T03:04:04.5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14" autoAdjust="0"/>
    <p:restoredTop sz="95501" autoAdjust="0"/>
  </p:normalViewPr>
  <p:slideViewPr>
    <p:cSldViewPr snapToGrid="0">
      <p:cViewPr varScale="1">
        <p:scale>
          <a:sx n="106" d="100"/>
          <a:sy n="106" d="100"/>
        </p:scale>
        <p:origin x="744" y="114"/>
      </p:cViewPr>
      <p:guideLst>
        <p:guide orient="horz" pos="2214"/>
        <p:guide orient="horz" pos="2851"/>
        <p:guide orient="horz" pos="3284"/>
        <p:guide orient="horz" pos="2355"/>
        <p:guide orient="horz" pos="1669"/>
        <p:guide orient="horz" pos="360"/>
        <p:guide orient="horz" pos="1349"/>
        <p:guide orient="horz" pos="2149"/>
        <p:guide orient="horz" pos="1198"/>
        <p:guide orient="horz" pos="4319"/>
        <p:guide pos="704"/>
        <p:guide pos="7119"/>
        <p:guide pos="3179"/>
        <p:guide pos="1455"/>
        <p:guide pos="219"/>
        <p:guide pos="1233"/>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0" d="100"/>
          <a:sy n="80" d="100"/>
        </p:scale>
        <p:origin x="-1974" y="-78"/>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gs" Target="tags/tag1.xml"/><Relationship Id="rId47"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commentAuthors" Target="commentAuthors.xml"/><Relationship Id="rId48" Type="http://schemas.microsoft.com/office/2015/10/relationships/revisionInfo" Target="revisionInfo.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43343" cy="465455"/>
          </a:xfrm>
          <a:prstGeom prst="rect">
            <a:avLst/>
          </a:prstGeom>
        </p:spPr>
        <p:txBody>
          <a:bodyPr vert="horz" lIns="93323" tIns="46661" rIns="93323" bIns="46661" rtlCol="0"/>
          <a:lstStyle>
            <a:lvl1pPr algn="l">
              <a:defRPr sz="1200"/>
            </a:lvl1pPr>
          </a:lstStyle>
          <a:p>
            <a:endParaRPr lang="en-US"/>
          </a:p>
        </p:txBody>
      </p:sp>
      <p:sp>
        <p:nvSpPr>
          <p:cNvPr id="3" name="Date Placeholder 2"/>
          <p:cNvSpPr>
            <a:spLocks noGrp="1"/>
          </p:cNvSpPr>
          <p:nvPr>
            <p:ph type="dt" sz="quarter" idx="1"/>
          </p:nvPr>
        </p:nvSpPr>
        <p:spPr>
          <a:xfrm>
            <a:off x="3978133" y="1"/>
            <a:ext cx="3043343" cy="465455"/>
          </a:xfrm>
          <a:prstGeom prst="rect">
            <a:avLst/>
          </a:prstGeom>
        </p:spPr>
        <p:txBody>
          <a:bodyPr vert="horz" lIns="93323" tIns="46661" rIns="93323" bIns="46661" rtlCol="0"/>
          <a:lstStyle>
            <a:lvl1pPr algn="r">
              <a:defRPr sz="1200"/>
            </a:lvl1pPr>
          </a:lstStyle>
          <a:p>
            <a:fld id="{284C5895-FE39-4B89-91B9-3F88D0186E19}" type="datetimeFigureOut">
              <a:rPr lang="en-US" smtClean="0"/>
              <a:pPr/>
              <a:t>2/4/2025</a:t>
            </a:fld>
            <a:endParaRPr lang="en-US"/>
          </a:p>
        </p:txBody>
      </p:sp>
      <p:sp>
        <p:nvSpPr>
          <p:cNvPr id="4" name="Footer Placeholder 3"/>
          <p:cNvSpPr>
            <a:spLocks noGrp="1"/>
          </p:cNvSpPr>
          <p:nvPr>
            <p:ph type="ftr" sz="quarter" idx="2"/>
          </p:nvPr>
        </p:nvSpPr>
        <p:spPr>
          <a:xfrm>
            <a:off x="1" y="8842030"/>
            <a:ext cx="3043343" cy="465455"/>
          </a:xfrm>
          <a:prstGeom prst="rect">
            <a:avLst/>
          </a:prstGeom>
        </p:spPr>
        <p:txBody>
          <a:bodyPr vert="horz" lIns="93323" tIns="46661" rIns="93323" bIns="46661" rtlCol="0" anchor="b"/>
          <a:lstStyle>
            <a:lvl1pPr algn="l">
              <a:defRPr sz="1200"/>
            </a:lvl1pPr>
          </a:lstStyle>
          <a:p>
            <a:endParaRPr lang="en-US"/>
          </a:p>
        </p:txBody>
      </p:sp>
      <p:sp>
        <p:nvSpPr>
          <p:cNvPr id="5" name="Slide Number Placeholder 4"/>
          <p:cNvSpPr>
            <a:spLocks noGrp="1"/>
          </p:cNvSpPr>
          <p:nvPr>
            <p:ph type="sldNum" sz="quarter" idx="3"/>
          </p:nvPr>
        </p:nvSpPr>
        <p:spPr>
          <a:xfrm>
            <a:off x="3978133" y="8842030"/>
            <a:ext cx="3043343" cy="465455"/>
          </a:xfrm>
          <a:prstGeom prst="rect">
            <a:avLst/>
          </a:prstGeom>
        </p:spPr>
        <p:txBody>
          <a:bodyPr vert="horz" lIns="93323" tIns="46661" rIns="93323" bIns="46661" rtlCol="0" anchor="b"/>
          <a:lstStyle>
            <a:lvl1pPr algn="r">
              <a:defRPr sz="1200"/>
            </a:lvl1pPr>
          </a:lstStyle>
          <a:p>
            <a:fld id="{CB4DC21B-881A-468B-B00C-159245F572A2}" type="slidenum">
              <a:rPr lang="en-US" smtClean="0"/>
              <a:pPr/>
              <a:t>‹#›</a:t>
            </a:fld>
            <a:endParaRPr lang="en-US"/>
          </a:p>
        </p:txBody>
      </p:sp>
    </p:spTree>
    <p:extLst>
      <p:ext uri="{BB962C8B-B14F-4D97-AF65-F5344CB8AC3E}">
        <p14:creationId xmlns:p14="http://schemas.microsoft.com/office/powerpoint/2010/main" val="41412106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43343" cy="465455"/>
          </a:xfrm>
          <a:prstGeom prst="rect">
            <a:avLst/>
          </a:prstGeom>
        </p:spPr>
        <p:txBody>
          <a:bodyPr vert="horz" lIns="93323" tIns="46661" rIns="93323" bIns="46661" rtlCol="0"/>
          <a:lstStyle>
            <a:lvl1pPr algn="l">
              <a:defRPr sz="1200"/>
            </a:lvl1pPr>
          </a:lstStyle>
          <a:p>
            <a:endParaRPr lang="en-US"/>
          </a:p>
        </p:txBody>
      </p:sp>
      <p:sp>
        <p:nvSpPr>
          <p:cNvPr id="3" name="Date Placeholder 2"/>
          <p:cNvSpPr>
            <a:spLocks noGrp="1"/>
          </p:cNvSpPr>
          <p:nvPr>
            <p:ph type="dt" idx="1"/>
          </p:nvPr>
        </p:nvSpPr>
        <p:spPr>
          <a:xfrm>
            <a:off x="3978133" y="1"/>
            <a:ext cx="3043343" cy="465455"/>
          </a:xfrm>
          <a:prstGeom prst="rect">
            <a:avLst/>
          </a:prstGeom>
        </p:spPr>
        <p:txBody>
          <a:bodyPr vert="horz" lIns="93323" tIns="46661" rIns="93323" bIns="46661" rtlCol="0"/>
          <a:lstStyle>
            <a:lvl1pPr algn="r">
              <a:defRPr sz="1200"/>
            </a:lvl1pPr>
          </a:lstStyle>
          <a:p>
            <a:fld id="{A6E1133A-33E6-41DE-9EDC-2B4E7ACFB7D2}" type="datetimeFigureOut">
              <a:rPr lang="en-US" smtClean="0"/>
              <a:pPr/>
              <a:t>2/4/2025</a:t>
            </a:fld>
            <a:endParaRPr lang="en-US"/>
          </a:p>
        </p:txBody>
      </p:sp>
      <p:sp>
        <p:nvSpPr>
          <p:cNvPr id="4" name="Slide Image Placeholder 3"/>
          <p:cNvSpPr>
            <a:spLocks noGrp="1" noRot="1" noChangeAspect="1"/>
          </p:cNvSpPr>
          <p:nvPr>
            <p:ph type="sldImg" idx="2"/>
          </p:nvPr>
        </p:nvSpPr>
        <p:spPr>
          <a:xfrm>
            <a:off x="409575" y="698500"/>
            <a:ext cx="6203950" cy="3490913"/>
          </a:xfrm>
          <a:prstGeom prst="rect">
            <a:avLst/>
          </a:prstGeom>
          <a:noFill/>
          <a:ln w="12700">
            <a:solidFill>
              <a:prstClr val="black"/>
            </a:solidFill>
          </a:ln>
        </p:spPr>
        <p:txBody>
          <a:bodyPr vert="horz" lIns="93323" tIns="46661" rIns="93323" bIns="46661" rtlCol="0" anchor="ctr"/>
          <a:lstStyle/>
          <a:p>
            <a:endParaRPr lang="en-US"/>
          </a:p>
        </p:txBody>
      </p:sp>
      <p:sp>
        <p:nvSpPr>
          <p:cNvPr id="5" name="Notes Placeholder 4"/>
          <p:cNvSpPr>
            <a:spLocks noGrp="1"/>
          </p:cNvSpPr>
          <p:nvPr>
            <p:ph type="body" sz="quarter" idx="3"/>
          </p:nvPr>
        </p:nvSpPr>
        <p:spPr>
          <a:xfrm>
            <a:off x="702310" y="4421824"/>
            <a:ext cx="5618480" cy="4189095"/>
          </a:xfrm>
          <a:prstGeom prst="rect">
            <a:avLst/>
          </a:prstGeom>
        </p:spPr>
        <p:txBody>
          <a:bodyPr vert="horz" lIns="93323" tIns="46661" rIns="93323" bIns="4666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842030"/>
            <a:ext cx="3043343" cy="465455"/>
          </a:xfrm>
          <a:prstGeom prst="rect">
            <a:avLst/>
          </a:prstGeom>
        </p:spPr>
        <p:txBody>
          <a:bodyPr vert="horz" lIns="93323" tIns="46661" rIns="93323" bIns="46661" rtlCol="0" anchor="b"/>
          <a:lstStyle>
            <a:lvl1pPr algn="l">
              <a:defRPr sz="1200"/>
            </a:lvl1pPr>
          </a:lstStyle>
          <a:p>
            <a:endParaRPr lang="en-US"/>
          </a:p>
        </p:txBody>
      </p:sp>
      <p:sp>
        <p:nvSpPr>
          <p:cNvPr id="7" name="Slide Number Placeholder 6"/>
          <p:cNvSpPr>
            <a:spLocks noGrp="1"/>
          </p:cNvSpPr>
          <p:nvPr>
            <p:ph type="sldNum" sz="quarter" idx="5"/>
          </p:nvPr>
        </p:nvSpPr>
        <p:spPr>
          <a:xfrm>
            <a:off x="3978133" y="8842030"/>
            <a:ext cx="3043343" cy="465455"/>
          </a:xfrm>
          <a:prstGeom prst="rect">
            <a:avLst/>
          </a:prstGeom>
        </p:spPr>
        <p:txBody>
          <a:bodyPr vert="horz" lIns="93323" tIns="46661" rIns="93323" bIns="46661" rtlCol="0" anchor="b"/>
          <a:lstStyle>
            <a:lvl1pPr algn="r">
              <a:defRPr sz="1200"/>
            </a:lvl1pPr>
          </a:lstStyle>
          <a:p>
            <a:fld id="{3F1AA2EC-018E-495A-975D-CC074962699C}" type="slidenum">
              <a:rPr lang="en-US" smtClean="0"/>
              <a:pPr/>
              <a:t>‹#›</a:t>
            </a:fld>
            <a:endParaRPr lang="en-US"/>
          </a:p>
        </p:txBody>
      </p:sp>
    </p:spTree>
    <p:extLst>
      <p:ext uri="{BB962C8B-B14F-4D97-AF65-F5344CB8AC3E}">
        <p14:creationId xmlns:p14="http://schemas.microsoft.com/office/powerpoint/2010/main" val="3780026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3F1AA2EC-018E-495A-975D-CC074962699C}" type="slidenum">
              <a:rPr lang="en-US" smtClean="0"/>
              <a:pPr/>
              <a:t>1</a:t>
            </a:fld>
            <a:endParaRPr lang="en-US"/>
          </a:p>
        </p:txBody>
      </p:sp>
    </p:spTree>
    <p:extLst>
      <p:ext uri="{BB962C8B-B14F-4D97-AF65-F5344CB8AC3E}">
        <p14:creationId xmlns:p14="http://schemas.microsoft.com/office/powerpoint/2010/main" val="905603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r>
              <a:rPr lang="en-US" dirty="0"/>
              <a:t>Location, Adjoining rooms, controlled versus uncontrolled, use</a:t>
            </a:r>
            <a:r>
              <a:rPr lang="en-US" baseline="0" dirty="0"/>
              <a:t> </a:t>
            </a:r>
            <a:r>
              <a:rPr lang="en-US" baseline="0" dirty="0" err="1"/>
              <a:t>etc</a:t>
            </a:r>
            <a:endParaRPr lang="en-US" dirty="0"/>
          </a:p>
        </p:txBody>
      </p:sp>
      <p:sp>
        <p:nvSpPr>
          <p:cNvPr id="4" name="Slide Number Placeholder 3"/>
          <p:cNvSpPr>
            <a:spLocks noGrp="1"/>
          </p:cNvSpPr>
          <p:nvPr>
            <p:ph type="sldNum" sz="quarter" idx="10"/>
          </p:nvPr>
        </p:nvSpPr>
        <p:spPr/>
        <p:txBody>
          <a:bodyPr/>
          <a:lstStyle/>
          <a:p>
            <a:fld id="{3F1AA2EC-018E-495A-975D-CC074962699C}" type="slidenum">
              <a:rPr lang="en-US" smtClean="0"/>
              <a:pPr/>
              <a:t>2</a:t>
            </a:fld>
            <a:endParaRPr lang="en-US"/>
          </a:p>
        </p:txBody>
      </p:sp>
    </p:spTree>
    <p:extLst>
      <p:ext uri="{BB962C8B-B14F-4D97-AF65-F5344CB8AC3E}">
        <p14:creationId xmlns:p14="http://schemas.microsoft.com/office/powerpoint/2010/main" val="723336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1AA2EC-018E-495A-975D-CC074962699C}" type="slidenum">
              <a:rPr lang="en-US" smtClean="0"/>
              <a:pPr/>
              <a:t>6</a:t>
            </a:fld>
            <a:endParaRPr lang="en-US"/>
          </a:p>
        </p:txBody>
      </p:sp>
    </p:spTree>
    <p:extLst>
      <p:ext uri="{BB962C8B-B14F-4D97-AF65-F5344CB8AC3E}">
        <p14:creationId xmlns:p14="http://schemas.microsoft.com/office/powerpoint/2010/main" val="3324137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1AA2EC-018E-495A-975D-CC074962699C}" type="slidenum">
              <a:rPr lang="en-US" smtClean="0"/>
              <a:pPr/>
              <a:t>12</a:t>
            </a:fld>
            <a:endParaRPr lang="en-US"/>
          </a:p>
        </p:txBody>
      </p:sp>
    </p:spTree>
    <p:extLst>
      <p:ext uri="{BB962C8B-B14F-4D97-AF65-F5344CB8AC3E}">
        <p14:creationId xmlns:p14="http://schemas.microsoft.com/office/powerpoint/2010/main" val="22011161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r>
              <a:rPr lang="en-US" dirty="0"/>
              <a:t>Need to be able to protect from the most intense radiation</a:t>
            </a:r>
          </a:p>
          <a:p>
            <a:r>
              <a:rPr lang="en-US" dirty="0"/>
              <a:t>Required whenever the primary beam is directed at a structure </a:t>
            </a:r>
          </a:p>
          <a:p>
            <a:r>
              <a:rPr lang="en-US" dirty="0"/>
              <a:t>Any structure that the useful beam can be directed towards is designated a primary protective barrier</a:t>
            </a:r>
          </a:p>
          <a:p>
            <a:r>
              <a:rPr lang="en-US" dirty="0"/>
              <a:t>Most common is the wall behind upright detector</a:t>
            </a:r>
          </a:p>
          <a:p>
            <a:endParaRPr lang="en-US" dirty="0"/>
          </a:p>
        </p:txBody>
      </p:sp>
      <p:sp>
        <p:nvSpPr>
          <p:cNvPr id="4" name="Slide Number Placeholder 3"/>
          <p:cNvSpPr>
            <a:spLocks noGrp="1"/>
          </p:cNvSpPr>
          <p:nvPr>
            <p:ph type="sldNum" sz="quarter" idx="10"/>
          </p:nvPr>
        </p:nvSpPr>
        <p:spPr/>
        <p:txBody>
          <a:bodyPr/>
          <a:lstStyle/>
          <a:p>
            <a:fld id="{3F1AA2EC-018E-495A-975D-CC074962699C}" type="slidenum">
              <a:rPr lang="en-US" smtClean="0"/>
              <a:pPr/>
              <a:t>16</a:t>
            </a:fld>
            <a:endParaRPr lang="en-US"/>
          </a:p>
        </p:txBody>
      </p:sp>
    </p:spTree>
    <p:extLst>
      <p:ext uri="{BB962C8B-B14F-4D97-AF65-F5344CB8AC3E}">
        <p14:creationId xmlns:p14="http://schemas.microsoft.com/office/powerpoint/2010/main" val="27502116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
        <p:nvSpPr>
          <p:cNvPr id="9" name="TextBox 8">
            <a:extLst>
              <a:ext uri="{FF2B5EF4-FFF2-40B4-BE49-F238E27FC236}">
                <a16:creationId xmlns:a16="http://schemas.microsoft.com/office/drawing/2014/main" id="{16F6CEE6-04FD-4562-BD46-1D408EDE73D0}"/>
              </a:ext>
            </a:extLst>
          </p:cNvPr>
          <p:cNvSpPr txBox="1"/>
          <p:nvPr/>
        </p:nvSpPr>
        <p:spPr>
          <a:xfrm>
            <a:off x="4631239" y="4915592"/>
            <a:ext cx="7244944" cy="1077218"/>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3200">
                <a:solidFill>
                  <a:schemeClr val="bg1"/>
                </a:solidFill>
                <a:latin typeface="+mn-lt"/>
              </a:rPr>
              <a:t>MRT Program</a:t>
            </a:r>
          </a:p>
          <a:p>
            <a:r>
              <a:rPr lang="en-CA" sz="3200">
                <a:solidFill>
                  <a:schemeClr val="bg1"/>
                </a:solidFill>
                <a:latin typeface="+mn-lt"/>
              </a:rPr>
              <a:t>Anderson </a:t>
            </a:r>
            <a:r>
              <a:rPr lang="en-CA" sz="3200" dirty="0">
                <a:solidFill>
                  <a:schemeClr val="bg1"/>
                </a:solidFill>
                <a:latin typeface="+mn-lt"/>
              </a:rPr>
              <a:t>College</a:t>
            </a:r>
          </a:p>
        </p:txBody>
      </p:sp>
    </p:spTree>
    <p:extLst>
      <p:ext uri="{BB962C8B-B14F-4D97-AF65-F5344CB8AC3E}">
        <p14:creationId xmlns:p14="http://schemas.microsoft.com/office/powerpoint/2010/main" val="105905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hasCustomPrompt="1"/>
          </p:nvPr>
        </p:nvSpPr>
        <p:spPr/>
        <p:txBody>
          <a:bodyPr/>
          <a:lstStyle>
            <a:lvl1pPr>
              <a:defRPr baseline="0">
                <a:solidFill>
                  <a:srgbClr val="A21D22"/>
                </a:solidFill>
                <a:latin typeface="+mn-lt"/>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spTree>
    <p:extLst>
      <p:ext uri="{BB962C8B-B14F-4D97-AF65-F5344CB8AC3E}">
        <p14:creationId xmlns:p14="http://schemas.microsoft.com/office/powerpoint/2010/main" val="2656390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645193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hasCustomPrompt="1"/>
          </p:nvPr>
        </p:nvSpPr>
        <p:spPr/>
        <p:txBody>
          <a:bodyPr/>
          <a:lstStyle>
            <a:lvl1pPr>
              <a:defRPr>
                <a:solidFill>
                  <a:srgbClr val="A21D22"/>
                </a:solidFill>
                <a:latin typeface="+mn-lt"/>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1719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172407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107998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spTree>
    <p:extLst>
      <p:ext uri="{BB962C8B-B14F-4D97-AF65-F5344CB8AC3E}">
        <p14:creationId xmlns:p14="http://schemas.microsoft.com/office/powerpoint/2010/main" val="3876160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176572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241855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148718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187924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939693" y="1320800"/>
            <a:ext cx="5804225" cy="2980352"/>
          </a:xfrm>
          <a:prstGeom prst="rect">
            <a:avLst/>
          </a:prstGeom>
        </p:spPr>
        <p:txBody>
          <a:bodyPr/>
          <a:lstStyle>
            <a:lvl1pPr algn="l">
              <a:defRPr sz="6000" baseline="0">
                <a:solidFill>
                  <a:schemeClr val="tx1"/>
                </a:solidFill>
                <a:latin typeface="Impact" pitchFamily="34" charset="0"/>
              </a:defRPr>
            </a:lvl1pPr>
          </a:lstStyle>
          <a:p>
            <a:r>
              <a:rPr lang="en-US" noProof="0"/>
              <a:t>Click to edit Master title style</a:t>
            </a:r>
            <a:endParaRPr lang="en-CA" noProof="0" dirty="0"/>
          </a:p>
        </p:txBody>
      </p:sp>
      <p:sp>
        <p:nvSpPr>
          <p:cNvPr id="11" name="Text Placeholder 10"/>
          <p:cNvSpPr>
            <a:spLocks noGrp="1"/>
          </p:cNvSpPr>
          <p:nvPr>
            <p:ph type="body" sz="quarter" idx="10" hasCustomPrompt="1"/>
          </p:nvPr>
        </p:nvSpPr>
        <p:spPr>
          <a:xfrm>
            <a:off x="5939693" y="4401024"/>
            <a:ext cx="5804225" cy="675789"/>
          </a:xfrm>
          <a:prstGeom prst="rect">
            <a:avLst/>
          </a:prstGeom>
        </p:spPr>
        <p:txBody>
          <a:bodyPr vert="horz"/>
          <a:lstStyle>
            <a:lvl1pPr marL="0" algn="l" defTabSz="914400" rtl="0" eaLnBrk="1" latinLnBrk="0" hangingPunct="1">
              <a:spcBef>
                <a:spcPct val="50000"/>
              </a:spcBef>
              <a:defRPr lang="en-US" sz="1400" b="1" kern="1200" baseline="0" dirty="0">
                <a:solidFill>
                  <a:srgbClr val="005EB8"/>
                </a:solidFill>
                <a:latin typeface="Arial" pitchFamily="34" charset="0"/>
                <a:ea typeface="+mn-ea"/>
                <a:cs typeface="Arial" pitchFamily="34" charset="0"/>
              </a:defRPr>
            </a:lvl1pPr>
          </a:lstStyle>
          <a:p>
            <a:pPr lvl="0"/>
            <a:r>
              <a:rPr lang="en-US" dirty="0"/>
              <a:t>Presentation Subtitle</a:t>
            </a:r>
          </a:p>
        </p:txBody>
      </p:sp>
    </p:spTree>
    <p:extLst>
      <p:ext uri="{BB962C8B-B14F-4D97-AF65-F5344CB8AC3E}">
        <p14:creationId xmlns:p14="http://schemas.microsoft.com/office/powerpoint/2010/main" val="3631816940"/>
      </p:ext>
    </p:extLst>
  </p:cSld>
  <p:clrMapOvr>
    <a:masterClrMapping/>
  </p:clrMapOvr>
  <p:extLst>
    <p:ext uri="{DCECCB84-F9BA-43D5-87BE-67443E8EF086}">
      <p15:sldGuideLst xmlns:p15="http://schemas.microsoft.com/office/powerpoint/2012/main">
        <p15:guide id="1" orient="horz" pos="936">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Large text / content">
    <p:spTree>
      <p:nvGrpSpPr>
        <p:cNvPr id="1" name=""/>
        <p:cNvGrpSpPr/>
        <p:nvPr/>
      </p:nvGrpSpPr>
      <p:grpSpPr>
        <a:xfrm>
          <a:off x="0" y="0"/>
          <a:ext cx="0" cy="0"/>
          <a:chOff x="0" y="0"/>
          <a:chExt cx="0" cy="0"/>
        </a:xfrm>
      </p:grpSpPr>
      <p:sp>
        <p:nvSpPr>
          <p:cNvPr id="3" name="Title 1"/>
          <p:cNvSpPr>
            <a:spLocks noGrp="1"/>
          </p:cNvSpPr>
          <p:nvPr>
            <p:ph type="ctrTitle"/>
          </p:nvPr>
        </p:nvSpPr>
        <p:spPr>
          <a:xfrm>
            <a:off x="823803" y="154483"/>
            <a:ext cx="8929797" cy="627860"/>
          </a:xfrm>
          <a:prstGeom prst="rect">
            <a:avLst/>
          </a:prstGeom>
        </p:spPr>
        <p:txBody>
          <a:bodyPr/>
          <a:lstStyle>
            <a:lvl1pPr algn="l">
              <a:defRPr sz="3000" b="1" i="0" baseline="0">
                <a:solidFill>
                  <a:schemeClr val="tx2"/>
                </a:solidFill>
                <a:latin typeface="Arial"/>
              </a:defRPr>
            </a:lvl1pPr>
          </a:lstStyle>
          <a:p>
            <a:r>
              <a:rPr lang="en-US" noProof="0"/>
              <a:t>Click to edit Master title style</a:t>
            </a:r>
            <a:endParaRPr lang="en-CA" noProof="0" dirty="0"/>
          </a:p>
        </p:txBody>
      </p:sp>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4"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7" name="Rectangle 2">
            <a:extLst>
              <a:ext uri="{FF2B5EF4-FFF2-40B4-BE49-F238E27FC236}">
                <a16:creationId xmlns:a16="http://schemas.microsoft.com/office/drawing/2014/main" id="{1D4D7A04-5564-00BF-02AC-8B4ED88DCAE2}"/>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4156996716"/>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512"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Large text / content - numbered">
    <p:spTree>
      <p:nvGrpSpPr>
        <p:cNvPr id="1" name=""/>
        <p:cNvGrpSpPr/>
        <p:nvPr/>
      </p:nvGrpSpPr>
      <p:grpSpPr>
        <a:xfrm>
          <a:off x="0" y="0"/>
          <a:ext cx="0" cy="0"/>
          <a:chOff x="0" y="0"/>
          <a:chExt cx="0" cy="0"/>
        </a:xfrm>
      </p:grpSpPr>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mj-lt"/>
              <a:buAutoNum type="arabicPeriod"/>
              <a:defRPr baseline="0">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5"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3" name="Title 1"/>
          <p:cNvSpPr>
            <a:spLocks noGrp="1"/>
          </p:cNvSpPr>
          <p:nvPr>
            <p:ph type="ctrTitle"/>
          </p:nvPr>
        </p:nvSpPr>
        <p:spPr>
          <a:xfrm>
            <a:off x="821128" y="157877"/>
            <a:ext cx="8932472" cy="682387"/>
          </a:xfrm>
          <a:prstGeom prst="rect">
            <a:avLst/>
          </a:prstGeom>
        </p:spPr>
        <p:txBody>
          <a:bodyPr/>
          <a:lstStyle>
            <a:lvl1pPr algn="l">
              <a:defRPr sz="3000" b="1" i="0" baseline="0">
                <a:solidFill>
                  <a:schemeClr val="tx2"/>
                </a:solidFill>
                <a:latin typeface="Arial"/>
              </a:defRPr>
            </a:lvl1pPr>
          </a:lstStyle>
          <a:p>
            <a:r>
              <a:rPr lang="en-US" noProof="0"/>
              <a:t>Click to edit Master title style</a:t>
            </a:r>
            <a:endParaRPr lang="en-CA" noProof="0" dirty="0"/>
          </a:p>
        </p:txBody>
      </p:sp>
      <p:sp>
        <p:nvSpPr>
          <p:cNvPr id="7" name="Rectangle 2">
            <a:extLst>
              <a:ext uri="{FF2B5EF4-FFF2-40B4-BE49-F238E27FC236}">
                <a16:creationId xmlns:a16="http://schemas.microsoft.com/office/drawing/2014/main" id="{1BE1D4FF-5E1F-0D17-8DAD-53CA34CF76BD}"/>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1516746911"/>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512"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Large image">
    <p:spTree>
      <p:nvGrpSpPr>
        <p:cNvPr id="1" name=""/>
        <p:cNvGrpSpPr/>
        <p:nvPr/>
      </p:nvGrpSpPr>
      <p:grpSpPr>
        <a:xfrm>
          <a:off x="0" y="0"/>
          <a:ext cx="0" cy="0"/>
          <a:chOff x="0" y="0"/>
          <a:chExt cx="0" cy="0"/>
        </a:xfrm>
      </p:grpSpPr>
      <p:sp>
        <p:nvSpPr>
          <p:cNvPr id="3" name="Title 1"/>
          <p:cNvSpPr>
            <a:spLocks noGrp="1"/>
          </p:cNvSpPr>
          <p:nvPr>
            <p:ph type="ctrTitle"/>
          </p:nvPr>
        </p:nvSpPr>
        <p:spPr>
          <a:xfrm>
            <a:off x="819936" y="155769"/>
            <a:ext cx="8933664" cy="675703"/>
          </a:xfrm>
          <a:prstGeom prst="rect">
            <a:avLst/>
          </a:prstGeom>
        </p:spPr>
        <p:txBody>
          <a:bodyPr/>
          <a:lstStyle>
            <a:lvl1pPr algn="l">
              <a:defRPr sz="3000" b="1" i="0" baseline="0">
                <a:solidFill>
                  <a:schemeClr val="tx1"/>
                </a:solidFill>
                <a:latin typeface="Arial"/>
              </a:defRPr>
            </a:lvl1pPr>
          </a:lstStyle>
          <a:p>
            <a:r>
              <a:rPr lang="en-US" noProof="0"/>
              <a:t>Click to edit Master title style</a:t>
            </a:r>
            <a:endParaRPr lang="en-CA" noProof="0" dirty="0"/>
          </a:p>
        </p:txBody>
      </p:sp>
      <p:sp>
        <p:nvSpPr>
          <p:cNvPr id="5" name="Picture Placeholder 4"/>
          <p:cNvSpPr>
            <a:spLocks noGrp="1"/>
          </p:cNvSpPr>
          <p:nvPr>
            <p:ph type="pic" sz="quarter" idx="10" hasCustomPrompt="1"/>
          </p:nvPr>
        </p:nvSpPr>
        <p:spPr>
          <a:xfrm>
            <a:off x="843843" y="1239716"/>
            <a:ext cx="10457040" cy="4868750"/>
          </a:xfrm>
          <a:prstGeom prst="rect">
            <a:avLst/>
          </a:prstGeom>
        </p:spPr>
        <p:txBody>
          <a:bodyPr vert="horz"/>
          <a:lstStyle>
            <a:lvl1pPr>
              <a:defRPr baseline="0"/>
            </a:lvl1pPr>
          </a:lstStyle>
          <a:p>
            <a:r>
              <a:rPr lang="en-CA" noProof="0" dirty="0"/>
              <a:t>Insert image here.</a:t>
            </a:r>
          </a:p>
        </p:txBody>
      </p:sp>
      <p:sp>
        <p:nvSpPr>
          <p:cNvPr id="6" name="Text Placeholder 10"/>
          <p:cNvSpPr>
            <a:spLocks noGrp="1"/>
          </p:cNvSpPr>
          <p:nvPr>
            <p:ph type="body" sz="quarter" idx="11" hasCustomPrompt="1"/>
          </p:nvPr>
        </p:nvSpPr>
        <p:spPr>
          <a:xfrm>
            <a:off x="5407512" y="6133275"/>
            <a:ext cx="5995595" cy="28571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8"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4" name="Rectangle 2">
            <a:extLst>
              <a:ext uri="{FF2B5EF4-FFF2-40B4-BE49-F238E27FC236}">
                <a16:creationId xmlns:a16="http://schemas.microsoft.com/office/drawing/2014/main" id="{D22EC7F5-4555-2DE9-7D8F-1FD010F706C4}"/>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2044074211"/>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Large text / content / image">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54657"/>
            <a:ext cx="8933203" cy="685607"/>
          </a:xfrm>
          <a:prstGeom prst="rect">
            <a:avLst/>
          </a:prstGeom>
        </p:spPr>
        <p:txBody>
          <a:bodyPr/>
          <a:lstStyle>
            <a:lvl1pPr algn="l">
              <a:defRPr sz="3000" b="1" i="0" baseline="0">
                <a:solidFill>
                  <a:schemeClr val="tx2"/>
                </a:solidFill>
                <a:latin typeface="Arial"/>
              </a:defRPr>
            </a:lvl1pPr>
          </a:lstStyle>
          <a:p>
            <a:r>
              <a:rPr lang="en-US" noProof="0"/>
              <a:t>Click to edit Master title style</a:t>
            </a:r>
            <a:endParaRPr lang="en-CA" noProof="0" dirty="0"/>
          </a:p>
        </p:txBody>
      </p:sp>
      <p:sp>
        <p:nvSpPr>
          <p:cNvPr id="8" name="Content Placeholder 7"/>
          <p:cNvSpPr>
            <a:spLocks noGrp="1"/>
          </p:cNvSpPr>
          <p:nvPr>
            <p:ph sz="quarter" idx="10"/>
          </p:nvPr>
        </p:nvSpPr>
        <p:spPr>
          <a:xfrm>
            <a:off x="846668" y="1248509"/>
            <a:ext cx="10454217" cy="2517157"/>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4" name="Picture Placeholder 4"/>
          <p:cNvSpPr>
            <a:spLocks noGrp="1"/>
          </p:cNvSpPr>
          <p:nvPr>
            <p:ph type="pic" sz="quarter" idx="11" hasCustomPrompt="1"/>
          </p:nvPr>
        </p:nvSpPr>
        <p:spPr>
          <a:xfrm>
            <a:off x="843843" y="3852567"/>
            <a:ext cx="10457040" cy="2255898"/>
          </a:xfrm>
          <a:prstGeom prst="rect">
            <a:avLst/>
          </a:prstGeom>
        </p:spPr>
        <p:txBody>
          <a:bodyPr vert="horz"/>
          <a:lstStyle>
            <a:lvl1pPr>
              <a:defRPr baseline="0"/>
            </a:lvl1pPr>
          </a:lstStyle>
          <a:p>
            <a:r>
              <a:rPr lang="en-CA" noProof="0" dirty="0"/>
              <a:t>Insert image here.</a:t>
            </a:r>
          </a:p>
        </p:txBody>
      </p:sp>
      <p:sp>
        <p:nvSpPr>
          <p:cNvPr id="5" name="Text Placeholder 10"/>
          <p:cNvSpPr>
            <a:spLocks noGrp="1"/>
          </p:cNvSpPr>
          <p:nvPr>
            <p:ph type="body" sz="quarter" idx="12" hasCustomPrompt="1"/>
          </p:nvPr>
        </p:nvSpPr>
        <p:spPr>
          <a:xfrm>
            <a:off x="5407512" y="6126049"/>
            <a:ext cx="5995595" cy="25716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7"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0" name="Rectangle 2">
            <a:extLst>
              <a:ext uri="{FF2B5EF4-FFF2-40B4-BE49-F238E27FC236}">
                <a16:creationId xmlns:a16="http://schemas.microsoft.com/office/drawing/2014/main" id="{22A366E5-5D66-9549-ED42-00EA4E13B41C}"/>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4187074434"/>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Image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60030"/>
            <a:ext cx="8933203" cy="647852"/>
          </a:xfrm>
          <a:prstGeom prst="rect">
            <a:avLst/>
          </a:prstGeom>
        </p:spPr>
        <p:txBody>
          <a:bodyPr/>
          <a:lstStyle>
            <a:lvl1pPr algn="l">
              <a:defRPr sz="3000" b="1" i="0" baseline="0">
                <a:solidFill>
                  <a:schemeClr val="tx1"/>
                </a:solidFill>
                <a:latin typeface="Arial"/>
              </a:defRPr>
            </a:lvl1pPr>
          </a:lstStyle>
          <a:p>
            <a:r>
              <a:rPr lang="en-US" noProof="0"/>
              <a:t>Click to edit Master title style</a:t>
            </a:r>
            <a:endParaRPr lang="en-CA" noProof="0" dirty="0"/>
          </a:p>
        </p:txBody>
      </p:sp>
      <p:sp>
        <p:nvSpPr>
          <p:cNvPr id="4" name="Picture Placeholder 4"/>
          <p:cNvSpPr>
            <a:spLocks noGrp="1"/>
          </p:cNvSpPr>
          <p:nvPr>
            <p:ph type="pic" sz="quarter" idx="10" hasCustomPrompt="1"/>
          </p:nvPr>
        </p:nvSpPr>
        <p:spPr>
          <a:xfrm>
            <a:off x="6807200" y="1248508"/>
            <a:ext cx="4493683" cy="4689714"/>
          </a:xfrm>
          <a:prstGeom prst="rect">
            <a:avLst/>
          </a:prstGeom>
        </p:spPr>
        <p:txBody>
          <a:bodyPr vert="horz"/>
          <a:lstStyle>
            <a:lvl1pPr marL="0" indent="0">
              <a:buFont typeface="Arial" panose="020B0604020202020204" pitchFamily="34" charset="0"/>
              <a:buNone/>
              <a:defRPr baseline="0">
                <a:solidFill>
                  <a:schemeClr val="accent3"/>
                </a:solidFill>
              </a:defRPr>
            </a:lvl1pPr>
            <a:lvl2pPr marL="685800" indent="-342900">
              <a:defRPr/>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r>
              <a:rPr lang="en-CA" noProof="0" dirty="0"/>
              <a:t>Insert image here.</a:t>
            </a:r>
          </a:p>
        </p:txBody>
      </p:sp>
      <p:sp>
        <p:nvSpPr>
          <p:cNvPr id="6" name="Content Placeholder 7"/>
          <p:cNvSpPr>
            <a:spLocks noGrp="1"/>
          </p:cNvSpPr>
          <p:nvPr>
            <p:ph sz="quarter" idx="12"/>
          </p:nvPr>
        </p:nvSpPr>
        <p:spPr>
          <a:xfrm>
            <a:off x="846669" y="1248508"/>
            <a:ext cx="5604932" cy="5076988"/>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CA" noProof="0" dirty="0"/>
          </a:p>
        </p:txBody>
      </p:sp>
      <p:sp>
        <p:nvSpPr>
          <p:cNvPr id="8" name="Text Placeholder 10"/>
          <p:cNvSpPr>
            <a:spLocks noGrp="1"/>
          </p:cNvSpPr>
          <p:nvPr>
            <p:ph type="body" sz="quarter" idx="11" hasCustomPrompt="1"/>
          </p:nvPr>
        </p:nvSpPr>
        <p:spPr>
          <a:xfrm>
            <a:off x="6806493" y="5938221"/>
            <a:ext cx="4653987" cy="384318"/>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9"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5" name="Rectangle 2">
            <a:extLst>
              <a:ext uri="{FF2B5EF4-FFF2-40B4-BE49-F238E27FC236}">
                <a16:creationId xmlns:a16="http://schemas.microsoft.com/office/drawing/2014/main" id="{144484FB-4053-5ECF-ECB9-01D34BDE2018}"/>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1302054322"/>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ext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8" y="155149"/>
            <a:ext cx="8944925" cy="685114"/>
          </a:xfrm>
          <a:prstGeom prst="rect">
            <a:avLst/>
          </a:prstGeom>
        </p:spPr>
        <p:txBody>
          <a:bodyPr/>
          <a:lstStyle>
            <a:lvl1pPr algn="l">
              <a:defRPr sz="3000" b="1" i="0" baseline="0">
                <a:solidFill>
                  <a:schemeClr val="tx2"/>
                </a:solidFill>
                <a:latin typeface="Arial"/>
              </a:defRPr>
            </a:lvl1pPr>
          </a:lstStyle>
          <a:p>
            <a:r>
              <a:rPr lang="en-US" noProof="0"/>
              <a:t>Click to edit Master title style</a:t>
            </a:r>
            <a:endParaRPr lang="en-CA" noProof="0" dirty="0"/>
          </a:p>
        </p:txBody>
      </p:sp>
      <p:sp>
        <p:nvSpPr>
          <p:cNvPr id="10" name="Content Placeholder 3"/>
          <p:cNvSpPr>
            <a:spLocks noGrp="1"/>
          </p:cNvSpPr>
          <p:nvPr>
            <p:ph sz="half" idx="2"/>
          </p:nvPr>
        </p:nvSpPr>
        <p:spPr>
          <a:xfrm>
            <a:off x="6260123" y="1239716"/>
            <a:ext cx="5055000" cy="5085781"/>
          </a:xfrm>
          <a:prstGeom prst="rect">
            <a:avLst/>
          </a:prstGeom>
        </p:spPr>
        <p:txBody>
          <a:bodyPr/>
          <a:lstStyle>
            <a:lvl1pPr marL="342900" indent="-342900">
              <a:buFont typeface="Arial" panose="020B0604020202020204" pitchFamily="34" charset="0"/>
              <a:buChar char="•"/>
              <a:defRPr sz="2800">
                <a:solidFill>
                  <a:schemeClr val="tx2"/>
                </a:solidFill>
              </a:defRPr>
            </a:lvl1pPr>
            <a:lvl2pPr marL="685800" indent="-342900">
              <a:buFont typeface="Arial" panose="020B0604020202020204" pitchFamily="34" charset="0"/>
              <a:buChar char="◦"/>
              <a:defRPr sz="2400" b="0"/>
            </a:lvl2pPr>
            <a:lvl3pPr marL="914400" indent="-228600">
              <a:buFont typeface="Wingdings" panose="05000000000000000000" pitchFamily="2" charset="2"/>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CA" noProof="0" dirty="0"/>
          </a:p>
        </p:txBody>
      </p:sp>
      <p:sp>
        <p:nvSpPr>
          <p:cNvPr id="11" name="Content Placeholder 7"/>
          <p:cNvSpPr>
            <a:spLocks noGrp="1"/>
          </p:cNvSpPr>
          <p:nvPr>
            <p:ph sz="quarter" idx="12"/>
          </p:nvPr>
        </p:nvSpPr>
        <p:spPr>
          <a:xfrm>
            <a:off x="846669" y="1239716"/>
            <a:ext cx="5108655" cy="5085781"/>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CA" noProof="0" dirty="0"/>
          </a:p>
        </p:txBody>
      </p:sp>
      <p:sp>
        <p:nvSpPr>
          <p:cNvPr id="6"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4" name="Rectangle 2">
            <a:extLst>
              <a:ext uri="{FF2B5EF4-FFF2-40B4-BE49-F238E27FC236}">
                <a16:creationId xmlns:a16="http://schemas.microsoft.com/office/drawing/2014/main" id="{3D57047A-33F7-9BC6-84A6-FA34C762A73C}"/>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1410907770"/>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384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939693" y="1320800"/>
            <a:ext cx="5804225" cy="2980352"/>
          </a:xfrm>
          <a:prstGeom prst="rect">
            <a:avLst/>
          </a:prstGeom>
        </p:spPr>
        <p:txBody>
          <a:bodyPr/>
          <a:lstStyle>
            <a:lvl1pPr algn="l">
              <a:defRPr sz="6000" baseline="0">
                <a:solidFill>
                  <a:schemeClr val="tx1"/>
                </a:solidFill>
                <a:latin typeface="Impact" pitchFamily="34" charset="0"/>
              </a:defRPr>
            </a:lvl1pPr>
          </a:lstStyle>
          <a:p>
            <a:endParaRPr lang="en-CA" noProof="0" dirty="0"/>
          </a:p>
        </p:txBody>
      </p:sp>
      <p:sp>
        <p:nvSpPr>
          <p:cNvPr id="11" name="Text Placeholder 10"/>
          <p:cNvSpPr>
            <a:spLocks noGrp="1"/>
          </p:cNvSpPr>
          <p:nvPr>
            <p:ph type="body" sz="quarter" idx="10" hasCustomPrompt="1"/>
          </p:nvPr>
        </p:nvSpPr>
        <p:spPr>
          <a:xfrm>
            <a:off x="5939693" y="4401024"/>
            <a:ext cx="5804225" cy="675789"/>
          </a:xfrm>
          <a:prstGeom prst="rect">
            <a:avLst/>
          </a:prstGeom>
        </p:spPr>
        <p:txBody>
          <a:bodyPr vert="horz"/>
          <a:lstStyle>
            <a:lvl1pPr marL="0" algn="l" defTabSz="914400" rtl="0" eaLnBrk="1" latinLnBrk="0" hangingPunct="1">
              <a:spcBef>
                <a:spcPct val="50000"/>
              </a:spcBef>
              <a:defRPr lang="en-US" sz="1400" b="1" kern="1200" baseline="0" dirty="0">
                <a:solidFill>
                  <a:srgbClr val="005EB8"/>
                </a:solidFill>
                <a:latin typeface="Arial" pitchFamily="34" charset="0"/>
                <a:ea typeface="+mn-ea"/>
                <a:cs typeface="Arial" pitchFamily="34" charset="0"/>
              </a:defRPr>
            </a:lvl1pPr>
          </a:lstStyle>
          <a:p>
            <a:pPr lvl="0"/>
            <a:r>
              <a:rPr lang="en-US" dirty="0"/>
              <a:t>Presentation Subtitle</a:t>
            </a:r>
          </a:p>
        </p:txBody>
      </p:sp>
    </p:spTree>
  </p:cSld>
  <p:clrMapOvr>
    <a:masterClrMapping/>
  </p:clrMapOvr>
  <p:extLst>
    <p:ext uri="{DCECCB84-F9BA-43D5-87BE-67443E8EF086}">
      <p15:sldGuideLst xmlns:p15="http://schemas.microsoft.com/office/powerpoint/2012/main">
        <p15:guide id="1" orient="horz" pos="936" userDrawn="1">
          <p15:clr>
            <a:srgbClr val="FBAE40"/>
          </p15:clr>
        </p15:guide>
        <p15:guide id="2" pos="3840"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p:spTree>
      <p:nvGrpSpPr>
        <p:cNvPr id="1" name=""/>
        <p:cNvGrpSpPr/>
        <p:nvPr/>
      </p:nvGrpSpPr>
      <p:grpSpPr>
        <a:xfrm>
          <a:off x="0" y="0"/>
          <a:ext cx="0" cy="0"/>
          <a:chOff x="0" y="0"/>
          <a:chExt cx="0" cy="0"/>
        </a:xfrm>
      </p:grpSpPr>
      <p:sp>
        <p:nvSpPr>
          <p:cNvPr id="3" name="Title 1"/>
          <p:cNvSpPr>
            <a:spLocks noGrp="1"/>
          </p:cNvSpPr>
          <p:nvPr>
            <p:ph type="ctrTitle"/>
          </p:nvPr>
        </p:nvSpPr>
        <p:spPr>
          <a:xfrm>
            <a:off x="823803" y="154483"/>
            <a:ext cx="8929797" cy="627860"/>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2674009801"/>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512"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 numbered">
    <p:spTree>
      <p:nvGrpSpPr>
        <p:cNvPr id="1" name=""/>
        <p:cNvGrpSpPr/>
        <p:nvPr/>
      </p:nvGrpSpPr>
      <p:grpSpPr>
        <a:xfrm>
          <a:off x="0" y="0"/>
          <a:ext cx="0" cy="0"/>
          <a:chOff x="0" y="0"/>
          <a:chExt cx="0" cy="0"/>
        </a:xfrm>
      </p:grpSpPr>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mj-lt"/>
              <a:buAutoNum type="arabicPeriod"/>
              <a:defRPr baseline="0">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3" name="Title 1"/>
          <p:cNvSpPr>
            <a:spLocks noGrp="1"/>
          </p:cNvSpPr>
          <p:nvPr>
            <p:ph type="ctrTitle"/>
          </p:nvPr>
        </p:nvSpPr>
        <p:spPr>
          <a:xfrm>
            <a:off x="821128" y="157877"/>
            <a:ext cx="8932472" cy="682387"/>
          </a:xfrm>
          <a:prstGeom prst="rect">
            <a:avLst/>
          </a:prstGeom>
        </p:spPr>
        <p:txBody>
          <a:bodyPr/>
          <a:lstStyle>
            <a:lvl1pPr algn="l">
              <a:defRPr sz="3000" b="1" i="0" baseline="0">
                <a:solidFill>
                  <a:schemeClr val="tx2"/>
                </a:solidFill>
                <a:latin typeface="Arial"/>
              </a:defRPr>
            </a:lvl1pPr>
          </a:lstStyle>
          <a:p>
            <a:endParaRPr lang="en-CA" noProof="0" dirty="0"/>
          </a:p>
        </p:txBody>
      </p:sp>
    </p:spTree>
    <p:extLst>
      <p:ext uri="{BB962C8B-B14F-4D97-AF65-F5344CB8AC3E}">
        <p14:creationId xmlns:p14="http://schemas.microsoft.com/office/powerpoint/2010/main" val="2962626970"/>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512"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1_Large image">
    <p:spTree>
      <p:nvGrpSpPr>
        <p:cNvPr id="1" name=""/>
        <p:cNvGrpSpPr/>
        <p:nvPr/>
      </p:nvGrpSpPr>
      <p:grpSpPr>
        <a:xfrm>
          <a:off x="0" y="0"/>
          <a:ext cx="0" cy="0"/>
          <a:chOff x="0" y="0"/>
          <a:chExt cx="0" cy="0"/>
        </a:xfrm>
      </p:grpSpPr>
      <p:sp>
        <p:nvSpPr>
          <p:cNvPr id="3" name="Title 1"/>
          <p:cNvSpPr>
            <a:spLocks noGrp="1"/>
          </p:cNvSpPr>
          <p:nvPr>
            <p:ph type="ctrTitle"/>
          </p:nvPr>
        </p:nvSpPr>
        <p:spPr>
          <a:xfrm>
            <a:off x="819936" y="155769"/>
            <a:ext cx="8933664" cy="675703"/>
          </a:xfrm>
          <a:prstGeom prst="rect">
            <a:avLst/>
          </a:prstGeom>
        </p:spPr>
        <p:txBody>
          <a:bodyPr/>
          <a:lstStyle>
            <a:lvl1pPr algn="l">
              <a:defRPr sz="3000" b="1" i="0" baseline="0">
                <a:solidFill>
                  <a:schemeClr val="tx1"/>
                </a:solidFill>
                <a:latin typeface="Arial"/>
              </a:defRPr>
            </a:lvl1pPr>
          </a:lstStyle>
          <a:p>
            <a:endParaRPr lang="en-CA" noProof="0" dirty="0"/>
          </a:p>
        </p:txBody>
      </p:sp>
      <p:sp>
        <p:nvSpPr>
          <p:cNvPr id="5" name="Picture Placeholder 4"/>
          <p:cNvSpPr>
            <a:spLocks noGrp="1"/>
          </p:cNvSpPr>
          <p:nvPr>
            <p:ph type="pic" sz="quarter" idx="10" hasCustomPrompt="1"/>
          </p:nvPr>
        </p:nvSpPr>
        <p:spPr>
          <a:xfrm>
            <a:off x="843843" y="1239716"/>
            <a:ext cx="10457040" cy="4868750"/>
          </a:xfrm>
          <a:prstGeom prst="rect">
            <a:avLst/>
          </a:prstGeom>
        </p:spPr>
        <p:txBody>
          <a:bodyPr vert="horz"/>
          <a:lstStyle>
            <a:lvl1pPr>
              <a:defRPr baseline="0"/>
            </a:lvl1pPr>
          </a:lstStyle>
          <a:p>
            <a:r>
              <a:rPr lang="en-CA" noProof="0" dirty="0"/>
              <a:t>Insert image here.</a:t>
            </a:r>
          </a:p>
        </p:txBody>
      </p:sp>
      <p:sp>
        <p:nvSpPr>
          <p:cNvPr id="6" name="Text Placeholder 10"/>
          <p:cNvSpPr>
            <a:spLocks noGrp="1"/>
          </p:cNvSpPr>
          <p:nvPr>
            <p:ph type="body" sz="quarter" idx="11" hasCustomPrompt="1"/>
          </p:nvPr>
        </p:nvSpPr>
        <p:spPr>
          <a:xfrm>
            <a:off x="5407512" y="6133275"/>
            <a:ext cx="5995595" cy="28571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8"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686758168"/>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 image">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54657"/>
            <a:ext cx="8933203" cy="685607"/>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8" name="Content Placeholder 7"/>
          <p:cNvSpPr>
            <a:spLocks noGrp="1"/>
          </p:cNvSpPr>
          <p:nvPr>
            <p:ph sz="quarter" idx="10"/>
          </p:nvPr>
        </p:nvSpPr>
        <p:spPr>
          <a:xfrm>
            <a:off x="846668" y="1248509"/>
            <a:ext cx="10454217" cy="2517157"/>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4" name="Picture Placeholder 4"/>
          <p:cNvSpPr>
            <a:spLocks noGrp="1"/>
          </p:cNvSpPr>
          <p:nvPr>
            <p:ph type="pic" sz="quarter" idx="11" hasCustomPrompt="1"/>
          </p:nvPr>
        </p:nvSpPr>
        <p:spPr>
          <a:xfrm>
            <a:off x="843843" y="3852567"/>
            <a:ext cx="10457040" cy="2255898"/>
          </a:xfrm>
          <a:prstGeom prst="rect">
            <a:avLst/>
          </a:prstGeom>
        </p:spPr>
        <p:txBody>
          <a:bodyPr vert="horz"/>
          <a:lstStyle>
            <a:lvl1pPr>
              <a:defRPr baseline="0"/>
            </a:lvl1pPr>
          </a:lstStyle>
          <a:p>
            <a:r>
              <a:rPr lang="en-CA" noProof="0" dirty="0"/>
              <a:t>Insert image here.</a:t>
            </a:r>
          </a:p>
        </p:txBody>
      </p:sp>
      <p:sp>
        <p:nvSpPr>
          <p:cNvPr id="5" name="Text Placeholder 10"/>
          <p:cNvSpPr>
            <a:spLocks noGrp="1"/>
          </p:cNvSpPr>
          <p:nvPr>
            <p:ph type="body" sz="quarter" idx="12" hasCustomPrompt="1"/>
          </p:nvPr>
        </p:nvSpPr>
        <p:spPr>
          <a:xfrm>
            <a:off x="5407512" y="6126049"/>
            <a:ext cx="5995595" cy="25716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955310471"/>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1_Image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60030"/>
            <a:ext cx="8933203" cy="647852"/>
          </a:xfrm>
          <a:prstGeom prst="rect">
            <a:avLst/>
          </a:prstGeom>
        </p:spPr>
        <p:txBody>
          <a:bodyPr/>
          <a:lstStyle>
            <a:lvl1pPr algn="l">
              <a:defRPr sz="3000" b="1" i="0" baseline="0">
                <a:solidFill>
                  <a:schemeClr val="tx1"/>
                </a:solidFill>
                <a:latin typeface="Arial"/>
              </a:defRPr>
            </a:lvl1pPr>
          </a:lstStyle>
          <a:p>
            <a:endParaRPr lang="en-CA" noProof="0" dirty="0"/>
          </a:p>
        </p:txBody>
      </p:sp>
      <p:sp>
        <p:nvSpPr>
          <p:cNvPr id="4" name="Picture Placeholder 4"/>
          <p:cNvSpPr>
            <a:spLocks noGrp="1"/>
          </p:cNvSpPr>
          <p:nvPr>
            <p:ph type="pic" sz="quarter" idx="10" hasCustomPrompt="1"/>
          </p:nvPr>
        </p:nvSpPr>
        <p:spPr>
          <a:xfrm>
            <a:off x="6807200" y="1248508"/>
            <a:ext cx="4493683" cy="4689714"/>
          </a:xfrm>
          <a:prstGeom prst="rect">
            <a:avLst/>
          </a:prstGeom>
        </p:spPr>
        <p:txBody>
          <a:bodyPr vert="horz"/>
          <a:lstStyle>
            <a:lvl1pPr marL="0" indent="0">
              <a:buFont typeface="Arial" panose="020B0604020202020204" pitchFamily="34" charset="0"/>
              <a:buNone/>
              <a:defRPr baseline="0">
                <a:solidFill>
                  <a:schemeClr val="accent3"/>
                </a:solidFill>
              </a:defRPr>
            </a:lvl1pPr>
            <a:lvl2pPr marL="685800" indent="-342900">
              <a:defRPr/>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r>
              <a:rPr lang="en-CA" noProof="0" dirty="0"/>
              <a:t>Insert image here.</a:t>
            </a:r>
          </a:p>
        </p:txBody>
      </p:sp>
      <p:sp>
        <p:nvSpPr>
          <p:cNvPr id="6" name="Content Placeholder 7"/>
          <p:cNvSpPr>
            <a:spLocks noGrp="1"/>
          </p:cNvSpPr>
          <p:nvPr>
            <p:ph sz="quarter" idx="12"/>
          </p:nvPr>
        </p:nvSpPr>
        <p:spPr>
          <a:xfrm>
            <a:off x="846669" y="1248508"/>
            <a:ext cx="5604932" cy="5076988"/>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dirty="0"/>
              <a:t>Click to edit Master text styles</a:t>
            </a:r>
          </a:p>
          <a:p>
            <a:pPr lvl="1"/>
            <a:r>
              <a:rPr lang="en-US" sz="2400" noProof="0" dirty="0"/>
              <a:t>Second level</a:t>
            </a:r>
          </a:p>
          <a:p>
            <a:pPr lvl="2"/>
            <a:r>
              <a:rPr lang="en-US" sz="2000" noProof="0" dirty="0"/>
              <a:t>Third level</a:t>
            </a:r>
            <a:endParaRPr lang="en-US" noProof="0" dirty="0"/>
          </a:p>
          <a:p>
            <a:pPr lvl="3"/>
            <a:r>
              <a:rPr lang="en-US" noProof="0" dirty="0"/>
              <a:t>Fourth level</a:t>
            </a:r>
          </a:p>
          <a:p>
            <a:pPr lvl="4"/>
            <a:r>
              <a:rPr lang="en-US" noProof="0" dirty="0"/>
              <a:t>Fifth level</a:t>
            </a:r>
            <a:endParaRPr lang="en-CA" noProof="0" dirty="0"/>
          </a:p>
          <a:p>
            <a:pPr lvl="0"/>
            <a:endParaRPr lang="en-CA" noProof="0" dirty="0"/>
          </a:p>
        </p:txBody>
      </p:sp>
      <p:sp>
        <p:nvSpPr>
          <p:cNvPr id="8" name="Text Placeholder 10"/>
          <p:cNvSpPr>
            <a:spLocks noGrp="1"/>
          </p:cNvSpPr>
          <p:nvPr>
            <p:ph type="body" sz="quarter" idx="11" hasCustomPrompt="1"/>
          </p:nvPr>
        </p:nvSpPr>
        <p:spPr>
          <a:xfrm>
            <a:off x="6806493" y="5938221"/>
            <a:ext cx="4653987" cy="384318"/>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9"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356846997"/>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1_Text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8" y="155149"/>
            <a:ext cx="8944925" cy="685114"/>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10" name="Content Placeholder 3"/>
          <p:cNvSpPr>
            <a:spLocks noGrp="1"/>
          </p:cNvSpPr>
          <p:nvPr>
            <p:ph sz="half" idx="2"/>
          </p:nvPr>
        </p:nvSpPr>
        <p:spPr>
          <a:xfrm>
            <a:off x="6260123" y="1239716"/>
            <a:ext cx="5055000" cy="5085781"/>
          </a:xfrm>
          <a:prstGeom prst="rect">
            <a:avLst/>
          </a:prstGeom>
        </p:spPr>
        <p:txBody>
          <a:bodyPr/>
          <a:lstStyle>
            <a:lvl1pPr marL="342900" indent="-342900">
              <a:buFont typeface="Arial" panose="020B0604020202020204" pitchFamily="34" charset="0"/>
              <a:buChar char="•"/>
              <a:defRPr sz="2800">
                <a:solidFill>
                  <a:schemeClr val="tx2"/>
                </a:solidFill>
              </a:defRPr>
            </a:lvl1pPr>
            <a:lvl2pPr marL="685800" indent="-342900">
              <a:buFont typeface="Arial" panose="020B0604020202020204" pitchFamily="34" charset="0"/>
              <a:buChar char="◦"/>
              <a:defRPr sz="2400" b="0"/>
            </a:lvl2pPr>
            <a:lvl3pPr marL="914400" indent="-228600">
              <a:buFont typeface="Wingdings" panose="05000000000000000000" pitchFamily="2" charset="2"/>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p:txBody>
      </p:sp>
      <p:sp>
        <p:nvSpPr>
          <p:cNvPr id="11" name="Content Placeholder 7"/>
          <p:cNvSpPr>
            <a:spLocks noGrp="1"/>
          </p:cNvSpPr>
          <p:nvPr>
            <p:ph sz="quarter" idx="12"/>
          </p:nvPr>
        </p:nvSpPr>
        <p:spPr>
          <a:xfrm>
            <a:off x="846669" y="1239716"/>
            <a:ext cx="5108655" cy="5085781"/>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dirty="0"/>
              <a:t>Click to edit Master text styles</a:t>
            </a:r>
          </a:p>
          <a:p>
            <a:pPr lvl="1"/>
            <a:r>
              <a:rPr lang="en-US" sz="2400" noProof="0" dirty="0"/>
              <a:t>Second level</a:t>
            </a:r>
          </a:p>
          <a:p>
            <a:pPr lvl="2"/>
            <a:r>
              <a:rPr lang="en-US" sz="2000" noProof="0" dirty="0"/>
              <a:t>Third level</a:t>
            </a:r>
            <a:endParaRPr lang="en-US" noProof="0" dirty="0"/>
          </a:p>
          <a:p>
            <a:pPr lvl="3"/>
            <a:r>
              <a:rPr lang="en-US" noProof="0" dirty="0"/>
              <a:t>Fourth level</a:t>
            </a:r>
          </a:p>
          <a:p>
            <a:pPr lvl="4"/>
            <a:r>
              <a:rPr lang="en-US" noProof="0" dirty="0"/>
              <a:t>Fifth level</a:t>
            </a:r>
            <a:endParaRPr lang="en-CA" noProof="0" dirty="0"/>
          </a:p>
          <a:p>
            <a:pPr lvl="0"/>
            <a:endParaRPr lang="en-CA" noProof="0" dirty="0"/>
          </a:p>
        </p:txBody>
      </p:sp>
      <p:sp>
        <p:nvSpPr>
          <p:cNvPr id="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031005330"/>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0407248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659101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569822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6156233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2025-02-04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6727355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2025-02-04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0212682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2025-02-04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431455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291777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91839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776122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45442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
        <p:nvSpPr>
          <p:cNvPr id="7" name="Rectangle 4">
            <a:extLst>
              <a:ext uri="{FF2B5EF4-FFF2-40B4-BE49-F238E27FC236}">
                <a16:creationId xmlns:a16="http://schemas.microsoft.com/office/drawing/2014/main" id="{D731AAF1-AA2F-6870-20D6-BA2C48E75D7A}"/>
              </a:ext>
            </a:extLst>
          </p:cNvPr>
          <p:cNvSpPr>
            <a:spLocks noChangeArrowheads="1"/>
          </p:cNvSpPr>
          <p:nvPr/>
        </p:nvSpPr>
        <p:spPr bwMode="auto">
          <a:xfrm>
            <a:off x="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8" name="Rectangle 5">
            <a:extLst>
              <a:ext uri="{FF2B5EF4-FFF2-40B4-BE49-F238E27FC236}">
                <a16:creationId xmlns:a16="http://schemas.microsoft.com/office/drawing/2014/main" id="{5B350F5A-C862-41BB-DF52-28173542BFBC}"/>
              </a:ext>
            </a:extLst>
          </p:cNvPr>
          <p:cNvSpPr>
            <a:spLocks noChangeArrowheads="1"/>
          </p:cNvSpPr>
          <p:nvPr/>
        </p:nvSpPr>
        <p:spPr bwMode="auto">
          <a:xfrm>
            <a:off x="0" y="318702"/>
            <a:ext cx="227948" cy="276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120900" algn="r"/>
                <a:tab pos="2971800" algn="ctr"/>
                <a:tab pos="5943600" algn="r"/>
              </a:tabLst>
            </a:pPr>
            <a:r>
              <a:rPr kumimoji="0" lang="en-US"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Rectangle 2">
            <a:extLst>
              <a:ext uri="{FF2B5EF4-FFF2-40B4-BE49-F238E27FC236}">
                <a16:creationId xmlns:a16="http://schemas.microsoft.com/office/drawing/2014/main" id="{7351E504-6577-EDA9-5D1E-A07638CF6761}"/>
              </a:ext>
            </a:extLst>
          </p:cNvPr>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2" name="Rectangle 4">
            <a:extLst>
              <a:ext uri="{FF2B5EF4-FFF2-40B4-BE49-F238E27FC236}">
                <a16:creationId xmlns:a16="http://schemas.microsoft.com/office/drawing/2014/main" id="{145E4AA9-E83C-01AE-1561-CEF01D278360}"/>
              </a:ext>
            </a:extLst>
          </p:cNvPr>
          <p:cNvSpPr>
            <a:spLocks noChangeArrowheads="1"/>
          </p:cNvSpPr>
          <p:nvPr userDrawn="1"/>
        </p:nvSpPr>
        <p:spPr bwMode="auto">
          <a:xfrm>
            <a:off x="1" y="43934"/>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13" name="Rectangle 5">
            <a:extLst>
              <a:ext uri="{FF2B5EF4-FFF2-40B4-BE49-F238E27FC236}">
                <a16:creationId xmlns:a16="http://schemas.microsoft.com/office/drawing/2014/main" id="{AC30641B-A461-1A29-46D6-81557C2130EA}"/>
              </a:ext>
            </a:extLst>
          </p:cNvPr>
          <p:cNvSpPr>
            <a:spLocks noChangeArrowheads="1"/>
          </p:cNvSpPr>
          <p:nvPr userDrawn="1"/>
        </p:nvSpPr>
        <p:spPr bwMode="auto">
          <a:xfrm>
            <a:off x="0" y="318702"/>
            <a:ext cx="227948" cy="27699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120900" algn="r"/>
                <a:tab pos="2971800" algn="ctr"/>
                <a:tab pos="5943600" algn="r"/>
              </a:tabLst>
            </a:pPr>
            <a:r>
              <a:rPr kumimoji="0" lang="en-US"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Rectangle 2">
            <a:extLst>
              <a:ext uri="{FF2B5EF4-FFF2-40B4-BE49-F238E27FC236}">
                <a16:creationId xmlns:a16="http://schemas.microsoft.com/office/drawing/2014/main" id="{67853F5E-B20F-59EE-3F47-AF36834F7148}"/>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1608855278"/>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 id="2147483669" r:id="rId12"/>
    <p:sldLayoutId id="2147483670" r:id="rId13"/>
    <p:sldLayoutId id="2147483671" r:id="rId14"/>
    <p:sldLayoutId id="2147483672" r:id="rId15"/>
    <p:sldLayoutId id="2147483673" r:id="rId16"/>
    <p:sldLayoutId id="2147483674" r:id="rId17"/>
    <p:sldLayoutId id="2147483675" r:id="rId18"/>
    <p:sldLayoutId id="2147483649" r:id="rId19"/>
    <p:sldLayoutId id="2147483650" r:id="rId20"/>
    <p:sldLayoutId id="2147483653" r:id="rId21"/>
    <p:sldLayoutId id="2147483651" r:id="rId22"/>
    <p:sldLayoutId id="2147483656" r:id="rId23"/>
    <p:sldLayoutId id="2147483652" r:id="rId24"/>
    <p:sldLayoutId id="2147483654"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2025-02-04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914638071"/>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ctrTitle"/>
          </p:nvPr>
        </p:nvSpPr>
        <p:spPr>
          <a:xfrm>
            <a:off x="4646950" y="1407176"/>
            <a:ext cx="6021049" cy="2387600"/>
          </a:xfrm>
        </p:spPr>
        <p:txBody>
          <a:bodyPr/>
          <a:lstStyle/>
          <a:p>
            <a:pPr algn="l"/>
            <a:r>
              <a:rPr lang="en-US" sz="4800" dirty="0"/>
              <a:t>RADP 215: Radiation Protection</a:t>
            </a:r>
          </a:p>
        </p:txBody>
      </p:sp>
      <p:sp>
        <p:nvSpPr>
          <p:cNvPr id="10" name="Text Placeholder 9"/>
          <p:cNvSpPr>
            <a:spLocks noGrp="1"/>
          </p:cNvSpPr>
          <p:nvPr>
            <p:ph type="subTitle" idx="1"/>
          </p:nvPr>
        </p:nvSpPr>
        <p:spPr>
          <a:xfrm>
            <a:off x="4646950" y="3886851"/>
            <a:ext cx="6021049" cy="1655762"/>
          </a:xfrm>
        </p:spPr>
        <p:txBody>
          <a:bodyPr/>
          <a:lstStyle/>
          <a:p>
            <a:pPr algn="l"/>
            <a:r>
              <a:rPr lang="en-US" dirty="0"/>
              <a:t>Building Design and Protective Barriers</a:t>
            </a:r>
          </a:p>
        </p:txBody>
      </p:sp>
    </p:spTree>
    <p:extLst>
      <p:ext uri="{BB962C8B-B14F-4D97-AF65-F5344CB8AC3E}">
        <p14:creationId xmlns:p14="http://schemas.microsoft.com/office/powerpoint/2010/main" val="3650231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Department Design and Safety</a:t>
            </a:r>
          </a:p>
        </p:txBody>
      </p:sp>
      <p:sp>
        <p:nvSpPr>
          <p:cNvPr id="3" name="Content Placeholder 2"/>
          <p:cNvSpPr>
            <a:spLocks noGrp="1"/>
          </p:cNvSpPr>
          <p:nvPr>
            <p:ph idx="1"/>
          </p:nvPr>
        </p:nvSpPr>
        <p:spPr/>
        <p:txBody>
          <a:bodyPr/>
          <a:lstStyle/>
          <a:p>
            <a:r>
              <a:rPr lang="en-US" dirty="0"/>
              <a:t>Main priority is to protect personnel and the public from radiation levels above the current exposure limits. </a:t>
            </a:r>
          </a:p>
          <a:p>
            <a:pPr marL="0" indent="0">
              <a:buNone/>
            </a:pPr>
            <a:endParaRPr lang="en-US" dirty="0"/>
          </a:p>
          <a:p>
            <a:r>
              <a:rPr lang="en-US" dirty="0"/>
              <a:t>Routine checks ensure that construction and shielding is adequate.</a:t>
            </a:r>
          </a:p>
          <a:p>
            <a:pPr marL="0" indent="0">
              <a:buNone/>
            </a:pPr>
            <a:endParaRPr lang="en-US" dirty="0"/>
          </a:p>
          <a:p>
            <a:r>
              <a:rPr lang="en-US" dirty="0"/>
              <a:t>There are many considerations when constructing a radiology department</a:t>
            </a:r>
          </a:p>
          <a:p>
            <a:pPr marL="0" indent="0">
              <a:buNone/>
            </a:pPr>
            <a:endParaRPr lang="en-US" dirty="0"/>
          </a:p>
          <a:p>
            <a:endParaRPr lang="en-US" dirty="0"/>
          </a:p>
        </p:txBody>
      </p:sp>
    </p:spTree>
    <p:extLst>
      <p:ext uri="{BB962C8B-B14F-4D97-AF65-F5344CB8AC3E}">
        <p14:creationId xmlns:p14="http://schemas.microsoft.com/office/powerpoint/2010/main" val="2750209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Location Within the Institution</a:t>
            </a:r>
          </a:p>
        </p:txBody>
      </p:sp>
      <p:sp>
        <p:nvSpPr>
          <p:cNvPr id="3" name="Content Placeholder 2"/>
          <p:cNvSpPr>
            <a:spLocks noGrp="1"/>
          </p:cNvSpPr>
          <p:nvPr>
            <p:ph idx="1"/>
          </p:nvPr>
        </p:nvSpPr>
        <p:spPr/>
        <p:txBody>
          <a:bodyPr/>
          <a:lstStyle/>
          <a:p>
            <a:r>
              <a:rPr lang="en-US" dirty="0"/>
              <a:t>Main floor, ground level</a:t>
            </a:r>
          </a:p>
          <a:p>
            <a:r>
              <a:rPr lang="en-US" dirty="0"/>
              <a:t>Upper floor, second or above </a:t>
            </a:r>
          </a:p>
          <a:p>
            <a:r>
              <a:rPr lang="en-US" dirty="0"/>
              <a:t>Depends on the infrastructure in the existing or new department </a:t>
            </a:r>
          </a:p>
          <a:p>
            <a:r>
              <a:rPr lang="en-US" dirty="0"/>
              <a:t>Adjoining rooms</a:t>
            </a:r>
          </a:p>
          <a:p>
            <a:r>
              <a:rPr lang="en-US" dirty="0"/>
              <a:t>Must consider patients that will be seen at the facility</a:t>
            </a:r>
          </a:p>
        </p:txBody>
      </p:sp>
    </p:spTree>
    <p:extLst>
      <p:ext uri="{BB962C8B-B14F-4D97-AF65-F5344CB8AC3E}">
        <p14:creationId xmlns:p14="http://schemas.microsoft.com/office/powerpoint/2010/main" val="3275706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Department Design and Safety</a:t>
            </a:r>
          </a:p>
        </p:txBody>
      </p:sp>
      <p:sp>
        <p:nvSpPr>
          <p:cNvPr id="3" name="Content Placeholder 2"/>
          <p:cNvSpPr>
            <a:spLocks noGrp="1"/>
          </p:cNvSpPr>
          <p:nvPr>
            <p:ph idx="1"/>
          </p:nvPr>
        </p:nvSpPr>
        <p:spPr/>
        <p:txBody>
          <a:bodyPr/>
          <a:lstStyle/>
          <a:p>
            <a:r>
              <a:rPr lang="en-US" dirty="0"/>
              <a:t>All radiographic rooms </a:t>
            </a:r>
            <a:r>
              <a:rPr lang="en-US" b="1" dirty="0"/>
              <a:t>must </a:t>
            </a:r>
            <a:r>
              <a:rPr lang="en-US" dirty="0"/>
              <a:t>have a detailed floor plan that indicates:</a:t>
            </a:r>
          </a:p>
          <a:p>
            <a:r>
              <a:rPr lang="en-US" dirty="0"/>
              <a:t>Location of the control panel in the room </a:t>
            </a:r>
          </a:p>
          <a:p>
            <a:pPr lvl="1"/>
            <a:r>
              <a:rPr lang="en-US" dirty="0"/>
              <a:t>Dimensions, shape and exact location in regard to other work areas</a:t>
            </a:r>
          </a:p>
          <a:p>
            <a:r>
              <a:rPr lang="en-US" dirty="0"/>
              <a:t>Location of the equipment within the room </a:t>
            </a:r>
          </a:p>
          <a:p>
            <a:r>
              <a:rPr lang="en-US" dirty="0"/>
              <a:t>Range of movement of the tube</a:t>
            </a:r>
          </a:p>
          <a:p>
            <a:endParaRPr lang="en-US" dirty="0"/>
          </a:p>
        </p:txBody>
      </p:sp>
    </p:spTree>
    <p:extLst>
      <p:ext uri="{BB962C8B-B14F-4D97-AF65-F5344CB8AC3E}">
        <p14:creationId xmlns:p14="http://schemas.microsoft.com/office/powerpoint/2010/main" val="2856222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Radiation</a:t>
            </a:r>
          </a:p>
        </p:txBody>
      </p:sp>
      <p:sp>
        <p:nvSpPr>
          <p:cNvPr id="3" name="Content Placeholder 2"/>
          <p:cNvSpPr>
            <a:spLocks noGrp="1"/>
          </p:cNvSpPr>
          <p:nvPr>
            <p:ph idx="1"/>
          </p:nvPr>
        </p:nvSpPr>
        <p:spPr/>
        <p:txBody>
          <a:bodyPr/>
          <a:lstStyle/>
          <a:p>
            <a:pPr marL="0" indent="0">
              <a:buNone/>
            </a:pPr>
            <a:r>
              <a:rPr lang="en-US" dirty="0"/>
              <a:t>Types of radiation in an exam room: </a:t>
            </a:r>
          </a:p>
          <a:p>
            <a:pPr marL="0" indent="0">
              <a:buNone/>
            </a:pPr>
            <a:endParaRPr lang="en-US" dirty="0"/>
          </a:p>
          <a:p>
            <a:r>
              <a:rPr lang="en-US" dirty="0"/>
              <a:t> </a:t>
            </a:r>
          </a:p>
          <a:p>
            <a:pPr marL="0" indent="0">
              <a:buNone/>
            </a:pPr>
            <a:endParaRPr lang="en-US" dirty="0"/>
          </a:p>
          <a:p>
            <a:r>
              <a:rPr lang="en-US" dirty="0"/>
              <a:t> </a:t>
            </a:r>
          </a:p>
          <a:p>
            <a:pPr lvl="1"/>
            <a:r>
              <a:rPr lang="en-US" dirty="0"/>
              <a:t> </a:t>
            </a:r>
          </a:p>
          <a:p>
            <a:pPr lvl="1"/>
            <a:r>
              <a:rPr lang="en-US" dirty="0"/>
              <a:t> 	</a:t>
            </a:r>
          </a:p>
          <a:p>
            <a:pPr marL="0" indent="0">
              <a:buNone/>
            </a:pPr>
            <a:r>
              <a:rPr lang="en-US" dirty="0"/>
              <a:t>				</a:t>
            </a:r>
          </a:p>
          <a:p>
            <a:pPr marL="0" indent="0">
              <a:buNone/>
            </a:pPr>
            <a:endParaRPr lang="en-US" dirty="0"/>
          </a:p>
        </p:txBody>
      </p:sp>
    </p:spTree>
    <p:extLst>
      <p:ext uri="{BB962C8B-B14F-4D97-AF65-F5344CB8AC3E}">
        <p14:creationId xmlns:p14="http://schemas.microsoft.com/office/powerpoint/2010/main" val="1527573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Primary Radiation</a:t>
            </a:r>
          </a:p>
        </p:txBody>
      </p:sp>
      <p:sp>
        <p:nvSpPr>
          <p:cNvPr id="5" name="Rectangle 4"/>
          <p:cNvSpPr/>
          <p:nvPr/>
        </p:nvSpPr>
        <p:spPr>
          <a:xfrm>
            <a:off x="838200" y="1690688"/>
            <a:ext cx="10374443" cy="3268587"/>
          </a:xfrm>
          <a:prstGeom prst="rect">
            <a:avLst/>
          </a:prstGeom>
        </p:spPr>
        <p:txBody>
          <a:bodyPr wrap="square">
            <a:spAutoFit/>
          </a:bodyPr>
          <a:lstStyle/>
          <a:p>
            <a:pPr marL="685800" lvl="1" indent="-342900">
              <a:spcBef>
                <a:spcPct val="20000"/>
              </a:spcBef>
              <a:buFont typeface="Arial" panose="020B0604020202020204" pitchFamily="34" charset="0"/>
              <a:buChar char="•"/>
            </a:pPr>
            <a:r>
              <a:rPr lang="en-US" sz="2400" dirty="0">
                <a:solidFill>
                  <a:prstClr val="black"/>
                </a:solidFill>
              </a:rPr>
              <a:t>Direct radiation (useful beam)</a:t>
            </a:r>
          </a:p>
          <a:p>
            <a:pPr marL="685800" lvl="1" indent="-342900">
              <a:spcBef>
                <a:spcPct val="20000"/>
              </a:spcBef>
              <a:buFont typeface="Arial" panose="020B0604020202020204" pitchFamily="34" charset="0"/>
              <a:buChar char="•"/>
            </a:pPr>
            <a:r>
              <a:rPr lang="en-US" sz="2400" dirty="0">
                <a:solidFill>
                  <a:prstClr val="black"/>
                </a:solidFill>
              </a:rPr>
              <a:t>Travels without deflection toward wall, door or viewing window</a:t>
            </a:r>
          </a:p>
          <a:p>
            <a:pPr marL="685800" lvl="1" indent="-342900">
              <a:spcBef>
                <a:spcPct val="20000"/>
              </a:spcBef>
              <a:buFont typeface="Arial" panose="020B0604020202020204" pitchFamily="34" charset="0"/>
              <a:buChar char="•"/>
            </a:pPr>
            <a:r>
              <a:rPr lang="en-US" sz="2400" dirty="0">
                <a:solidFill>
                  <a:prstClr val="black"/>
                </a:solidFill>
              </a:rPr>
              <a:t>Most intensive and most difficult to stop—requires the heaviest shielding</a:t>
            </a:r>
          </a:p>
          <a:p>
            <a:pPr marL="685800" lvl="1" indent="-342900">
              <a:spcBef>
                <a:spcPct val="20000"/>
              </a:spcBef>
              <a:buFont typeface="Arial" panose="020B0604020202020204" pitchFamily="34" charset="0"/>
              <a:buChar char="•"/>
            </a:pPr>
            <a:endParaRPr lang="en-US" sz="2400" dirty="0">
              <a:solidFill>
                <a:prstClr val="black"/>
              </a:solidFill>
            </a:endParaRPr>
          </a:p>
          <a:p>
            <a:pPr marL="342900" lvl="1">
              <a:spcBef>
                <a:spcPct val="20000"/>
              </a:spcBef>
            </a:pPr>
            <a:endParaRPr lang="en-US" sz="2400" dirty="0">
              <a:solidFill>
                <a:prstClr val="black"/>
              </a:solidFill>
            </a:endParaRPr>
          </a:p>
          <a:p>
            <a:pPr marL="342900" lvl="1">
              <a:spcBef>
                <a:spcPct val="20000"/>
              </a:spcBef>
            </a:pPr>
            <a:r>
              <a:rPr lang="en-US" sz="2400" dirty="0">
                <a:solidFill>
                  <a:prstClr val="black"/>
                </a:solidFill>
              </a:rPr>
              <a:t>Calculated using:</a:t>
            </a:r>
          </a:p>
          <a:p>
            <a:pPr marL="342900" lvl="1">
              <a:spcBef>
                <a:spcPct val="20000"/>
              </a:spcBef>
            </a:pPr>
            <a:r>
              <a:rPr lang="en-US" sz="3200" b="1" dirty="0">
                <a:solidFill>
                  <a:prstClr val="black"/>
                </a:solidFill>
              </a:rPr>
              <a:t>	Total primary = </a:t>
            </a:r>
            <a:r>
              <a:rPr lang="en-US" sz="3200" b="1" dirty="0" err="1">
                <a:solidFill>
                  <a:prstClr val="black"/>
                </a:solidFill>
              </a:rPr>
              <a:t>mR</a:t>
            </a:r>
            <a:r>
              <a:rPr lang="en-US" sz="3200" b="1" dirty="0">
                <a:solidFill>
                  <a:prstClr val="black"/>
                </a:solidFill>
              </a:rPr>
              <a:t>/</a:t>
            </a:r>
            <a:r>
              <a:rPr lang="en-US" sz="3200" b="1" dirty="0" err="1">
                <a:solidFill>
                  <a:prstClr val="black"/>
                </a:solidFill>
              </a:rPr>
              <a:t>mAs</a:t>
            </a:r>
            <a:r>
              <a:rPr lang="en-US" sz="3200" b="1" dirty="0">
                <a:solidFill>
                  <a:prstClr val="black"/>
                </a:solidFill>
              </a:rPr>
              <a:t> x mA x time </a:t>
            </a:r>
          </a:p>
        </p:txBody>
      </p:sp>
    </p:spTree>
    <p:extLst>
      <p:ext uri="{BB962C8B-B14F-4D97-AF65-F5344CB8AC3E}">
        <p14:creationId xmlns:p14="http://schemas.microsoft.com/office/powerpoint/2010/main" val="1407195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Scatter Radiation</a:t>
            </a:r>
          </a:p>
        </p:txBody>
      </p:sp>
      <p:sp>
        <p:nvSpPr>
          <p:cNvPr id="3" name="Content Placeholder 2"/>
          <p:cNvSpPr>
            <a:spLocks noGrp="1"/>
          </p:cNvSpPr>
          <p:nvPr>
            <p:ph idx="1"/>
          </p:nvPr>
        </p:nvSpPr>
        <p:spPr/>
        <p:txBody>
          <a:bodyPr/>
          <a:lstStyle/>
          <a:p>
            <a:pPr lvl="1">
              <a:buFont typeface="Arial" panose="020B0604020202020204" pitchFamily="34" charset="0"/>
              <a:buChar char="•"/>
            </a:pPr>
            <a:r>
              <a:rPr lang="en-US" dirty="0"/>
              <a:t>Main source of dose to a technologist</a:t>
            </a:r>
          </a:p>
          <a:p>
            <a:pPr lvl="1">
              <a:buFont typeface="Arial" panose="020B0604020202020204" pitchFamily="34" charset="0"/>
              <a:buChar char="•"/>
            </a:pPr>
            <a:r>
              <a:rPr lang="en-US" dirty="0"/>
              <a:t>Caused when primary beam interacts with an object, causing it to change direction </a:t>
            </a:r>
          </a:p>
          <a:p>
            <a:pPr lvl="1">
              <a:buFont typeface="Arial" panose="020B0604020202020204" pitchFamily="34" charset="0"/>
              <a:buChar char="•"/>
            </a:pPr>
            <a:r>
              <a:rPr lang="en-US" dirty="0"/>
              <a:t>Patient is the single most important scattering object in the room</a:t>
            </a:r>
          </a:p>
          <a:p>
            <a:pPr lvl="1">
              <a:buFont typeface="Arial" panose="020B0604020202020204" pitchFamily="34" charset="0"/>
              <a:buChar char="•"/>
            </a:pPr>
            <a:r>
              <a:rPr lang="en-US" dirty="0"/>
              <a:t>Scatter can be regarded as a new source with a different intensity—approximately 1/1000 of the useful beam @ 1 meter</a:t>
            </a:r>
          </a:p>
          <a:p>
            <a:pPr marL="342900" lvl="1" indent="0">
              <a:buNone/>
            </a:pPr>
            <a:endParaRPr lang="en-US" b="1" dirty="0"/>
          </a:p>
          <a:p>
            <a:pPr marL="342900" lvl="1" indent="0">
              <a:buNone/>
            </a:pPr>
            <a:r>
              <a:rPr lang="en-US" dirty="0">
                <a:solidFill>
                  <a:prstClr val="black"/>
                </a:solidFill>
              </a:rPr>
              <a:t>Calculated using:</a:t>
            </a:r>
          </a:p>
          <a:p>
            <a:pPr marL="342900" lvl="1" indent="0">
              <a:buNone/>
            </a:pPr>
            <a:r>
              <a:rPr lang="en-US" sz="3200" b="1" dirty="0">
                <a:solidFill>
                  <a:prstClr val="black"/>
                </a:solidFill>
              </a:rPr>
              <a:t>		</a:t>
            </a:r>
            <a:r>
              <a:rPr lang="en-US" sz="3200" b="1" dirty="0"/>
              <a:t> </a:t>
            </a:r>
            <a:r>
              <a:rPr lang="en-US" sz="3200" b="1" dirty="0" err="1"/>
              <a:t>mR</a:t>
            </a:r>
            <a:r>
              <a:rPr lang="en-US" sz="3200" b="1" dirty="0"/>
              <a:t> @ patient x 0.1% @ 1m </a:t>
            </a:r>
          </a:p>
          <a:p>
            <a:endParaRPr lang="en-US" dirty="0"/>
          </a:p>
        </p:txBody>
      </p:sp>
    </p:spTree>
    <p:extLst>
      <p:ext uri="{BB962C8B-B14F-4D97-AF65-F5344CB8AC3E}">
        <p14:creationId xmlns:p14="http://schemas.microsoft.com/office/powerpoint/2010/main" val="605329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Leakage Radiation</a:t>
            </a:r>
          </a:p>
        </p:txBody>
      </p:sp>
      <p:sp>
        <p:nvSpPr>
          <p:cNvPr id="3" name="Content Placeholder 2"/>
          <p:cNvSpPr>
            <a:spLocks noGrp="1"/>
          </p:cNvSpPr>
          <p:nvPr>
            <p:ph idx="1"/>
          </p:nvPr>
        </p:nvSpPr>
        <p:spPr/>
        <p:txBody>
          <a:bodyPr/>
          <a:lstStyle/>
          <a:p>
            <a:pPr lvl="1">
              <a:buFont typeface="Arial" panose="020B0604020202020204" pitchFamily="34" charset="0"/>
              <a:buChar char="•"/>
            </a:pPr>
            <a:r>
              <a:rPr lang="en-US" dirty="0">
                <a:solidFill>
                  <a:srgbClr val="2F2B20"/>
                </a:solidFill>
              </a:rPr>
              <a:t>Radiation emitted from the tube housing in all directions other than the port </a:t>
            </a:r>
          </a:p>
          <a:p>
            <a:pPr lvl="1">
              <a:buFont typeface="Arial" panose="020B0604020202020204" pitchFamily="34" charset="0"/>
              <a:buChar char="•"/>
            </a:pPr>
            <a:r>
              <a:rPr lang="en-US" dirty="0">
                <a:solidFill>
                  <a:srgbClr val="2F2B20"/>
                </a:solidFill>
              </a:rPr>
              <a:t>Tube leakage </a:t>
            </a:r>
            <a:r>
              <a:rPr lang="en-US" b="1" dirty="0">
                <a:solidFill>
                  <a:srgbClr val="2F2B20"/>
                </a:solidFill>
              </a:rPr>
              <a:t>must</a:t>
            </a:r>
            <a:r>
              <a:rPr lang="en-US" dirty="0">
                <a:solidFill>
                  <a:srgbClr val="2F2B20"/>
                </a:solidFill>
              </a:rPr>
              <a:t> never exceed 1 </a:t>
            </a:r>
            <a:r>
              <a:rPr lang="en-US" dirty="0" err="1">
                <a:solidFill>
                  <a:srgbClr val="2F2B20"/>
                </a:solidFill>
              </a:rPr>
              <a:t>mGy</a:t>
            </a:r>
            <a:r>
              <a:rPr lang="en-US" dirty="0">
                <a:solidFill>
                  <a:srgbClr val="2F2B20"/>
                </a:solidFill>
              </a:rPr>
              <a:t>/hour or 0.1 R/hour or 100 </a:t>
            </a:r>
            <a:r>
              <a:rPr lang="en-US" dirty="0" err="1">
                <a:solidFill>
                  <a:srgbClr val="2F2B20"/>
                </a:solidFill>
              </a:rPr>
              <a:t>mR</a:t>
            </a:r>
            <a:r>
              <a:rPr lang="en-US" dirty="0">
                <a:solidFill>
                  <a:srgbClr val="2F2B20"/>
                </a:solidFill>
              </a:rPr>
              <a:t>/hour @1 meter</a:t>
            </a:r>
          </a:p>
          <a:p>
            <a:pPr lvl="1">
              <a:buFont typeface="Arial" panose="020B0604020202020204" pitchFamily="34" charset="0"/>
              <a:buChar char="•"/>
            </a:pPr>
            <a:r>
              <a:rPr lang="en-US" dirty="0">
                <a:solidFill>
                  <a:srgbClr val="2F2B20"/>
                </a:solidFill>
              </a:rPr>
              <a:t>Levels are typically much less than limit </a:t>
            </a:r>
          </a:p>
          <a:p>
            <a:pPr marL="342900" lvl="1" indent="0">
              <a:buNone/>
            </a:pPr>
            <a:endParaRPr lang="en-US" dirty="0">
              <a:solidFill>
                <a:srgbClr val="2F2B20"/>
              </a:solidFill>
            </a:endParaRPr>
          </a:p>
          <a:p>
            <a:pPr marL="342900" lvl="1" indent="0">
              <a:buNone/>
            </a:pPr>
            <a:endParaRPr lang="en-US" dirty="0">
              <a:solidFill>
                <a:srgbClr val="2F2B20"/>
              </a:solidFill>
            </a:endParaRPr>
          </a:p>
          <a:p>
            <a:pPr marL="342900" lvl="1" indent="0">
              <a:buNone/>
            </a:pPr>
            <a:r>
              <a:rPr lang="en-US" dirty="0">
                <a:solidFill>
                  <a:srgbClr val="2F2B20"/>
                </a:solidFill>
              </a:rPr>
              <a:t>Calculated using:</a:t>
            </a:r>
          </a:p>
          <a:p>
            <a:pPr marL="0" indent="0">
              <a:buNone/>
            </a:pPr>
            <a:endParaRPr lang="en-US" dirty="0"/>
          </a:p>
          <a:p>
            <a:pPr marL="0" indent="0">
              <a:buNone/>
            </a:pPr>
            <a:endParaRPr lang="en-US" dirty="0"/>
          </a:p>
        </p:txBody>
      </p:sp>
      <p:sp>
        <p:nvSpPr>
          <p:cNvPr id="5" name="Rectangle 4"/>
          <p:cNvSpPr/>
          <p:nvPr/>
        </p:nvSpPr>
        <p:spPr>
          <a:xfrm>
            <a:off x="2527239" y="4566792"/>
            <a:ext cx="6792608" cy="584775"/>
          </a:xfrm>
          <a:prstGeom prst="rect">
            <a:avLst/>
          </a:prstGeom>
        </p:spPr>
        <p:txBody>
          <a:bodyPr wrap="square">
            <a:spAutoFit/>
          </a:bodyPr>
          <a:lstStyle/>
          <a:p>
            <a:pPr marL="342900" lvl="1">
              <a:spcBef>
                <a:spcPct val="20000"/>
              </a:spcBef>
            </a:pPr>
            <a:r>
              <a:rPr lang="en-US" sz="3200" b="1" dirty="0">
                <a:solidFill>
                  <a:prstClr val="black"/>
                </a:solidFill>
              </a:rPr>
              <a:t>100 </a:t>
            </a:r>
            <a:r>
              <a:rPr lang="en-US" sz="3200" b="1" dirty="0" err="1">
                <a:solidFill>
                  <a:prstClr val="black"/>
                </a:solidFill>
              </a:rPr>
              <a:t>mR</a:t>
            </a:r>
            <a:r>
              <a:rPr lang="en-US" sz="3200" b="1" dirty="0">
                <a:solidFill>
                  <a:prstClr val="black"/>
                </a:solidFill>
              </a:rPr>
              <a:t>/hour @ 1 m</a:t>
            </a:r>
          </a:p>
        </p:txBody>
      </p:sp>
    </p:spTree>
    <p:extLst>
      <p:ext uri="{BB962C8B-B14F-4D97-AF65-F5344CB8AC3E}">
        <p14:creationId xmlns:p14="http://schemas.microsoft.com/office/powerpoint/2010/main" val="3517514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Protective Barriers</a:t>
            </a:r>
          </a:p>
        </p:txBody>
      </p:sp>
      <p:sp>
        <p:nvSpPr>
          <p:cNvPr id="3" name="Content Placeholder 2"/>
          <p:cNvSpPr>
            <a:spLocks noGrp="1"/>
          </p:cNvSpPr>
          <p:nvPr>
            <p:ph idx="1"/>
          </p:nvPr>
        </p:nvSpPr>
        <p:spPr/>
        <p:txBody>
          <a:bodyPr/>
          <a:lstStyle/>
          <a:p>
            <a:r>
              <a:rPr lang="en-US" dirty="0"/>
              <a:t>Material to be used for the barrier affects the design of the building/department</a:t>
            </a:r>
          </a:p>
          <a:p>
            <a:r>
              <a:rPr lang="en-US" dirty="0"/>
              <a:t>Two common materials used to form barriers:</a:t>
            </a:r>
          </a:p>
          <a:p>
            <a:pPr marL="0" indent="0">
              <a:buNone/>
            </a:pPr>
            <a:endParaRPr lang="en-US" dirty="0"/>
          </a:p>
          <a:p>
            <a:pPr lvl="1"/>
            <a:r>
              <a:rPr lang="en-US" dirty="0"/>
              <a:t> </a:t>
            </a:r>
          </a:p>
          <a:p>
            <a:pPr lvl="1"/>
            <a:endParaRPr lang="en-US" dirty="0"/>
          </a:p>
          <a:p>
            <a:pPr lvl="1"/>
            <a:r>
              <a:rPr lang="en-US" dirty="0"/>
              <a:t>   </a:t>
            </a:r>
          </a:p>
        </p:txBody>
      </p:sp>
    </p:spTree>
    <p:extLst>
      <p:ext uri="{BB962C8B-B14F-4D97-AF65-F5344CB8AC3E}">
        <p14:creationId xmlns:p14="http://schemas.microsoft.com/office/powerpoint/2010/main" val="18798885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Calculating Shielding</a:t>
            </a:r>
          </a:p>
        </p:txBody>
      </p:sp>
      <p:sp>
        <p:nvSpPr>
          <p:cNvPr id="3" name="Content Placeholder 2"/>
          <p:cNvSpPr>
            <a:spLocks noGrp="1"/>
          </p:cNvSpPr>
          <p:nvPr>
            <p:ph idx="1"/>
          </p:nvPr>
        </p:nvSpPr>
        <p:spPr/>
        <p:txBody>
          <a:bodyPr vert="horz" lIns="91440" tIns="45720" rIns="91440" bIns="45720" rtlCol="0" anchor="t">
            <a:normAutofit/>
          </a:bodyPr>
          <a:lstStyle/>
          <a:p>
            <a:r>
              <a:rPr lang="en-US" dirty="0"/>
              <a:t>Comprehensive shielding calculations should only performed by individuals with current knowledge of structural shielding design and the acceptable methods of performing these calculations.</a:t>
            </a:r>
          </a:p>
          <a:p>
            <a:endParaRPr lang="en-US" dirty="0"/>
          </a:p>
          <a:p>
            <a:r>
              <a:rPr lang="en-US" dirty="0"/>
              <a:t>Appendix III in SC 35 for more information</a:t>
            </a:r>
          </a:p>
          <a:p>
            <a:endParaRPr lang="en-US" dirty="0"/>
          </a:p>
          <a:p>
            <a:endParaRPr lang="en-US" dirty="0"/>
          </a:p>
        </p:txBody>
      </p:sp>
    </p:spTree>
    <p:extLst>
      <p:ext uri="{BB962C8B-B14F-4D97-AF65-F5344CB8AC3E}">
        <p14:creationId xmlns:p14="http://schemas.microsoft.com/office/powerpoint/2010/main" val="36636226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Calculating Barrier Thickness</a:t>
            </a:r>
          </a:p>
        </p:txBody>
      </p:sp>
      <p:sp>
        <p:nvSpPr>
          <p:cNvPr id="3" name="Content Placeholder 2"/>
          <p:cNvSpPr>
            <a:spLocks noGrp="1"/>
          </p:cNvSpPr>
          <p:nvPr>
            <p:ph idx="1"/>
          </p:nvPr>
        </p:nvSpPr>
        <p:spPr/>
        <p:txBody>
          <a:bodyPr/>
          <a:lstStyle/>
          <a:p>
            <a:r>
              <a:rPr lang="en-US" dirty="0"/>
              <a:t>All of the following factors must be considered in the barrier calculations: </a:t>
            </a:r>
          </a:p>
          <a:p>
            <a:pPr marL="0" indent="0">
              <a:buNone/>
            </a:pPr>
            <a:endParaRPr lang="en-US" dirty="0"/>
          </a:p>
          <a:p>
            <a:pPr lvl="1"/>
            <a:r>
              <a:rPr lang="en-US" dirty="0"/>
              <a:t>Distance (D) from the radiation source</a:t>
            </a:r>
          </a:p>
          <a:p>
            <a:pPr lvl="1"/>
            <a:r>
              <a:rPr lang="en-US" dirty="0"/>
              <a:t>Controlled vs. uncontrolled areas</a:t>
            </a:r>
          </a:p>
          <a:p>
            <a:pPr lvl="1"/>
            <a:r>
              <a:rPr lang="en-US" dirty="0"/>
              <a:t>Occupancy (T) on other side of the barrier </a:t>
            </a:r>
          </a:p>
          <a:p>
            <a:pPr lvl="1"/>
            <a:r>
              <a:rPr lang="en-US" dirty="0"/>
              <a:t>Barrier type</a:t>
            </a:r>
          </a:p>
          <a:p>
            <a:pPr lvl="1"/>
            <a:r>
              <a:rPr lang="en-US" dirty="0"/>
              <a:t>Use (U) of the unit or time the tube is energized </a:t>
            </a:r>
          </a:p>
          <a:p>
            <a:pPr lvl="1"/>
            <a:r>
              <a:rPr lang="en-US" dirty="0"/>
              <a:t>Workload (W) of the unit or number of exams/cases done in a given time frame </a:t>
            </a:r>
          </a:p>
          <a:p>
            <a:pPr marL="0" indent="0">
              <a:buNone/>
            </a:pPr>
            <a:endParaRPr lang="en-US" dirty="0"/>
          </a:p>
        </p:txBody>
      </p:sp>
    </p:spTree>
    <p:extLst>
      <p:ext uri="{BB962C8B-B14F-4D97-AF65-F5344CB8AC3E}">
        <p14:creationId xmlns:p14="http://schemas.microsoft.com/office/powerpoint/2010/main" val="38004585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Distance (D)</a:t>
            </a:r>
          </a:p>
        </p:txBody>
      </p:sp>
      <p:sp>
        <p:nvSpPr>
          <p:cNvPr id="3" name="Content Placeholder 2"/>
          <p:cNvSpPr>
            <a:spLocks noGrp="1"/>
          </p:cNvSpPr>
          <p:nvPr>
            <p:ph idx="1"/>
          </p:nvPr>
        </p:nvSpPr>
        <p:spPr/>
        <p:txBody>
          <a:bodyPr/>
          <a:lstStyle/>
          <a:p>
            <a:pPr marL="0" indent="0">
              <a:buNone/>
            </a:pPr>
            <a:r>
              <a:rPr lang="en-US" dirty="0"/>
              <a:t>Thickness depends on:</a:t>
            </a:r>
          </a:p>
          <a:p>
            <a:pPr marL="0" indent="0">
              <a:buNone/>
            </a:pPr>
            <a:endParaRPr lang="en-US" dirty="0"/>
          </a:p>
          <a:p>
            <a:pPr lvl="1"/>
            <a:r>
              <a:rPr lang="en-US" dirty="0"/>
              <a:t>Distance between the barrier and radiation source</a:t>
            </a:r>
          </a:p>
          <a:p>
            <a:pPr marL="342900" lvl="1" indent="0">
              <a:buNone/>
            </a:pPr>
            <a:endParaRPr lang="en-US" dirty="0"/>
          </a:p>
          <a:p>
            <a:pPr lvl="1"/>
            <a:r>
              <a:rPr lang="en-US" dirty="0"/>
              <a:t>Where the tube is situated when energized </a:t>
            </a:r>
          </a:p>
          <a:p>
            <a:pPr lvl="2"/>
            <a:r>
              <a:rPr lang="en-US" dirty="0"/>
              <a:t>Upright detector (wall)</a:t>
            </a:r>
          </a:p>
          <a:p>
            <a:pPr lvl="2"/>
            <a:r>
              <a:rPr lang="en-US" dirty="0"/>
              <a:t>Table detector (floor)</a:t>
            </a:r>
          </a:p>
          <a:p>
            <a:pPr lvl="2"/>
            <a:r>
              <a:rPr lang="en-US" dirty="0"/>
              <a:t>X-table (wall)</a:t>
            </a:r>
          </a:p>
        </p:txBody>
      </p:sp>
    </p:spTree>
    <p:extLst>
      <p:ext uri="{BB962C8B-B14F-4D97-AF65-F5344CB8AC3E}">
        <p14:creationId xmlns:p14="http://schemas.microsoft.com/office/powerpoint/2010/main" val="147589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Controlled Areas</a:t>
            </a:r>
          </a:p>
        </p:txBody>
      </p:sp>
      <p:sp>
        <p:nvSpPr>
          <p:cNvPr id="3" name="Content Placeholder 2"/>
          <p:cNvSpPr>
            <a:spLocks noGrp="1"/>
          </p:cNvSpPr>
          <p:nvPr>
            <p:ph idx="1"/>
          </p:nvPr>
        </p:nvSpPr>
        <p:spPr/>
        <p:txBody>
          <a:bodyPr/>
          <a:lstStyle/>
          <a:p>
            <a:r>
              <a:rPr lang="en-US" dirty="0"/>
              <a:t>Radiographic examination rooms and work areas </a:t>
            </a:r>
          </a:p>
          <a:p>
            <a:r>
              <a:rPr lang="en-US" dirty="0"/>
              <a:t>Often restricted entrance </a:t>
            </a:r>
          </a:p>
          <a:p>
            <a:pPr lvl="1"/>
            <a:r>
              <a:rPr lang="en-US" dirty="0"/>
              <a:t>Radiology personnel (monitored)</a:t>
            </a:r>
          </a:p>
          <a:p>
            <a:pPr lvl="1"/>
            <a:r>
              <a:rPr lang="en-US" dirty="0"/>
              <a:t>Patients, for a short time </a:t>
            </a:r>
          </a:p>
          <a:p>
            <a:pPr lvl="1"/>
            <a:endParaRPr lang="en-US" b="1" dirty="0">
              <a:solidFill>
                <a:srgbClr val="FF0000"/>
              </a:solidFill>
            </a:endParaRPr>
          </a:p>
          <a:p>
            <a:r>
              <a:rPr lang="en-US" dirty="0">
                <a:solidFill>
                  <a:schemeClr val="tx1"/>
                </a:solidFill>
              </a:rPr>
              <a:t>SC 35 maximum exposure is 20 </a:t>
            </a:r>
            <a:r>
              <a:rPr lang="en-US" dirty="0" err="1">
                <a:solidFill>
                  <a:schemeClr val="tx1"/>
                </a:solidFill>
              </a:rPr>
              <a:t>mSv</a:t>
            </a:r>
            <a:r>
              <a:rPr lang="en-US" dirty="0">
                <a:solidFill>
                  <a:schemeClr val="tx1"/>
                </a:solidFill>
              </a:rPr>
              <a:t>/</a:t>
            </a:r>
            <a:r>
              <a:rPr lang="en-US" dirty="0" err="1">
                <a:solidFill>
                  <a:schemeClr val="tx1"/>
                </a:solidFill>
              </a:rPr>
              <a:t>yr</a:t>
            </a:r>
            <a:r>
              <a:rPr lang="en-US" dirty="0">
                <a:solidFill>
                  <a:schemeClr val="tx1"/>
                </a:solidFill>
              </a:rPr>
              <a:t> for controlled areas</a:t>
            </a:r>
          </a:p>
        </p:txBody>
      </p:sp>
    </p:spTree>
    <p:extLst>
      <p:ext uri="{BB962C8B-B14F-4D97-AF65-F5344CB8AC3E}">
        <p14:creationId xmlns:p14="http://schemas.microsoft.com/office/powerpoint/2010/main" val="24514307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Uncontrolled Areas</a:t>
            </a:r>
          </a:p>
        </p:txBody>
      </p:sp>
      <p:sp>
        <p:nvSpPr>
          <p:cNvPr id="3" name="Content Placeholder 2"/>
          <p:cNvSpPr>
            <a:spLocks noGrp="1"/>
          </p:cNvSpPr>
          <p:nvPr>
            <p:ph idx="1"/>
          </p:nvPr>
        </p:nvSpPr>
        <p:spPr/>
        <p:txBody>
          <a:bodyPr/>
          <a:lstStyle/>
          <a:p>
            <a:r>
              <a:rPr lang="en-US" dirty="0"/>
              <a:t>Rest of the world!</a:t>
            </a:r>
          </a:p>
          <a:p>
            <a:pPr marL="0" indent="0">
              <a:buNone/>
            </a:pPr>
            <a:endParaRPr lang="en-US" dirty="0"/>
          </a:p>
          <a:p>
            <a:r>
              <a:rPr lang="en-US" dirty="0"/>
              <a:t>Occupied by non-monitored personnel or the general public</a:t>
            </a:r>
          </a:p>
          <a:p>
            <a:pPr marL="0" indent="0">
              <a:buNone/>
            </a:pPr>
            <a:endParaRPr lang="en-US" dirty="0"/>
          </a:p>
          <a:p>
            <a:r>
              <a:rPr lang="en-US" dirty="0">
                <a:solidFill>
                  <a:schemeClr val="tx1"/>
                </a:solidFill>
              </a:rPr>
              <a:t>SC 35 maximum exposure is 1 </a:t>
            </a:r>
            <a:r>
              <a:rPr lang="en-US" dirty="0" err="1">
                <a:solidFill>
                  <a:schemeClr val="tx1"/>
                </a:solidFill>
              </a:rPr>
              <a:t>mSv</a:t>
            </a:r>
            <a:r>
              <a:rPr lang="en-US" dirty="0">
                <a:solidFill>
                  <a:schemeClr val="tx1"/>
                </a:solidFill>
              </a:rPr>
              <a:t>/</a:t>
            </a:r>
            <a:r>
              <a:rPr lang="en-US" dirty="0" err="1">
                <a:solidFill>
                  <a:schemeClr val="tx1"/>
                </a:solidFill>
              </a:rPr>
              <a:t>yr</a:t>
            </a:r>
            <a:r>
              <a:rPr lang="en-US" dirty="0">
                <a:solidFill>
                  <a:schemeClr val="tx1"/>
                </a:solidFill>
              </a:rPr>
              <a:t> for uncontrolled areas</a:t>
            </a:r>
          </a:p>
          <a:p>
            <a:endParaRPr lang="en-US" dirty="0"/>
          </a:p>
          <a:p>
            <a:r>
              <a:rPr lang="en-US" dirty="0"/>
              <a:t>SC 35 states that the radiation-sensitive  areas (pediatrics) should use a control level of 0.30 </a:t>
            </a:r>
            <a:r>
              <a:rPr lang="en-US" dirty="0" err="1"/>
              <a:t>mSv</a:t>
            </a:r>
            <a:r>
              <a:rPr lang="en-US" dirty="0"/>
              <a:t>/</a:t>
            </a:r>
            <a:r>
              <a:rPr lang="en-US" dirty="0" err="1"/>
              <a:t>yr</a:t>
            </a:r>
            <a:r>
              <a:rPr lang="en-US" dirty="0"/>
              <a:t>  </a:t>
            </a:r>
          </a:p>
        </p:txBody>
      </p:sp>
    </p:spTree>
    <p:extLst>
      <p:ext uri="{BB962C8B-B14F-4D97-AF65-F5344CB8AC3E}">
        <p14:creationId xmlns:p14="http://schemas.microsoft.com/office/powerpoint/2010/main" val="7471837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Occupancy factor (T)</a:t>
            </a:r>
          </a:p>
        </p:txBody>
      </p:sp>
      <p:sp>
        <p:nvSpPr>
          <p:cNvPr id="3" name="Content Placeholder 2"/>
          <p:cNvSpPr>
            <a:spLocks noGrp="1"/>
          </p:cNvSpPr>
          <p:nvPr>
            <p:ph idx="1"/>
          </p:nvPr>
        </p:nvSpPr>
        <p:spPr/>
        <p:txBody>
          <a:bodyPr/>
          <a:lstStyle/>
          <a:p>
            <a:r>
              <a:rPr lang="en-US" dirty="0"/>
              <a:t>Occupancy factor (T) </a:t>
            </a:r>
          </a:p>
          <a:p>
            <a:pPr lvl="1"/>
            <a:r>
              <a:rPr lang="en-US" dirty="0"/>
              <a:t>Takes into account the time that the space behind the barrier is occupied in a work week</a:t>
            </a:r>
          </a:p>
          <a:p>
            <a:r>
              <a:rPr lang="en-US" dirty="0"/>
              <a:t>SC 35 Section B Table 6</a:t>
            </a:r>
          </a:p>
          <a:p>
            <a:r>
              <a:rPr lang="en-US" dirty="0"/>
              <a:t>Amount of time that room is occupied</a:t>
            </a:r>
          </a:p>
          <a:p>
            <a:pPr lvl="1"/>
            <a:r>
              <a:rPr lang="en-US" dirty="0"/>
              <a:t>1  = full occupancy</a:t>
            </a:r>
          </a:p>
          <a:p>
            <a:pPr lvl="1"/>
            <a:r>
              <a:rPr lang="en-US" dirty="0"/>
              <a:t>1/2 and 1/5 = partial occupancy</a:t>
            </a:r>
          </a:p>
          <a:p>
            <a:pPr lvl="1"/>
            <a:r>
              <a:rPr lang="en-US" dirty="0"/>
              <a:t>1/8 = limited occupancy</a:t>
            </a:r>
          </a:p>
          <a:p>
            <a:pPr lvl="1"/>
            <a:r>
              <a:rPr lang="en-US" dirty="0"/>
              <a:t>1/20 = occasional occupancy</a:t>
            </a:r>
          </a:p>
          <a:p>
            <a:pPr lvl="1"/>
            <a:r>
              <a:rPr lang="en-US" dirty="0"/>
              <a:t>1/40 = infrequent occupancy</a:t>
            </a:r>
          </a:p>
          <a:p>
            <a:pPr lvl="1"/>
            <a:endParaRPr lang="en-US" dirty="0"/>
          </a:p>
        </p:txBody>
      </p:sp>
    </p:spTree>
    <p:extLst>
      <p:ext uri="{BB962C8B-B14F-4D97-AF65-F5344CB8AC3E}">
        <p14:creationId xmlns:p14="http://schemas.microsoft.com/office/powerpoint/2010/main" val="3861293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Barrier Type</a:t>
            </a:r>
          </a:p>
        </p:txBody>
      </p:sp>
      <p:sp>
        <p:nvSpPr>
          <p:cNvPr id="3" name="Content Placeholder 2"/>
          <p:cNvSpPr>
            <a:spLocks noGrp="1"/>
          </p:cNvSpPr>
          <p:nvPr>
            <p:ph idx="1"/>
          </p:nvPr>
        </p:nvSpPr>
        <p:spPr/>
        <p:txBody>
          <a:bodyPr/>
          <a:lstStyle/>
          <a:p>
            <a:r>
              <a:rPr lang="en-US" dirty="0"/>
              <a:t>Primary Barrier</a:t>
            </a:r>
          </a:p>
          <a:p>
            <a:pPr lvl="1"/>
            <a:r>
              <a:rPr lang="en-US" dirty="0"/>
              <a:t>Designed to absorb the uninterrupted </a:t>
            </a:r>
            <a:r>
              <a:rPr lang="en-US" b="1" dirty="0"/>
              <a:t>primary</a:t>
            </a:r>
            <a:r>
              <a:rPr lang="en-US" dirty="0"/>
              <a:t> beam</a:t>
            </a:r>
          </a:p>
          <a:p>
            <a:pPr marL="342900" lvl="1" indent="0">
              <a:buNone/>
            </a:pPr>
            <a:endParaRPr lang="en-US" dirty="0"/>
          </a:p>
          <a:p>
            <a:r>
              <a:rPr lang="en-US" dirty="0"/>
              <a:t>Secondary Barrier</a:t>
            </a:r>
          </a:p>
          <a:p>
            <a:pPr lvl="1"/>
            <a:r>
              <a:rPr lang="en-US" dirty="0"/>
              <a:t>Designed to absorb misdirected </a:t>
            </a:r>
            <a:r>
              <a:rPr lang="en-US" b="1" dirty="0"/>
              <a:t>scatter and leakage photons </a:t>
            </a:r>
          </a:p>
          <a:p>
            <a:endParaRPr lang="en-US" dirty="0"/>
          </a:p>
        </p:txBody>
      </p:sp>
    </p:spTree>
    <p:extLst>
      <p:ext uri="{BB962C8B-B14F-4D97-AF65-F5344CB8AC3E}">
        <p14:creationId xmlns:p14="http://schemas.microsoft.com/office/powerpoint/2010/main" val="3862237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Primary Barriers</a:t>
            </a:r>
          </a:p>
        </p:txBody>
      </p:sp>
      <p:sp>
        <p:nvSpPr>
          <p:cNvPr id="3" name="Content Placeholder 2"/>
          <p:cNvSpPr>
            <a:spLocks noGrp="1"/>
          </p:cNvSpPr>
          <p:nvPr>
            <p:ph idx="1"/>
          </p:nvPr>
        </p:nvSpPr>
        <p:spPr/>
        <p:txBody>
          <a:bodyPr/>
          <a:lstStyle/>
          <a:p>
            <a:r>
              <a:rPr lang="en-US" dirty="0"/>
              <a:t>Need to be able to protect from the most intense radiation</a:t>
            </a:r>
          </a:p>
          <a:p>
            <a:r>
              <a:rPr lang="en-US" dirty="0"/>
              <a:t>Required whenever the primary beam is directed at a structure </a:t>
            </a:r>
          </a:p>
          <a:p>
            <a:r>
              <a:rPr lang="en-US" dirty="0"/>
              <a:t>Any structure that the useful beam can be directed towards is designated a primary protective barrier</a:t>
            </a:r>
          </a:p>
          <a:p>
            <a:r>
              <a:rPr lang="en-US" dirty="0"/>
              <a:t>Most common is the wall behind upright detector</a:t>
            </a:r>
          </a:p>
          <a:p>
            <a:endParaRPr lang="en-US" dirty="0"/>
          </a:p>
        </p:txBody>
      </p:sp>
    </p:spTree>
    <p:extLst>
      <p:ext uri="{BB962C8B-B14F-4D97-AF65-F5344CB8AC3E}">
        <p14:creationId xmlns:p14="http://schemas.microsoft.com/office/powerpoint/2010/main" val="40580843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Primary Barrier Materials</a:t>
            </a:r>
          </a:p>
        </p:txBody>
      </p:sp>
      <p:sp>
        <p:nvSpPr>
          <p:cNvPr id="3" name="Content Placeholder 2"/>
          <p:cNvSpPr>
            <a:spLocks noGrp="1"/>
          </p:cNvSpPr>
          <p:nvPr>
            <p:ph idx="1"/>
          </p:nvPr>
        </p:nvSpPr>
        <p:spPr/>
        <p:txBody>
          <a:bodyPr/>
          <a:lstStyle/>
          <a:p>
            <a:r>
              <a:rPr lang="en-US" dirty="0"/>
              <a:t>Lead bonded to sheet rock or wood paneling</a:t>
            </a:r>
          </a:p>
          <a:p>
            <a:r>
              <a:rPr lang="en-US" dirty="0"/>
              <a:t>Concrete, cinder blocks or bricks may be used in place of lead</a:t>
            </a:r>
          </a:p>
          <a:p>
            <a:r>
              <a:rPr lang="en-US" dirty="0"/>
              <a:t>Department floors are made of concrete that is thick enough to meet the criteria for a primary barrier </a:t>
            </a:r>
          </a:p>
          <a:p>
            <a:r>
              <a:rPr lang="en-US" dirty="0"/>
              <a:t>Thickness of lead vs. concrete</a:t>
            </a:r>
          </a:p>
          <a:p>
            <a:r>
              <a:rPr lang="en-US" dirty="0"/>
              <a:t>Shielding must be constructed to form an unbroken barrier</a:t>
            </a:r>
          </a:p>
          <a:p>
            <a:pPr marL="0" indent="0">
              <a:buNone/>
            </a:pPr>
            <a:endParaRPr lang="en-US" dirty="0"/>
          </a:p>
          <a:p>
            <a:endParaRPr lang="en-US" dirty="0"/>
          </a:p>
        </p:txBody>
      </p:sp>
    </p:spTree>
    <p:extLst>
      <p:ext uri="{BB962C8B-B14F-4D97-AF65-F5344CB8AC3E}">
        <p14:creationId xmlns:p14="http://schemas.microsoft.com/office/powerpoint/2010/main" val="3506896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Secondary Barriers</a:t>
            </a:r>
          </a:p>
        </p:txBody>
      </p:sp>
      <p:sp>
        <p:nvSpPr>
          <p:cNvPr id="3" name="Content Placeholder 2"/>
          <p:cNvSpPr>
            <a:spLocks noGrp="1"/>
          </p:cNvSpPr>
          <p:nvPr>
            <p:ph idx="1"/>
          </p:nvPr>
        </p:nvSpPr>
        <p:spPr/>
        <p:txBody>
          <a:bodyPr/>
          <a:lstStyle/>
          <a:p>
            <a:r>
              <a:rPr lang="en-US" dirty="0"/>
              <a:t>Protects from secondary radiation </a:t>
            </a:r>
          </a:p>
          <a:p>
            <a:pPr lvl="1"/>
            <a:r>
              <a:rPr lang="en-US" dirty="0"/>
              <a:t>Leakage</a:t>
            </a:r>
          </a:p>
          <a:p>
            <a:pPr lvl="1"/>
            <a:r>
              <a:rPr lang="en-US" dirty="0"/>
              <a:t>Scatter</a:t>
            </a:r>
          </a:p>
          <a:p>
            <a:r>
              <a:rPr lang="en-US" dirty="0"/>
              <a:t>Barrier doesn’t need to be as thick as primary barrier </a:t>
            </a:r>
          </a:p>
          <a:p>
            <a:r>
              <a:rPr lang="en-US" dirty="0"/>
              <a:t>Lead may not be required</a:t>
            </a:r>
          </a:p>
          <a:p>
            <a:r>
              <a:rPr lang="en-US" dirty="0"/>
              <a:t>Other options include: </a:t>
            </a:r>
          </a:p>
          <a:p>
            <a:pPr lvl="1"/>
            <a:r>
              <a:rPr lang="en-US" dirty="0"/>
              <a:t>Gypsum board</a:t>
            </a:r>
          </a:p>
          <a:p>
            <a:pPr lvl="1"/>
            <a:r>
              <a:rPr lang="en-US" dirty="0"/>
              <a:t>Glass</a:t>
            </a:r>
          </a:p>
          <a:p>
            <a:pPr lvl="1"/>
            <a:r>
              <a:rPr lang="en-US" dirty="0"/>
              <a:t>Lead-infused acrylic</a:t>
            </a:r>
          </a:p>
          <a:p>
            <a:pPr marL="0" indent="0">
              <a:buNone/>
            </a:pPr>
            <a:endParaRPr lang="en-US" dirty="0"/>
          </a:p>
        </p:txBody>
      </p:sp>
    </p:spTree>
    <p:extLst>
      <p:ext uri="{BB962C8B-B14F-4D97-AF65-F5344CB8AC3E}">
        <p14:creationId xmlns:p14="http://schemas.microsoft.com/office/powerpoint/2010/main" val="3509563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Barriers</a:t>
            </a:r>
          </a:p>
        </p:txBody>
      </p:sp>
      <p:sp>
        <p:nvSpPr>
          <p:cNvPr id="3" name="Content Placeholder 2"/>
          <p:cNvSpPr>
            <a:spLocks noGrp="1"/>
          </p:cNvSpPr>
          <p:nvPr>
            <p:ph idx="1"/>
          </p:nvPr>
        </p:nvSpPr>
        <p:spPr/>
        <p:txBody>
          <a:bodyPr/>
          <a:lstStyle/>
          <a:p>
            <a:r>
              <a:rPr lang="en-US" dirty="0"/>
              <a:t>Shielding must be constructed to form an unbroken barrier</a:t>
            </a:r>
          </a:p>
          <a:p>
            <a:r>
              <a:rPr lang="en-US" dirty="0"/>
              <a:t>Must have 10-15 mm overlap at the seams </a:t>
            </a:r>
          </a:p>
          <a:p>
            <a:r>
              <a:rPr lang="en-US" dirty="0"/>
              <a:t>Must extend 2.1 meters from the floor </a:t>
            </a:r>
          </a:p>
          <a:p>
            <a:r>
              <a:rPr lang="en-US" dirty="0"/>
              <a:t>Must be permanently attached to the floor  </a:t>
            </a:r>
          </a:p>
          <a:p>
            <a:r>
              <a:rPr lang="en-US" dirty="0"/>
              <a:t>Lead should be adequately supported to prevent “creeping”</a:t>
            </a:r>
          </a:p>
          <a:p>
            <a:r>
              <a:rPr lang="en-US" dirty="0"/>
              <a:t>Can be infused into the gypsum </a:t>
            </a:r>
          </a:p>
        </p:txBody>
      </p:sp>
    </p:spTree>
    <p:extLst>
      <p:ext uri="{BB962C8B-B14F-4D97-AF65-F5344CB8AC3E}">
        <p14:creationId xmlns:p14="http://schemas.microsoft.com/office/powerpoint/2010/main" val="22695025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 Factor (U)</a:t>
            </a:r>
          </a:p>
        </p:txBody>
      </p:sp>
      <p:sp>
        <p:nvSpPr>
          <p:cNvPr id="3" name="Content Placeholder 2"/>
          <p:cNvSpPr>
            <a:spLocks noGrp="1"/>
          </p:cNvSpPr>
          <p:nvPr>
            <p:ph idx="1"/>
          </p:nvPr>
        </p:nvSpPr>
        <p:spPr/>
        <p:txBody>
          <a:bodyPr/>
          <a:lstStyle/>
          <a:p>
            <a:r>
              <a:rPr lang="en-US" dirty="0"/>
              <a:t>Fraction of workload when the beam is on and is directed towards a barrier</a:t>
            </a:r>
          </a:p>
          <a:p>
            <a:r>
              <a:rPr lang="en-US" dirty="0"/>
              <a:t>Most structures in the room will be struck by radiation at some time throughout the week when the beam is on </a:t>
            </a:r>
          </a:p>
          <a:p>
            <a:r>
              <a:rPr lang="en-US" dirty="0"/>
              <a:t>Use factor is used to select the “fractional contact time” of the radiation </a:t>
            </a:r>
          </a:p>
          <a:p>
            <a:r>
              <a:rPr lang="en-US" dirty="0"/>
              <a:t>Section D Table 7</a:t>
            </a:r>
          </a:p>
          <a:p>
            <a:endParaRPr lang="en-US" dirty="0"/>
          </a:p>
        </p:txBody>
      </p:sp>
    </p:spTree>
    <p:extLst>
      <p:ext uri="{BB962C8B-B14F-4D97-AF65-F5344CB8AC3E}">
        <p14:creationId xmlns:p14="http://schemas.microsoft.com/office/powerpoint/2010/main" val="41118516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Workload (W)</a:t>
            </a:r>
          </a:p>
        </p:txBody>
      </p:sp>
      <p:sp>
        <p:nvSpPr>
          <p:cNvPr id="3" name="Content Placeholder 2"/>
          <p:cNvSpPr>
            <a:spLocks noGrp="1"/>
          </p:cNvSpPr>
          <p:nvPr>
            <p:ph idx="1"/>
          </p:nvPr>
        </p:nvSpPr>
        <p:spPr/>
        <p:txBody>
          <a:bodyPr/>
          <a:lstStyle/>
          <a:p>
            <a:r>
              <a:rPr lang="en-US" dirty="0"/>
              <a:t>Weekly operational use of the X-ray unit</a:t>
            </a:r>
          </a:p>
          <a:p>
            <a:pPr marL="0" indent="0">
              <a:buNone/>
            </a:pPr>
            <a:endParaRPr lang="en-US" dirty="0"/>
          </a:p>
          <a:p>
            <a:r>
              <a:rPr lang="en-US" dirty="0"/>
              <a:t>Measured in mA-min/</a:t>
            </a:r>
            <a:r>
              <a:rPr lang="en-US" dirty="0" err="1"/>
              <a:t>wk</a:t>
            </a:r>
            <a:r>
              <a:rPr lang="en-US" dirty="0"/>
              <a:t> or </a:t>
            </a:r>
            <a:r>
              <a:rPr lang="en-US" dirty="0" err="1"/>
              <a:t>mAs</a:t>
            </a:r>
            <a:r>
              <a:rPr lang="en-US" dirty="0"/>
              <a:t>/</a:t>
            </a:r>
            <a:r>
              <a:rPr lang="en-US" dirty="0" err="1"/>
              <a:t>wk</a:t>
            </a:r>
            <a:endParaRPr lang="en-US" dirty="0"/>
          </a:p>
          <a:p>
            <a:pPr lvl="1"/>
            <a:r>
              <a:rPr lang="en-US" dirty="0"/>
              <a:t>Section B 1.2.3 Table 5 SC 35</a:t>
            </a:r>
          </a:p>
          <a:p>
            <a:pPr lvl="1"/>
            <a:endParaRPr lang="en-US" dirty="0"/>
          </a:p>
          <a:p>
            <a:r>
              <a:rPr lang="en-US" dirty="0"/>
              <a:t>The busier the room, the more shielding required</a:t>
            </a:r>
          </a:p>
          <a:p>
            <a:pPr lvl="1"/>
            <a:r>
              <a:rPr lang="en-US" dirty="0"/>
              <a:t>Busy radiology room</a:t>
            </a:r>
          </a:p>
          <a:p>
            <a:pPr lvl="2"/>
            <a:r>
              <a:rPr lang="en-US" dirty="0"/>
              <a:t>&gt; 500 mA-min/</a:t>
            </a:r>
            <a:r>
              <a:rPr lang="en-US" dirty="0" err="1"/>
              <a:t>wk</a:t>
            </a:r>
            <a:endParaRPr lang="en-US" dirty="0"/>
          </a:p>
          <a:p>
            <a:pPr lvl="1"/>
            <a:r>
              <a:rPr lang="en-US" dirty="0"/>
              <a:t>Slower clinic</a:t>
            </a:r>
          </a:p>
          <a:p>
            <a:pPr lvl="2"/>
            <a:r>
              <a:rPr lang="en-US" dirty="0"/>
              <a:t>&lt; 100 mA-min/</a:t>
            </a:r>
            <a:r>
              <a:rPr lang="en-US" dirty="0" err="1"/>
              <a:t>wk</a:t>
            </a:r>
            <a:endParaRPr lang="en-US" dirty="0"/>
          </a:p>
          <a:p>
            <a:pPr marL="342900" lvl="1" indent="0">
              <a:buNone/>
            </a:pPr>
            <a:endParaRPr lang="en-US" dirty="0"/>
          </a:p>
        </p:txBody>
      </p:sp>
    </p:spTree>
    <p:extLst>
      <p:ext uri="{BB962C8B-B14F-4D97-AF65-F5344CB8AC3E}">
        <p14:creationId xmlns:p14="http://schemas.microsoft.com/office/powerpoint/2010/main" val="3301668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Workload Units Calculation Example</a:t>
            </a:r>
          </a:p>
        </p:txBody>
      </p:sp>
      <p:sp>
        <p:nvSpPr>
          <p:cNvPr id="3" name="Content Placeholder 2"/>
          <p:cNvSpPr>
            <a:spLocks noGrp="1"/>
          </p:cNvSpPr>
          <p:nvPr>
            <p:ph idx="1"/>
          </p:nvPr>
        </p:nvSpPr>
        <p:spPr/>
        <p:txBody>
          <a:bodyPr/>
          <a:lstStyle/>
          <a:p>
            <a:r>
              <a:rPr lang="en-US" dirty="0"/>
              <a:t>X-ray room is in operation 5 days/week. The average number of patients/day is 20 and the average number of films/patient is 3. The average exposure factors are 90 </a:t>
            </a:r>
            <a:r>
              <a:rPr lang="en-US" dirty="0" err="1"/>
              <a:t>kVp</a:t>
            </a:r>
            <a:r>
              <a:rPr lang="en-US" dirty="0"/>
              <a:t>, 300 mA and 0.1 sec. Find the weekly workload:</a:t>
            </a:r>
          </a:p>
          <a:p>
            <a:pPr marL="0" indent="0">
              <a:buNone/>
            </a:pPr>
            <a:endParaRPr lang="en-US" dirty="0"/>
          </a:p>
        </p:txBody>
      </p:sp>
    </p:spTree>
    <p:extLst>
      <p:ext uri="{BB962C8B-B14F-4D97-AF65-F5344CB8AC3E}">
        <p14:creationId xmlns:p14="http://schemas.microsoft.com/office/powerpoint/2010/main" val="16171796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kVp</a:t>
            </a:r>
            <a:endParaRPr lang="en-US" dirty="0"/>
          </a:p>
        </p:txBody>
      </p:sp>
      <p:sp>
        <p:nvSpPr>
          <p:cNvPr id="3" name="Content Placeholder 2"/>
          <p:cNvSpPr>
            <a:spLocks noGrp="1"/>
          </p:cNvSpPr>
          <p:nvPr>
            <p:ph idx="1"/>
          </p:nvPr>
        </p:nvSpPr>
        <p:spPr/>
        <p:txBody>
          <a:bodyPr/>
          <a:lstStyle/>
          <a:p>
            <a:r>
              <a:rPr lang="en-US" dirty="0"/>
              <a:t>Calculations are done with a </a:t>
            </a:r>
            <a:r>
              <a:rPr lang="en-US" dirty="0" err="1"/>
              <a:t>kVp</a:t>
            </a:r>
            <a:r>
              <a:rPr lang="en-US" dirty="0"/>
              <a:t> higher than what is actually used in the department </a:t>
            </a:r>
          </a:p>
          <a:p>
            <a:pPr lvl="1"/>
            <a:r>
              <a:rPr lang="en-US" dirty="0"/>
              <a:t>Average of 100 </a:t>
            </a:r>
            <a:r>
              <a:rPr lang="en-US" dirty="0" err="1"/>
              <a:t>kVp</a:t>
            </a:r>
            <a:r>
              <a:rPr lang="en-US" dirty="0"/>
              <a:t> for general X-ray</a:t>
            </a:r>
          </a:p>
          <a:p>
            <a:r>
              <a:rPr lang="en-US" dirty="0"/>
              <a:t>Calculations do not account for the attenuation of the beam when intercepted by the patient and image receptor</a:t>
            </a:r>
          </a:p>
        </p:txBody>
      </p:sp>
    </p:spTree>
    <p:extLst>
      <p:ext uri="{BB962C8B-B14F-4D97-AF65-F5344CB8AC3E}">
        <p14:creationId xmlns:p14="http://schemas.microsoft.com/office/powerpoint/2010/main" val="7511098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Over-Shielding</a:t>
            </a:r>
          </a:p>
        </p:txBody>
      </p:sp>
      <p:sp>
        <p:nvSpPr>
          <p:cNvPr id="3" name="Content Placeholder 2"/>
          <p:cNvSpPr>
            <a:spLocks noGrp="1"/>
          </p:cNvSpPr>
          <p:nvPr>
            <p:ph idx="1"/>
          </p:nvPr>
        </p:nvSpPr>
        <p:spPr/>
        <p:txBody>
          <a:bodyPr/>
          <a:lstStyle/>
          <a:p>
            <a:r>
              <a:rPr lang="en-US" dirty="0"/>
              <a:t>Design must take into consideration all the previous factors</a:t>
            </a:r>
          </a:p>
          <a:p>
            <a:r>
              <a:rPr lang="en-US" dirty="0"/>
              <a:t>Plans should also take into consideration possible future changes: </a:t>
            </a:r>
          </a:p>
          <a:p>
            <a:pPr lvl="1"/>
            <a:r>
              <a:rPr lang="en-US" dirty="0"/>
              <a:t>Advances in radiation technology</a:t>
            </a:r>
          </a:p>
          <a:p>
            <a:pPr lvl="1"/>
            <a:r>
              <a:rPr lang="en-US" dirty="0"/>
              <a:t>ALARA rules becoming stricter</a:t>
            </a:r>
          </a:p>
          <a:p>
            <a:pPr lvl="1"/>
            <a:r>
              <a:rPr lang="en-US" dirty="0"/>
              <a:t>For these reasons, medical imaging departments often over-estimate the required shielding in their calculations </a:t>
            </a:r>
          </a:p>
          <a:p>
            <a:endParaRPr lang="en-US" dirty="0"/>
          </a:p>
        </p:txBody>
      </p:sp>
    </p:spTree>
    <p:extLst>
      <p:ext uri="{BB962C8B-B14F-4D97-AF65-F5344CB8AC3E}">
        <p14:creationId xmlns:p14="http://schemas.microsoft.com/office/powerpoint/2010/main" val="27371805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Design of X-ray Room</a:t>
            </a:r>
          </a:p>
        </p:txBody>
      </p:sp>
      <p:sp>
        <p:nvSpPr>
          <p:cNvPr id="3" name="Content Placeholder 2"/>
          <p:cNvSpPr>
            <a:spLocks noGrp="1"/>
          </p:cNvSpPr>
          <p:nvPr>
            <p:ph idx="1"/>
          </p:nvPr>
        </p:nvSpPr>
        <p:spPr/>
        <p:txBody>
          <a:bodyPr/>
          <a:lstStyle/>
          <a:p>
            <a:r>
              <a:rPr lang="en-US" dirty="0"/>
              <a:t>Must provide adequate working space for tech and patient transfer</a:t>
            </a:r>
          </a:p>
          <a:p>
            <a:r>
              <a:rPr lang="en-US" dirty="0"/>
              <a:t>Room door </a:t>
            </a:r>
            <a:r>
              <a:rPr lang="en-US" u="sng" dirty="0"/>
              <a:t>______</a:t>
            </a:r>
            <a:r>
              <a:rPr lang="en-US" dirty="0"/>
              <a:t> be self-closing and </a:t>
            </a:r>
            <a:r>
              <a:rPr lang="en-US" u="sng" dirty="0"/>
              <a:t>_____</a:t>
            </a:r>
            <a:r>
              <a:rPr lang="en-US" dirty="0"/>
              <a:t> have a warning sign that states, “Unauthorized Entry Prohibited”</a:t>
            </a:r>
          </a:p>
          <a:p>
            <a:r>
              <a:rPr lang="en-US" dirty="0"/>
              <a:t>Unit should be placed so that when energized, no one can enter the room without the technologist knowing </a:t>
            </a:r>
          </a:p>
          <a:p>
            <a:r>
              <a:rPr lang="en-US" dirty="0"/>
              <a:t>Beam must only be directed toward adequately shielded primary barriers </a:t>
            </a:r>
          </a:p>
          <a:p>
            <a:endParaRPr lang="en-US" dirty="0"/>
          </a:p>
        </p:txBody>
      </p:sp>
    </p:spTree>
    <p:extLst>
      <p:ext uri="{BB962C8B-B14F-4D97-AF65-F5344CB8AC3E}">
        <p14:creationId xmlns:p14="http://schemas.microsoft.com/office/powerpoint/2010/main" val="1752783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Design of X-ray Room</a:t>
            </a:r>
          </a:p>
        </p:txBody>
      </p:sp>
      <p:sp>
        <p:nvSpPr>
          <p:cNvPr id="3" name="Content Placeholder 2"/>
          <p:cNvSpPr>
            <a:spLocks noGrp="1"/>
          </p:cNvSpPr>
          <p:nvPr>
            <p:ph idx="1"/>
          </p:nvPr>
        </p:nvSpPr>
        <p:spPr/>
        <p:txBody>
          <a:bodyPr/>
          <a:lstStyle/>
          <a:p>
            <a:r>
              <a:rPr lang="en-US" dirty="0"/>
              <a:t>Wall detector barriers must have adequate primary shielding </a:t>
            </a:r>
          </a:p>
          <a:p>
            <a:r>
              <a:rPr lang="en-US" dirty="0"/>
              <a:t>When practical, primary and scatter radiation must be absorbed as close to the patient as possible </a:t>
            </a:r>
          </a:p>
          <a:p>
            <a:r>
              <a:rPr lang="en-US" dirty="0"/>
              <a:t>Control booth and window must provide protection from ________ radiation</a:t>
            </a:r>
          </a:p>
          <a:p>
            <a:r>
              <a:rPr lang="en-US" dirty="0"/>
              <a:t>Radiation has to be scattered at least ________before entering the control booth</a:t>
            </a:r>
          </a:p>
          <a:p>
            <a:endParaRPr lang="en-US" dirty="0"/>
          </a:p>
        </p:txBody>
      </p:sp>
    </p:spTree>
    <p:extLst>
      <p:ext uri="{BB962C8B-B14F-4D97-AF65-F5344CB8AC3E}">
        <p14:creationId xmlns:p14="http://schemas.microsoft.com/office/powerpoint/2010/main" val="17056187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of Radiation Surveys</a:t>
            </a:r>
          </a:p>
        </p:txBody>
      </p:sp>
      <p:sp>
        <p:nvSpPr>
          <p:cNvPr id="3" name="Content Placeholder 2"/>
          <p:cNvSpPr>
            <a:spLocks noGrp="1"/>
          </p:cNvSpPr>
          <p:nvPr>
            <p:ph idx="1"/>
          </p:nvPr>
        </p:nvSpPr>
        <p:spPr/>
        <p:txBody>
          <a:bodyPr vert="horz" lIns="91440" tIns="45720" rIns="91440" bIns="45720" rtlCol="0" anchor="t">
            <a:normAutofit/>
          </a:bodyPr>
          <a:lstStyle/>
          <a:p>
            <a:r>
              <a:rPr lang="en-US" dirty="0"/>
              <a:t>Evaluation done by an expert in radiation safety</a:t>
            </a:r>
          </a:p>
          <a:p>
            <a:r>
              <a:rPr lang="en-US" dirty="0"/>
              <a:t>Ensures the X-ray and auxiliary equipment is working within SC 35 standards.</a:t>
            </a:r>
          </a:p>
          <a:p>
            <a:r>
              <a:rPr lang="en-US" dirty="0"/>
              <a:t>Ensures proper equipment installation and provides maximum radiation protection for everyone</a:t>
            </a:r>
          </a:p>
          <a:p>
            <a:endParaRPr lang="en-US" dirty="0"/>
          </a:p>
        </p:txBody>
      </p:sp>
    </p:spTree>
    <p:extLst>
      <p:ext uri="{BB962C8B-B14F-4D97-AF65-F5344CB8AC3E}">
        <p14:creationId xmlns:p14="http://schemas.microsoft.com/office/powerpoint/2010/main" val="31241215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Radiation Surveys</a:t>
            </a:r>
          </a:p>
        </p:txBody>
      </p:sp>
      <p:sp>
        <p:nvSpPr>
          <p:cNvPr id="3" name="Content Placeholder 2"/>
          <p:cNvSpPr>
            <a:spLocks noGrp="1"/>
          </p:cNvSpPr>
          <p:nvPr>
            <p:ph idx="1"/>
          </p:nvPr>
        </p:nvSpPr>
        <p:spPr/>
        <p:txBody>
          <a:bodyPr/>
          <a:lstStyle/>
          <a:p>
            <a:r>
              <a:rPr lang="en-US" dirty="0"/>
              <a:t>Evaluates shielding and protective devices  </a:t>
            </a:r>
          </a:p>
          <a:p>
            <a:r>
              <a:rPr lang="en-US" dirty="0"/>
              <a:t>Equipment is assessed semi-annually or annually and submitted to the owner and/or responsible user </a:t>
            </a:r>
          </a:p>
          <a:p>
            <a:r>
              <a:rPr lang="en-US" dirty="0"/>
              <a:t>Reports must be presented in a clear, systemic way </a:t>
            </a:r>
          </a:p>
          <a:p>
            <a:r>
              <a:rPr lang="en-US" dirty="0"/>
              <a:t>Contains surveyor’s conclusions and recommendations </a:t>
            </a:r>
          </a:p>
          <a:p>
            <a:endParaRPr lang="en-US" dirty="0"/>
          </a:p>
        </p:txBody>
      </p:sp>
    </p:spTree>
    <p:extLst>
      <p:ext uri="{BB962C8B-B14F-4D97-AF65-F5344CB8AC3E}">
        <p14:creationId xmlns:p14="http://schemas.microsoft.com/office/powerpoint/2010/main" val="38188750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Radiation Survey Report</a:t>
            </a:r>
          </a:p>
        </p:txBody>
      </p:sp>
      <p:sp>
        <p:nvSpPr>
          <p:cNvPr id="3" name="Content Placeholder 2"/>
          <p:cNvSpPr>
            <a:spLocks noGrp="1"/>
          </p:cNvSpPr>
          <p:nvPr>
            <p:ph idx="1"/>
          </p:nvPr>
        </p:nvSpPr>
        <p:spPr/>
        <p:txBody>
          <a:bodyPr/>
          <a:lstStyle/>
          <a:p>
            <a:r>
              <a:rPr lang="en-US" dirty="0"/>
              <a:t>Schematic of location, equipment, booth and surrounding areas</a:t>
            </a:r>
          </a:p>
          <a:p>
            <a:r>
              <a:rPr lang="en-US" dirty="0"/>
              <a:t>Equipment identification and type of tube support</a:t>
            </a:r>
          </a:p>
          <a:p>
            <a:r>
              <a:rPr lang="en-US" dirty="0"/>
              <a:t>Observation of electrical and mechanical operation </a:t>
            </a:r>
          </a:p>
          <a:p>
            <a:r>
              <a:rPr lang="en-US" dirty="0"/>
              <a:t>Actual or estimated total workload</a:t>
            </a:r>
          </a:p>
          <a:p>
            <a:r>
              <a:rPr lang="en-US" dirty="0"/>
              <a:t>Results of radiation readings, both in and outside of the controlled area </a:t>
            </a:r>
          </a:p>
          <a:p>
            <a:endParaRPr lang="en-US" dirty="0"/>
          </a:p>
        </p:txBody>
      </p:sp>
    </p:spTree>
    <p:extLst>
      <p:ext uri="{BB962C8B-B14F-4D97-AF65-F5344CB8AC3E}">
        <p14:creationId xmlns:p14="http://schemas.microsoft.com/office/powerpoint/2010/main" val="33963415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Radiation Surveys</a:t>
            </a:r>
          </a:p>
        </p:txBody>
      </p:sp>
      <p:sp>
        <p:nvSpPr>
          <p:cNvPr id="3" name="Content Placeholder 2"/>
          <p:cNvSpPr>
            <a:spLocks noGrp="1"/>
          </p:cNvSpPr>
          <p:nvPr>
            <p:ph idx="1"/>
          </p:nvPr>
        </p:nvSpPr>
        <p:spPr/>
        <p:txBody>
          <a:bodyPr/>
          <a:lstStyle/>
          <a:p>
            <a:r>
              <a:rPr lang="en-US" dirty="0"/>
              <a:t>Assessment of X-ray, imaging or diagnostic performance, techniques, DRLs, total filtration, radiation protection and restraints</a:t>
            </a:r>
          </a:p>
          <a:p>
            <a:r>
              <a:rPr lang="en-US" dirty="0"/>
              <a:t>Estimate of potential exposures to personal and public</a:t>
            </a:r>
          </a:p>
          <a:p>
            <a:r>
              <a:rPr lang="en-US" dirty="0"/>
              <a:t>Investigates high OSL readings and potential of exposure to people</a:t>
            </a:r>
          </a:p>
          <a:p>
            <a:r>
              <a:rPr lang="en-US" dirty="0"/>
              <a:t>Review of QA program</a:t>
            </a:r>
          </a:p>
          <a:p>
            <a:endParaRPr lang="en-US" dirty="0"/>
          </a:p>
          <a:p>
            <a:r>
              <a:rPr lang="en-US" dirty="0"/>
              <a:t>Recommends improvements to above</a:t>
            </a:r>
          </a:p>
          <a:p>
            <a:endParaRPr lang="en-US" dirty="0"/>
          </a:p>
        </p:txBody>
      </p:sp>
    </p:spTree>
    <p:extLst>
      <p:ext uri="{BB962C8B-B14F-4D97-AF65-F5344CB8AC3E}">
        <p14:creationId xmlns:p14="http://schemas.microsoft.com/office/powerpoint/2010/main" val="35533349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Radiation Protection Agencies</a:t>
            </a:r>
          </a:p>
        </p:txBody>
      </p:sp>
      <p:sp>
        <p:nvSpPr>
          <p:cNvPr id="3" name="Content Placeholder 2"/>
          <p:cNvSpPr>
            <a:spLocks noGrp="1"/>
          </p:cNvSpPr>
          <p:nvPr>
            <p:ph idx="1"/>
          </p:nvPr>
        </p:nvSpPr>
        <p:spPr/>
        <p:txBody>
          <a:bodyPr/>
          <a:lstStyle/>
          <a:p>
            <a:r>
              <a:rPr lang="en-US" dirty="0"/>
              <a:t>In order to obtain a registration certificate, radiation facilities and equipment need to be inspected and tested by an authorized radiation protection agency. Radiation protection agencies contract directly with the owners of the radiation equipment and are responsible for ensuring compliance with the </a:t>
            </a:r>
            <a:r>
              <a:rPr lang="en-US" i="1" dirty="0"/>
              <a:t>Radiation Protection Act</a:t>
            </a:r>
            <a:r>
              <a:rPr lang="en-US" dirty="0"/>
              <a:t> and Regulation.</a:t>
            </a:r>
          </a:p>
        </p:txBody>
      </p:sp>
    </p:spTree>
    <p:extLst>
      <p:ext uri="{BB962C8B-B14F-4D97-AF65-F5344CB8AC3E}">
        <p14:creationId xmlns:p14="http://schemas.microsoft.com/office/powerpoint/2010/main" val="1140931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Radiation Emitting Devices Act</a:t>
            </a:r>
          </a:p>
        </p:txBody>
      </p:sp>
      <p:sp>
        <p:nvSpPr>
          <p:cNvPr id="3" name="Content Placeholder 2"/>
          <p:cNvSpPr>
            <a:spLocks noGrp="1"/>
          </p:cNvSpPr>
          <p:nvPr>
            <p:ph idx="1"/>
          </p:nvPr>
        </p:nvSpPr>
        <p:spPr/>
        <p:txBody>
          <a:bodyPr/>
          <a:lstStyle/>
          <a:p>
            <a:r>
              <a:rPr lang="en-US" dirty="0"/>
              <a:t>The Radiation Emitting Devices (RED) Act governs the sale, lease and import of certain radiation emitting devices used for medical and industrial purposes or by consumers.</a:t>
            </a:r>
          </a:p>
          <a:p>
            <a:pPr marL="0" indent="0">
              <a:buNone/>
            </a:pPr>
            <a:r>
              <a:rPr lang="en-US" dirty="0"/>
              <a:t> </a:t>
            </a:r>
          </a:p>
          <a:p>
            <a:r>
              <a:rPr lang="en-US" dirty="0"/>
              <a:t>The Act sets safety performance standards for the sale, lease, import, labelling, packaging, and advertising of radiation emitting devices to ensure that workers and the public are not placed at risk. </a:t>
            </a:r>
          </a:p>
        </p:txBody>
      </p:sp>
    </p:spTree>
    <p:extLst>
      <p:ext uri="{BB962C8B-B14F-4D97-AF65-F5344CB8AC3E}">
        <p14:creationId xmlns:p14="http://schemas.microsoft.com/office/powerpoint/2010/main" val="33938492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RED Act </a:t>
            </a:r>
          </a:p>
        </p:txBody>
      </p:sp>
      <p:sp>
        <p:nvSpPr>
          <p:cNvPr id="3" name="Content Placeholder 2"/>
          <p:cNvSpPr>
            <a:spLocks noGrp="1"/>
          </p:cNvSpPr>
          <p:nvPr>
            <p:ph idx="1"/>
          </p:nvPr>
        </p:nvSpPr>
        <p:spPr/>
        <p:txBody>
          <a:bodyPr vert="horz" lIns="91440" tIns="45720" rIns="91440" bIns="45720" rtlCol="0" anchor="t">
            <a:normAutofit/>
          </a:bodyPr>
          <a:lstStyle/>
          <a:p>
            <a:r>
              <a:rPr lang="en-US" dirty="0"/>
              <a:t>Manufacturers and importers are required to notify the Minister of Health if a device does not comply with the regulations or creates a risk to any person. </a:t>
            </a:r>
          </a:p>
          <a:p>
            <a:pPr marL="0" indent="0">
              <a:buNone/>
            </a:pPr>
            <a:endParaRPr lang="en-US" dirty="0"/>
          </a:p>
          <a:p>
            <a:r>
              <a:rPr lang="en-US" dirty="0"/>
              <a:t>In addition, a series of voluntary safety codes that apply to radiation emitting devices in the workplace have been developed to provide guidance to employers. </a:t>
            </a:r>
          </a:p>
        </p:txBody>
      </p:sp>
    </p:spTree>
    <p:extLst>
      <p:ext uri="{BB962C8B-B14F-4D97-AF65-F5344CB8AC3E}">
        <p14:creationId xmlns:p14="http://schemas.microsoft.com/office/powerpoint/2010/main" val="159055424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Anderson M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ed Font">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derson MRT" id="{F99F4232-7B69-4F25-BBF6-77D0241BB894}" vid="{BAAB4B47-E4A7-4362-993E-D4F184A6C1E1}"/>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24924F-C5BE-47F4-BB61-D8A454A77484}">
  <ds:schemaRefs>
    <ds:schemaRef ds:uri="c80233df-ff72-4ed0-8be6-81c0672dcf15"/>
    <ds:schemaRef ds:uri="d1eb5d66-d4e4-42da-91aa-35af032cfe67"/>
    <ds:schemaRef ds:uri="http://purl.org/dc/dcmitype/"/>
    <ds:schemaRef ds:uri="http://purl.org/dc/elements/1.1/"/>
    <ds:schemaRef ds:uri="http://schemas.microsoft.com/office/infopath/2007/PartnerControls"/>
    <ds:schemaRef ds:uri="http://schemas.microsoft.com/office/2006/metadata/properties"/>
    <ds:schemaRef ds:uri="http://purl.org/dc/terms/"/>
    <ds:schemaRef ds:uri="http://schemas.microsoft.com/office/2006/documentManagement/types"/>
    <ds:schemaRef ds:uri="http://www.w3.org/XML/1998/namespace"/>
    <ds:schemaRef ds:uri="http://schemas.openxmlformats.org/package/2006/metadata/core-properties"/>
  </ds:schemaRefs>
</ds:datastoreItem>
</file>

<file path=customXml/itemProps2.xml><?xml version="1.0" encoding="utf-8"?>
<ds:datastoreItem xmlns:ds="http://schemas.openxmlformats.org/officeDocument/2006/customXml" ds:itemID="{6A801086-130D-4204-A5E1-A28AC8326E15}">
  <ds:schemaRefs>
    <ds:schemaRef ds:uri="http://schemas.microsoft.com/sharepoint/v3/contenttype/forms"/>
  </ds:schemaRefs>
</ds:datastoreItem>
</file>

<file path=customXml/itemProps3.xml><?xml version="1.0" encoding="utf-8"?>
<ds:datastoreItem xmlns:ds="http://schemas.openxmlformats.org/officeDocument/2006/customXml" ds:itemID="{6BA31412-0860-4884-8CB2-29FCF67F9D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MRT</Template>
  <TotalTime>6909</TotalTime>
  <Words>1614</Words>
  <Application>Microsoft Office PowerPoint</Application>
  <PresentationFormat>Widescreen</PresentationFormat>
  <Paragraphs>221</Paragraphs>
  <Slides>34</Slides>
  <Notes>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34</vt:i4>
      </vt:variant>
    </vt:vector>
  </HeadingPairs>
  <TitlesOfParts>
    <vt:vector size="43" baseType="lpstr">
      <vt:lpstr>Arial</vt:lpstr>
      <vt:lpstr>Calibri</vt:lpstr>
      <vt:lpstr>Calibri Light</vt:lpstr>
      <vt:lpstr>Futura PT Book</vt:lpstr>
      <vt:lpstr>Futura PT Demi</vt:lpstr>
      <vt:lpstr>Impact</vt:lpstr>
      <vt:lpstr>Wingdings</vt:lpstr>
      <vt:lpstr>Anderson MRT</vt:lpstr>
      <vt:lpstr>Custom Design</vt:lpstr>
      <vt:lpstr>RADP 215: Radiation Protection</vt:lpstr>
      <vt:lpstr>Department Design and Safety</vt:lpstr>
      <vt:lpstr>Location Within the Institution</vt:lpstr>
      <vt:lpstr>Department Design and Safety</vt:lpstr>
      <vt:lpstr>Types of Radiation</vt:lpstr>
      <vt:lpstr>Primary Radiation</vt:lpstr>
      <vt:lpstr>Scatter Radiation</vt:lpstr>
      <vt:lpstr>Leakage Radiation</vt:lpstr>
      <vt:lpstr>Protective Barriers</vt:lpstr>
      <vt:lpstr>Calculating Shielding</vt:lpstr>
      <vt:lpstr>Calculating Barrier Thickness</vt:lpstr>
      <vt:lpstr>Distance (D)</vt:lpstr>
      <vt:lpstr>Controlled Areas</vt:lpstr>
      <vt:lpstr>Uncontrolled Areas</vt:lpstr>
      <vt:lpstr>Occupancy factor (T)</vt:lpstr>
      <vt:lpstr>Barrier Type</vt:lpstr>
      <vt:lpstr>Primary Barriers</vt:lpstr>
      <vt:lpstr>Primary Barrier Materials</vt:lpstr>
      <vt:lpstr>Secondary Barriers</vt:lpstr>
      <vt:lpstr>Barriers</vt:lpstr>
      <vt:lpstr>Use Factor (U)</vt:lpstr>
      <vt:lpstr>Workload (W)</vt:lpstr>
      <vt:lpstr>Workload Units Calculation Example</vt:lpstr>
      <vt:lpstr>kVp</vt:lpstr>
      <vt:lpstr>Over-Shielding</vt:lpstr>
      <vt:lpstr>Design of X-ray Room</vt:lpstr>
      <vt:lpstr>Design of X-ray Room</vt:lpstr>
      <vt:lpstr>Purpose of Radiation Surveys</vt:lpstr>
      <vt:lpstr>Radiation Surveys</vt:lpstr>
      <vt:lpstr>Radiation Survey Report</vt:lpstr>
      <vt:lpstr>Radiation Surveys</vt:lpstr>
      <vt:lpstr>Radiation Protection Agencies</vt:lpstr>
      <vt:lpstr>Radiation Emitting Devices Act</vt:lpstr>
      <vt:lpstr>RED Act </vt:lpstr>
    </vt:vector>
  </TitlesOfParts>
  <Company>SAIT Polytechnic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Ailsa Trottier | Anderson College | Head Office</cp:lastModifiedBy>
  <cp:revision>374</cp:revision>
  <cp:lastPrinted>2024-03-13T20:46:46Z</cp:lastPrinted>
  <dcterms:created xsi:type="dcterms:W3CDTF">2009-04-06T17:04:40Z</dcterms:created>
  <dcterms:modified xsi:type="dcterms:W3CDTF">2025-02-04T20:05:05Z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y fmtid="{D5CDD505-2E9C-101B-9397-08002B2CF9AE}" pid="3" name="MediaServiceImageTags">
    <vt:lpwstr/>
  </property>
</Properties>
</file>