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4"/>
  </p:sldMasterIdLst>
  <p:notesMasterIdLst>
    <p:notesMasterId r:id="rId22"/>
  </p:notesMasterIdLst>
  <p:sldIdLst>
    <p:sldId id="256" r:id="rId5"/>
    <p:sldId id="439" r:id="rId6"/>
    <p:sldId id="441" r:id="rId7"/>
    <p:sldId id="442" r:id="rId8"/>
    <p:sldId id="443" r:id="rId9"/>
    <p:sldId id="297" r:id="rId10"/>
    <p:sldId id="445" r:id="rId11"/>
    <p:sldId id="446" r:id="rId12"/>
    <p:sldId id="447" r:id="rId13"/>
    <p:sldId id="448" r:id="rId14"/>
    <p:sldId id="444" r:id="rId15"/>
    <p:sldId id="449" r:id="rId16"/>
    <p:sldId id="450" r:id="rId17"/>
    <p:sldId id="451" r:id="rId18"/>
    <p:sldId id="452" r:id="rId19"/>
    <p:sldId id="453" r:id="rId20"/>
    <p:sldId id="43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5D116-828C-3602-37BC-A90A0FDEAE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5D5B28-2216-C62C-439D-C9AE48186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B8C3B-E150-8466-88CB-13AC6102C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EDF2D7-8F50-2508-C876-56DE38A6A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335EFE-85BC-7F98-DA29-6BA5E3ECB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ADF6-69B8-479E-A0BD-0AD93B9DC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741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82DB9-6175-5DCA-9B08-4E74E5DF5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00B062-5F70-1548-3715-DBAEF8DC43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06371-1A13-8600-4AF4-8FBB7723C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170C8-EFB8-99C6-5C73-F0BD71951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FB9208-6E1A-CBC9-6845-FD8E0E3CF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ADF6-69B8-479E-A0BD-0AD93B9DC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141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23DB5-0412-6654-7E07-ADBA2D760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1C1326-645A-C0B2-3E3B-9A8129E5C7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833C04-D5CF-3E8C-CC7D-15E2D9BA6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C63B77-E17E-F999-9512-6BC4B3D2C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B9160-1278-94EE-DBCF-075415C0F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ADF6-69B8-479E-A0BD-0AD93B9DC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937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D3E82-D6CB-A1CC-F3A7-16587522C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9EBC1-B3A2-E7B5-FC05-748B936A60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5B6636-A748-432C-E18E-C4CC4E1B14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605CC-91DA-43C1-8F00-56AD6C57F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9D3839-818E-7023-DCCA-A964D1ADD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Copyright © 2015, 2011, 2006, 1996 by Saunders, an imprint of Elsevier Inc. All rights reserved.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87250F-E8D6-5BC3-65CC-7437DA610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306E38-A31D-4819-A75A-41259C9B7FE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6799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E1948-59C3-E7CC-9C46-AE04D967F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669ECD-B977-8040-BBBE-DB05C72415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344FAE-BB10-0ECC-BAE1-78D179C269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A9AA81-7B61-3B9B-C078-62E10930F6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B7A4A7-CB93-E7B3-7570-A749D8D777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CAA75A-E305-0F9A-28B6-032CADCB8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FBD683-545F-0A93-F941-219FB72FF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Copyright © 2015, 2011, 2006, 1996 by Saunders, an imprint of Elsevier Inc. All rights reserved.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F3D0A5-F1F1-C809-F0D3-5EDE289EF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AE61B1-E1AB-42FB-A81A-BC9800B29889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8105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C7563-B7FD-C0C4-388F-29481F06D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71C2BB-8662-CE7F-B0F8-83E9911AE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7BC6AC-863A-8A0A-C02B-6ED3C8AC8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E027CF-81A8-2A5D-7D18-348D66581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ADF6-69B8-479E-A0BD-0AD93B9DC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723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D70409-6199-B054-D61C-33A4336C3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1090D2-F0EB-B3C1-CEA5-46B11DA49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CE4CF5-7A96-8044-6477-553F601B4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ADF6-69B8-479E-A0BD-0AD93B9DC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946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32A17-D21F-8EB8-13B6-BD2C42313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6EC64-7F60-327C-291A-74A0698CE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45D589-6B9C-56D0-971D-E215FF2F50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9A6F11-BE1E-29C8-790A-24270615C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286841-B55F-83A4-805B-8F1E54A22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0B209-B550-654F-C5A9-144758030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ADF6-69B8-479E-A0BD-0AD93B9DC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69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74D3F-ED59-623E-F442-A1F87A2B8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45F9A5-8DAB-04A8-60AB-942184A621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D4BCD5-C9DB-4B04-3973-69D6736001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E2A037-5D46-E7FC-00C3-CD7105C2D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2A672-6044-AD58-9EE4-6167D0843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82EDB-42E4-7ACC-FC78-49A662E6B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ADF6-69B8-479E-A0BD-0AD93B9DC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953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35BF5-77D6-C742-532F-4BF4F02D7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8723C2-8C47-F2EB-1EED-BC918A0F95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DCB31-A40A-56C6-9282-4FDA9B1BD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A5C93-16B4-0723-5494-B7A4CCE49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954CF-E6D2-FFA0-454F-1507A58E9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ADF6-69B8-479E-A0BD-0AD93B9DC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669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BCF208-2501-3B67-238B-B061C6AB1D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64199D-C947-818C-5E40-C0E6BA0793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0B5DC-274C-3F9F-003F-CAD359E82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C446AE-60F1-6D0B-4BA6-1DA5129B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D918EC-994D-DD39-65AF-8C8834BE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ADF6-69B8-479E-A0BD-0AD93B9DC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33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1762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4E8597-7B02-C430-07D7-4AB50926C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30BD0-5CAF-0EF9-2A8A-3207E68221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45BBD7-A98A-CA09-25BE-B1C6DE6DCA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CB7EEC-F118-4565-AA06-8F73506D2FC3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FC5D50-84AC-432B-5183-4735968846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3B8CC-870D-D6EA-5F79-66ED66FACF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8BADF6-69B8-479E-A0BD-0AD93B9DCA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099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864709-2189-3A32-7969-547C46629563}"/>
              </a:ext>
            </a:extLst>
          </p:cNvPr>
          <p:cNvSpPr txBox="1"/>
          <p:nvPr/>
        </p:nvSpPr>
        <p:spPr>
          <a:xfrm>
            <a:off x="4720856" y="2849526"/>
            <a:ext cx="62200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+mj-lt"/>
              </a:rPr>
              <a:t>MRAD 256 – Radiographic Technique 2</a:t>
            </a:r>
          </a:p>
          <a:p>
            <a:r>
              <a:rPr lang="en-US" sz="3600" dirty="0">
                <a:latin typeface="+mj-lt"/>
              </a:rPr>
              <a:t>Chest and Abdomen Critique</a:t>
            </a:r>
            <a:endParaRPr lang="en-CA" sz="3600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5E8628-3E6A-687F-B499-3592D7F8A327}"/>
              </a:ext>
            </a:extLst>
          </p:cNvPr>
          <p:cNvSpPr txBox="1"/>
          <p:nvPr/>
        </p:nvSpPr>
        <p:spPr>
          <a:xfrm>
            <a:off x="5316279" y="4986670"/>
            <a:ext cx="3498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MRT Program</a:t>
            </a:r>
          </a:p>
          <a:p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056B6-A8A4-8898-A671-DDF35C295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ea typeface="Geneva" pitchFamily="127" charset="-128"/>
              </a:rPr>
              <a:t>Chest: PA Projection</a:t>
            </a:r>
            <a:endParaRPr lang="en-CA" dirty="0"/>
          </a:p>
        </p:txBody>
      </p:sp>
      <p:sp>
        <p:nvSpPr>
          <p:cNvPr id="5123" name="Text Placeholder 2">
            <a:extLst>
              <a:ext uri="{FF2B5EF4-FFF2-40B4-BE49-F238E27FC236}">
                <a16:creationId xmlns:a16="http://schemas.microsoft.com/office/drawing/2014/main" id="{6A3FC76E-3C3F-421C-B0FD-CCCBAF032D4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4520609" cy="439110"/>
          </a:xfrm>
        </p:spPr>
        <p:txBody>
          <a:bodyPr>
            <a:normAutofit fontScale="85000" lnSpcReduction="10000"/>
          </a:bodyPr>
          <a:lstStyle/>
          <a:p>
            <a:r>
              <a:rPr lang="en-US" altLang="en-US" sz="1800" b="0" dirty="0">
                <a:ea typeface="Geneva" pitchFamily="127" charset="-128"/>
              </a:rPr>
              <a:t>PA chest projection with accurate positioning</a:t>
            </a:r>
          </a:p>
        </p:txBody>
      </p:sp>
      <p:pic>
        <p:nvPicPr>
          <p:cNvPr id="5126" name="Picture 8" descr="Radiograph on Slide 7. Please see your accessibility office for a long transcription.">
            <a:extLst>
              <a:ext uri="{FF2B5EF4-FFF2-40B4-BE49-F238E27FC236}">
                <a16:creationId xmlns:a16="http://schemas.microsoft.com/office/drawing/2014/main" id="{F719134E-83DD-DAA3-3234-CCEAA5E36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854" y="2399672"/>
            <a:ext cx="3543300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C9DAF1-D4EE-16F1-0D68-B48431902041}"/>
              </a:ext>
            </a:extLst>
          </p:cNvPr>
          <p:cNvSpPr txBox="1"/>
          <p:nvPr/>
        </p:nvSpPr>
        <p:spPr>
          <a:xfrm>
            <a:off x="5656521" y="1825625"/>
            <a:ext cx="6400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800" b="0" dirty="0">
                <a:ea typeface="Geneva" pitchFamily="127" charset="-128"/>
              </a:rPr>
              <a:t>Proper patient positioning for PA chest projection</a:t>
            </a:r>
          </a:p>
        </p:txBody>
      </p:sp>
      <p:pic>
        <p:nvPicPr>
          <p:cNvPr id="6" name="Picture 10" descr="Please see your accessibility office for a transcription.">
            <a:extLst>
              <a:ext uri="{FF2B5EF4-FFF2-40B4-BE49-F238E27FC236}">
                <a16:creationId xmlns:a16="http://schemas.microsoft.com/office/drawing/2014/main" id="{447ABA7D-FDD3-6024-44F5-DFB8AECE4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521" y="2360386"/>
            <a:ext cx="4183282" cy="3958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1718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7CBF4-6A8A-CB28-207E-DDF11B73E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PA Chest Analysis Practice (1 of 3)</a:t>
            </a:r>
            <a:endParaRPr lang="en-CA" dirty="0"/>
          </a:p>
        </p:txBody>
      </p:sp>
      <p:pic>
        <p:nvPicPr>
          <p:cNvPr id="6148" name="Picture 6" descr="Radiograph on Slide 8. Please see your accessibility office for a long transcription.">
            <a:extLst>
              <a:ext uri="{FF2B5EF4-FFF2-40B4-BE49-F238E27FC236}">
                <a16:creationId xmlns:a16="http://schemas.microsoft.com/office/drawing/2014/main" id="{5F127B9E-0182-3D3F-9E0F-115B359738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900" y="1690688"/>
            <a:ext cx="4570332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E52743-08FB-C77F-F091-273EF173A375}"/>
              </a:ext>
            </a:extLst>
          </p:cNvPr>
          <p:cNvSpPr txBox="1"/>
          <p:nvPr/>
        </p:nvSpPr>
        <p:spPr>
          <a:xfrm>
            <a:off x="6313931" y="2690336"/>
            <a:ext cx="422293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en-US" sz="2400" i="1" dirty="0">
                <a:ea typeface="Geneva" pitchFamily="127" charset="-128"/>
              </a:rPr>
              <a:t>Analysis</a:t>
            </a:r>
          </a:p>
          <a:p>
            <a:pPr>
              <a:defRPr/>
            </a:pPr>
            <a:r>
              <a:rPr lang="en-US" altLang="en-US" sz="2400" dirty="0">
                <a:ea typeface="Geneva" pitchFamily="127" charset="-128"/>
              </a:rPr>
              <a:t>The manubrium is situated at the level of the third thoracic vertebra, and less than 1 inch (2.5 cm) of the apices is demonstrated superior to the clavicles.</a:t>
            </a:r>
          </a:p>
        </p:txBody>
      </p:sp>
    </p:spTree>
    <p:extLst>
      <p:ext uri="{BB962C8B-B14F-4D97-AF65-F5344CB8AC3E}">
        <p14:creationId xmlns:p14="http://schemas.microsoft.com/office/powerpoint/2010/main" val="2263589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0CB76-CB97-00D2-EA94-EF47B225F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PA Chest Analysis Practice (2 of 3)</a:t>
            </a:r>
            <a:endParaRPr lang="en-CA" dirty="0"/>
          </a:p>
        </p:txBody>
      </p:sp>
      <p:pic>
        <p:nvPicPr>
          <p:cNvPr id="12294" name="Picture 6" descr="Radiograph on Slide 9. Please see your accessibility office for a long transcription.">
            <a:extLst>
              <a:ext uri="{FF2B5EF4-FFF2-40B4-BE49-F238E27FC236}">
                <a16:creationId xmlns:a16="http://schemas.microsoft.com/office/drawing/2014/main" id="{43AA4BBA-2653-5731-086A-6F290FF3D61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b="5190"/>
          <a:stretch>
            <a:fillRect/>
          </a:stretch>
        </p:blipFill>
        <p:spPr bwMode="auto">
          <a:xfrm>
            <a:off x="880716" y="1942583"/>
            <a:ext cx="4647483" cy="435133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6C247F-C5E2-FE80-2684-16FE1627ACA5}"/>
              </a:ext>
            </a:extLst>
          </p:cNvPr>
          <p:cNvSpPr txBox="1"/>
          <p:nvPr/>
        </p:nvSpPr>
        <p:spPr>
          <a:xfrm>
            <a:off x="5847906" y="2860733"/>
            <a:ext cx="533754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en-US" sz="2400" i="1" dirty="0">
                <a:ea typeface="Geneva" pitchFamily="127" charset="-128"/>
              </a:rPr>
              <a:t>Analysis</a:t>
            </a:r>
          </a:p>
          <a:p>
            <a:pPr>
              <a:defRPr/>
            </a:pPr>
            <a:r>
              <a:rPr lang="en-US" altLang="en-US" sz="2400" dirty="0">
                <a:ea typeface="Geneva" pitchFamily="127" charset="-128"/>
              </a:rPr>
              <a:t>The manubrium is situated at the level of the fifth thoracic vertebra, and more than 1 inch (2.5 cm) of the apices is demonstrated superior to the clavicles. </a:t>
            </a:r>
          </a:p>
        </p:txBody>
      </p:sp>
    </p:spTree>
    <p:extLst>
      <p:ext uri="{BB962C8B-B14F-4D97-AF65-F5344CB8AC3E}">
        <p14:creationId xmlns:p14="http://schemas.microsoft.com/office/powerpoint/2010/main" val="367759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5D07A-BDCC-5F52-27DC-32A4BB706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PA Chest Analysis Practice (3 of 3)</a:t>
            </a:r>
            <a:endParaRPr lang="en-CA" dirty="0"/>
          </a:p>
        </p:txBody>
      </p:sp>
      <p:pic>
        <p:nvPicPr>
          <p:cNvPr id="8196" name="Picture 6" descr="Radiograph on Slide 10. Please see your accessibility office for a long transcription.">
            <a:extLst>
              <a:ext uri="{FF2B5EF4-FFF2-40B4-BE49-F238E27FC236}">
                <a16:creationId xmlns:a16="http://schemas.microsoft.com/office/drawing/2014/main" id="{99FDFF92-CBD8-D17D-CBDC-E1F20CF255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626" y="1878788"/>
            <a:ext cx="4342273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9A73BBE-A669-41D2-0572-434F5E2B811D}"/>
              </a:ext>
            </a:extLst>
          </p:cNvPr>
          <p:cNvSpPr txBox="1"/>
          <p:nvPr/>
        </p:nvSpPr>
        <p:spPr>
          <a:xfrm>
            <a:off x="5528199" y="2300131"/>
            <a:ext cx="468999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en-US" sz="2400" i="1" dirty="0">
                <a:ea typeface="Geneva" pitchFamily="127" charset="-128"/>
              </a:rPr>
              <a:t>Analysis</a:t>
            </a:r>
          </a:p>
          <a:p>
            <a:pPr>
              <a:defRPr/>
            </a:pPr>
            <a:r>
              <a:rPr lang="en-US" altLang="en-US" sz="2400" dirty="0">
                <a:ea typeface="Geneva" pitchFamily="127" charset="-128"/>
              </a:rPr>
              <a:t>The right sternal clavicular end is demonstrated farther from the vertebral column than the left.</a:t>
            </a:r>
          </a:p>
          <a:p>
            <a:pPr>
              <a:defRPr/>
            </a:pPr>
            <a:r>
              <a:rPr lang="en-US" altLang="en-US" sz="2400" dirty="0">
                <a:ea typeface="Geneva" pitchFamily="127" charset="-128"/>
              </a:rPr>
              <a:t>The right side of the chest was situated farther from the IR than the left side. </a:t>
            </a:r>
          </a:p>
          <a:p>
            <a:pPr>
              <a:defRPr/>
            </a:pPr>
            <a:r>
              <a:rPr lang="en-US" altLang="en-US" sz="2400" dirty="0">
                <a:ea typeface="Geneva" pitchFamily="127" charset="-128"/>
              </a:rPr>
              <a:t>The scapulae are in the lung fields. </a:t>
            </a:r>
          </a:p>
        </p:txBody>
      </p:sp>
    </p:spTree>
    <p:extLst>
      <p:ext uri="{BB962C8B-B14F-4D97-AF65-F5344CB8AC3E}">
        <p14:creationId xmlns:p14="http://schemas.microsoft.com/office/powerpoint/2010/main" val="3150674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5608" y="963877"/>
            <a:ext cx="3615813" cy="49302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CA" sz="4800" dirty="0">
                <a:solidFill>
                  <a:schemeClr val="bg1"/>
                </a:solidFill>
                <a:latin typeface="Futura PT Demi" panose="020B0702020204020303" pitchFamily="34" charset="0"/>
                <a:ea typeface="+mj-ea"/>
                <a:cs typeface="+mj-cs"/>
              </a:rPr>
              <a:t>Chest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33963" y="1644073"/>
            <a:ext cx="6377769" cy="4250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CA" sz="3600" dirty="0">
                <a:latin typeface="Futura PT Book" panose="020B0502020204020303" pitchFamily="34" charset="0"/>
              </a:rPr>
              <a:t>Lateral Projection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CA" sz="3600" dirty="0">
                <a:latin typeface="Futura PT Book" panose="020B0502020204020303" pitchFamily="34" charset="0"/>
              </a:rPr>
              <a:t>(Left Lateral Position)</a:t>
            </a: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CA" sz="3600" dirty="0">
              <a:latin typeface="Futura PT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D30AC-AD47-0F93-8AD0-071E1D597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ea"/>
              </a:rPr>
              <a:t>Chest: Lateral Projection </a:t>
            </a:r>
            <a:br>
              <a:rPr lang="en-US" dirty="0">
                <a:ea typeface="+mj-ea"/>
              </a:rPr>
            </a:br>
            <a:r>
              <a:rPr lang="en-US" dirty="0">
                <a:ea typeface="+mj-ea"/>
              </a:rPr>
              <a:t>(Left Lateral Position)</a:t>
            </a:r>
            <a:endParaRPr lang="en-CA" dirty="0"/>
          </a:p>
        </p:txBody>
      </p:sp>
      <p:pic>
        <p:nvPicPr>
          <p:cNvPr id="10245" name="Picture 9" descr="Radiograph on Slide 12. Please see your accessibility office for a long transcription.">
            <a:extLst>
              <a:ext uri="{FF2B5EF4-FFF2-40B4-BE49-F238E27FC236}">
                <a16:creationId xmlns:a16="http://schemas.microsoft.com/office/drawing/2014/main" id="{24599296-02AB-5149-0BD6-8F65F53CCF7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9541"/>
            <a:ext cx="4762066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0" descr="Please see your accessibility office for a transcription.">
            <a:extLst>
              <a:ext uri="{FF2B5EF4-FFF2-40B4-BE49-F238E27FC236}">
                <a16:creationId xmlns:a16="http://schemas.microsoft.com/office/drawing/2014/main" id="{BBF91F47-0EBC-394A-F2D3-2C2F6178B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2059541"/>
            <a:ext cx="4089495" cy="4433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Placeholder 2">
            <a:extLst>
              <a:ext uri="{FF2B5EF4-FFF2-40B4-BE49-F238E27FC236}">
                <a16:creationId xmlns:a16="http://schemas.microsoft.com/office/drawing/2014/main" id="{B5B00BE2-8DE3-F6BD-96C6-045AE0602F9B}"/>
              </a:ext>
            </a:extLst>
          </p:cNvPr>
          <p:cNvSpPr txBox="1">
            <a:spLocks noChangeArrowheads="1"/>
          </p:cNvSpPr>
          <p:nvPr/>
        </p:nvSpPr>
        <p:spPr>
          <a:xfrm>
            <a:off x="709082" y="1739660"/>
            <a:ext cx="5386917" cy="639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1800" dirty="0">
                <a:ea typeface="Geneva" pitchFamily="127" charset="-128"/>
              </a:rPr>
              <a:t>Lateral chest projection with accurate positioning</a:t>
            </a:r>
          </a:p>
        </p:txBody>
      </p:sp>
      <p:sp>
        <p:nvSpPr>
          <p:cNvPr id="10244" name="Text Placeholder 4">
            <a:extLst>
              <a:ext uri="{FF2B5EF4-FFF2-40B4-BE49-F238E27FC236}">
                <a16:creationId xmlns:a16="http://schemas.microsoft.com/office/drawing/2014/main" id="{2C82196A-E495-DB1D-ED62-F23AC6C145EA}"/>
              </a:ext>
            </a:extLst>
          </p:cNvPr>
          <p:cNvSpPr txBox="1">
            <a:spLocks noChangeArrowheads="1"/>
          </p:cNvSpPr>
          <p:nvPr/>
        </p:nvSpPr>
        <p:spPr>
          <a:xfrm>
            <a:off x="5964768" y="1739660"/>
            <a:ext cx="4518934" cy="639762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1600" dirty="0">
                <a:ea typeface="Geneva" pitchFamily="127" charset="-128"/>
              </a:rPr>
              <a:t>Proper patient positioning for lateral chest projection</a:t>
            </a:r>
          </a:p>
        </p:txBody>
      </p:sp>
    </p:spTree>
    <p:extLst>
      <p:ext uri="{BB962C8B-B14F-4D97-AF65-F5344CB8AC3E}">
        <p14:creationId xmlns:p14="http://schemas.microsoft.com/office/powerpoint/2010/main" val="1229126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03405-9D6A-791E-CF20-41902C4D5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Lateral Chest Analysis Practice (1 of 3)</a:t>
            </a:r>
            <a:endParaRPr lang="en-CA" dirty="0"/>
          </a:p>
        </p:txBody>
      </p:sp>
      <p:pic>
        <p:nvPicPr>
          <p:cNvPr id="11268" name="Picture 6" descr="Radiograph on Slide 13. Please see your accessibility office for a long transcription.">
            <a:extLst>
              <a:ext uri="{FF2B5EF4-FFF2-40B4-BE49-F238E27FC236}">
                <a16:creationId xmlns:a16="http://schemas.microsoft.com/office/drawing/2014/main" id="{DF27D68F-E426-822F-5CB4-3891E49457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09" y="1878787"/>
            <a:ext cx="2937153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D206EAE-1196-4018-2120-7BC6BDF260F0}"/>
              </a:ext>
            </a:extLst>
          </p:cNvPr>
          <p:cNvSpPr txBox="1"/>
          <p:nvPr/>
        </p:nvSpPr>
        <p:spPr>
          <a:xfrm>
            <a:off x="6096000" y="2818203"/>
            <a:ext cx="539070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sz="2800" i="1" dirty="0">
                <a:ea typeface="+mn-ea"/>
              </a:rPr>
              <a:t>Analysis </a:t>
            </a:r>
          </a:p>
          <a:p>
            <a:pPr>
              <a:defRPr/>
            </a:pPr>
            <a:r>
              <a:rPr lang="en-US" sz="2800" dirty="0">
                <a:ea typeface="+mn-ea"/>
              </a:rPr>
              <a:t>The right and left posterior ribs are separated by more than 0.5 inch </a:t>
            </a:r>
            <a:br>
              <a:rPr lang="en-US" sz="2800" dirty="0">
                <a:ea typeface="+mn-ea"/>
              </a:rPr>
            </a:br>
            <a:r>
              <a:rPr lang="en-US" sz="2800" dirty="0">
                <a:ea typeface="+mn-ea"/>
              </a:rPr>
              <a:t>(1.25 cm).</a:t>
            </a:r>
          </a:p>
          <a:p>
            <a:pPr>
              <a:defRPr/>
            </a:pPr>
            <a:r>
              <a:rPr lang="en-US" sz="2800" dirty="0">
                <a:ea typeface="+mn-ea"/>
              </a:rPr>
              <a:t>Lung tissue is not demonstrated anterior to the sternum. </a:t>
            </a:r>
          </a:p>
        </p:txBody>
      </p:sp>
    </p:spTree>
    <p:extLst>
      <p:ext uri="{BB962C8B-B14F-4D97-AF65-F5344CB8AC3E}">
        <p14:creationId xmlns:p14="http://schemas.microsoft.com/office/powerpoint/2010/main" val="1593412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D8859-B74A-91AA-DF6F-EB07FD32F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Lateral Chest Analysis Practice (2 of 3)</a:t>
            </a:r>
            <a:endParaRPr lang="en-CA" dirty="0"/>
          </a:p>
        </p:txBody>
      </p:sp>
      <p:pic>
        <p:nvPicPr>
          <p:cNvPr id="12292" name="Picture 6" descr="Radiograph on Slide 14. Please see your accessibility office for a long transcription.">
            <a:extLst>
              <a:ext uri="{FF2B5EF4-FFF2-40B4-BE49-F238E27FC236}">
                <a16:creationId xmlns:a16="http://schemas.microsoft.com/office/drawing/2014/main" id="{6DD75F94-1DBD-8C26-7CBE-283EC7DF87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588" y="1845503"/>
            <a:ext cx="3689572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6FBB0E-0D63-1C8B-BF01-7257D239F4F5}"/>
              </a:ext>
            </a:extLst>
          </p:cNvPr>
          <p:cNvSpPr txBox="1"/>
          <p:nvPr/>
        </p:nvSpPr>
        <p:spPr>
          <a:xfrm>
            <a:off x="6305106" y="3137732"/>
            <a:ext cx="391309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sz="2800" i="1" dirty="0">
                <a:ea typeface="+mn-ea"/>
              </a:rPr>
              <a:t>Analysis</a:t>
            </a:r>
          </a:p>
          <a:p>
            <a:pPr>
              <a:defRPr/>
            </a:pPr>
            <a:r>
              <a:rPr lang="en-US" sz="2800" dirty="0">
                <a:ea typeface="+mn-ea"/>
              </a:rPr>
              <a:t>The hemidiaphragms demonstrate an exaggerated cephalic bow.</a:t>
            </a:r>
          </a:p>
        </p:txBody>
      </p:sp>
    </p:spTree>
    <p:extLst>
      <p:ext uri="{BB962C8B-B14F-4D97-AF65-F5344CB8AC3E}">
        <p14:creationId xmlns:p14="http://schemas.microsoft.com/office/powerpoint/2010/main" val="4034934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268F4-3384-4A98-A117-7CF56EB3D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Lateral Chest Analysis Practice (3 of 3)</a:t>
            </a:r>
            <a:endParaRPr lang="en-CA" dirty="0"/>
          </a:p>
        </p:txBody>
      </p:sp>
      <p:pic>
        <p:nvPicPr>
          <p:cNvPr id="13316" name="Picture 6" descr="Radiograph on Slide 15. Please see your accessibility office for a long transcription.">
            <a:extLst>
              <a:ext uri="{FF2B5EF4-FFF2-40B4-BE49-F238E27FC236}">
                <a16:creationId xmlns:a16="http://schemas.microsoft.com/office/drawing/2014/main" id="{67D60238-FCE5-638F-7549-2023713DDF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677" y="1846890"/>
            <a:ext cx="3363511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29B8FB0-87F7-E687-DDC2-85B2B1EA2661}"/>
              </a:ext>
            </a:extLst>
          </p:cNvPr>
          <p:cNvSpPr txBox="1"/>
          <p:nvPr/>
        </p:nvSpPr>
        <p:spPr>
          <a:xfrm>
            <a:off x="5816008" y="3137732"/>
            <a:ext cx="378519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en-US" sz="2800" i="1" dirty="0">
                <a:ea typeface="Geneva" pitchFamily="127" charset="-128"/>
              </a:rPr>
              <a:t>Analysis</a:t>
            </a:r>
          </a:p>
          <a:p>
            <a:pPr>
              <a:defRPr/>
            </a:pPr>
            <a:r>
              <a:rPr lang="en-US" altLang="en-US" sz="2800" dirty="0">
                <a:ea typeface="Geneva" pitchFamily="127" charset="-128"/>
              </a:rPr>
              <a:t>The hemidiaphragms are not superimposed.</a:t>
            </a:r>
          </a:p>
        </p:txBody>
      </p:sp>
    </p:spTree>
    <p:extLst>
      <p:ext uri="{BB962C8B-B14F-4D97-AF65-F5344CB8AC3E}">
        <p14:creationId xmlns:p14="http://schemas.microsoft.com/office/powerpoint/2010/main" val="3183587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5608" y="963877"/>
            <a:ext cx="3615813" cy="49302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CA" sz="4800" dirty="0">
                <a:solidFill>
                  <a:schemeClr val="bg1"/>
                </a:solidFill>
                <a:latin typeface="Futura PT Demi" panose="020B0702020204020303" pitchFamily="34" charset="0"/>
                <a:ea typeface="+mj-ea"/>
                <a:cs typeface="+mj-cs"/>
              </a:rPr>
              <a:t>Abdomen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33963" y="1644073"/>
            <a:ext cx="6377769" cy="4250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CA" sz="4800" b="1" dirty="0">
                <a:latin typeface="Futura PT Book" panose="020B0502020204020303" pitchFamily="34" charset="0"/>
              </a:rPr>
              <a:t>AP Projection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CA" sz="4800" b="1" dirty="0">
                <a:latin typeface="Futura PT Book" panose="020B0502020204020303" pitchFamily="34" charset="0"/>
              </a:rPr>
              <a:t>(Supine and Upright)</a:t>
            </a: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CA" sz="3600" dirty="0">
              <a:latin typeface="Futura PT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12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D2754E-31B2-80FB-44F2-8F9D342AA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Abdomen: AP Projection </a:t>
            </a:r>
            <a:br>
              <a:rPr lang="en-US" altLang="en-US" sz="4400" dirty="0">
                <a:ea typeface="Geneva" pitchFamily="127" charset="-128"/>
              </a:rPr>
            </a:br>
            <a:r>
              <a:rPr lang="en-US" altLang="en-US" sz="4400" dirty="0">
                <a:ea typeface="Geneva" pitchFamily="127" charset="-128"/>
              </a:rPr>
              <a:t>(Supine)</a:t>
            </a:r>
            <a:endParaRPr lang="en-CA" dirty="0"/>
          </a:p>
        </p:txBody>
      </p:sp>
      <p:pic>
        <p:nvPicPr>
          <p:cNvPr id="15365" name="Picture 9" descr="Radiograph on Slide 60. Please see your accessibility office for a long transcription.">
            <a:extLst>
              <a:ext uri="{FF2B5EF4-FFF2-40B4-BE49-F238E27FC236}">
                <a16:creationId xmlns:a16="http://schemas.microsoft.com/office/drawing/2014/main" id="{ACDDFEA3-9AAA-8C59-C6C9-F94CCBB29B0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620" y="2112704"/>
            <a:ext cx="4478815" cy="3437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0" descr="Please see your accessibility office for a transcription.">
            <a:extLst>
              <a:ext uri="{FF2B5EF4-FFF2-40B4-BE49-F238E27FC236}">
                <a16:creationId xmlns:a16="http://schemas.microsoft.com/office/drawing/2014/main" id="{C4D8CCC3-A778-A23C-DA7D-48CC61FD5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798" y="2112704"/>
            <a:ext cx="4216400" cy="370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Placeholder 2">
            <a:extLst>
              <a:ext uri="{FF2B5EF4-FFF2-40B4-BE49-F238E27FC236}">
                <a16:creationId xmlns:a16="http://schemas.microsoft.com/office/drawing/2014/main" id="{6E3848B4-6598-00AF-AE5E-9464D55A320F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5813167"/>
            <a:ext cx="5386917" cy="639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600">
                <a:ea typeface="Geneva" pitchFamily="127" charset="-128"/>
              </a:rPr>
              <a:t>Supine AP abdomen projection with accurate positioning</a:t>
            </a:r>
            <a:endParaRPr lang="en-US" altLang="en-US" sz="1600" dirty="0">
              <a:ea typeface="Geneva" pitchFamily="127" charset="-128"/>
            </a:endParaRPr>
          </a:p>
        </p:txBody>
      </p:sp>
      <p:sp>
        <p:nvSpPr>
          <p:cNvPr id="15364" name="Text Placeholder 4">
            <a:extLst>
              <a:ext uri="{FF2B5EF4-FFF2-40B4-BE49-F238E27FC236}">
                <a16:creationId xmlns:a16="http://schemas.microsoft.com/office/drawing/2014/main" id="{0403B4B7-A129-E27D-7944-0AF2D0CC54E1}"/>
              </a:ext>
            </a:extLst>
          </p:cNvPr>
          <p:cNvSpPr txBox="1">
            <a:spLocks noChangeArrowheads="1"/>
          </p:cNvSpPr>
          <p:nvPr/>
        </p:nvSpPr>
        <p:spPr>
          <a:xfrm>
            <a:off x="5778698" y="5915302"/>
            <a:ext cx="5389033" cy="639762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600">
                <a:ea typeface="Geneva" pitchFamily="127" charset="-128"/>
              </a:rPr>
              <a:t>Proper patient positioning for supine AP abdomen projection</a:t>
            </a:r>
            <a:endParaRPr lang="en-US" altLang="en-US" sz="1600" dirty="0">
              <a:ea typeface="Geneva" pitchFamily="127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59056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46239-50A3-9A27-0768-1A02A4054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Abdomen: AP Projection </a:t>
            </a:r>
            <a:br>
              <a:rPr lang="en-US" altLang="en-US" sz="4400" dirty="0">
                <a:ea typeface="Geneva" pitchFamily="127" charset="-128"/>
              </a:rPr>
            </a:br>
            <a:r>
              <a:rPr lang="en-US" altLang="en-US" sz="4400" dirty="0">
                <a:ea typeface="Geneva" pitchFamily="127" charset="-128"/>
              </a:rPr>
              <a:t>(Upright)</a:t>
            </a:r>
            <a:endParaRPr lang="en-CA" dirty="0"/>
          </a:p>
        </p:txBody>
      </p:sp>
      <p:pic>
        <p:nvPicPr>
          <p:cNvPr id="16389" name="Picture 9" descr="Radiograph on Slide 61. Please see your accessibility office for a long transcription.">
            <a:extLst>
              <a:ext uri="{FF2B5EF4-FFF2-40B4-BE49-F238E27FC236}">
                <a16:creationId xmlns:a16="http://schemas.microsoft.com/office/drawing/2014/main" id="{113A9ECF-FE59-4415-53BB-A8D60169611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37" y="1868155"/>
            <a:ext cx="5092807" cy="3927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10" descr="Please see your accessibility office for a transcription.">
            <a:extLst>
              <a:ext uri="{FF2B5EF4-FFF2-40B4-BE49-F238E27FC236}">
                <a16:creationId xmlns:a16="http://schemas.microsoft.com/office/drawing/2014/main" id="{A4DBFA11-7578-2A7E-B0C9-D717417D0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754" y="2080806"/>
            <a:ext cx="3868479" cy="345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Placeholder 2">
            <a:extLst>
              <a:ext uri="{FF2B5EF4-FFF2-40B4-BE49-F238E27FC236}">
                <a16:creationId xmlns:a16="http://schemas.microsoft.com/office/drawing/2014/main" id="{68A68936-A435-D38E-0CB9-0D398E667EC1}"/>
              </a:ext>
            </a:extLst>
          </p:cNvPr>
          <p:cNvSpPr txBox="1">
            <a:spLocks noChangeArrowheads="1"/>
          </p:cNvSpPr>
          <p:nvPr/>
        </p:nvSpPr>
        <p:spPr>
          <a:xfrm>
            <a:off x="407827" y="5973450"/>
            <a:ext cx="5386917" cy="639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600">
                <a:ea typeface="Geneva" pitchFamily="127" charset="-128"/>
              </a:rPr>
              <a:t>Upright AP abdomen projection with accurate positioning</a:t>
            </a:r>
            <a:endParaRPr lang="en-US" altLang="en-US" sz="1600" dirty="0">
              <a:ea typeface="Geneva" pitchFamily="127" charset="-128"/>
            </a:endParaRPr>
          </a:p>
        </p:txBody>
      </p:sp>
      <p:sp>
        <p:nvSpPr>
          <p:cNvPr id="16388" name="Text Placeholder 4">
            <a:extLst>
              <a:ext uri="{FF2B5EF4-FFF2-40B4-BE49-F238E27FC236}">
                <a16:creationId xmlns:a16="http://schemas.microsoft.com/office/drawing/2014/main" id="{346439B0-5A30-B0B7-3FF4-C1516E6440F2}"/>
              </a:ext>
            </a:extLst>
          </p:cNvPr>
          <p:cNvSpPr txBox="1">
            <a:spLocks noChangeArrowheads="1"/>
          </p:cNvSpPr>
          <p:nvPr/>
        </p:nvSpPr>
        <p:spPr>
          <a:xfrm>
            <a:off x="6235898" y="5927895"/>
            <a:ext cx="5389033" cy="639762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600">
                <a:ea typeface="Geneva" pitchFamily="127" charset="-128"/>
              </a:rPr>
              <a:t>Proper patient positioning for upright AP abdomen projection</a:t>
            </a:r>
            <a:endParaRPr lang="en-US" altLang="en-US" sz="1600" dirty="0">
              <a:ea typeface="Geneva" pitchFamily="127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299614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F7414-CFDD-54B0-3F1E-1746472D5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AP Supine Abdomen Analysis Practice</a:t>
            </a:r>
            <a:endParaRPr lang="en-CA" dirty="0"/>
          </a:p>
        </p:txBody>
      </p:sp>
      <p:pic>
        <p:nvPicPr>
          <p:cNvPr id="66566" name="Picture 4" descr="Radiograph on Slide 62. Please see your accessibility office for a long transcription.">
            <a:extLst>
              <a:ext uri="{FF2B5EF4-FFF2-40B4-BE49-F238E27FC236}">
                <a16:creationId xmlns:a16="http://schemas.microsoft.com/office/drawing/2014/main" id="{9570A71C-3FF3-2337-8059-E67B8A69463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b="3879"/>
          <a:stretch>
            <a:fillRect/>
          </a:stretch>
        </p:blipFill>
        <p:spPr bwMode="auto">
          <a:xfrm>
            <a:off x="2317585" y="1793728"/>
            <a:ext cx="3686541" cy="435133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9057C5-C23B-5439-73D4-CC95DF4A4B53}"/>
              </a:ext>
            </a:extLst>
          </p:cNvPr>
          <p:cNvSpPr txBox="1"/>
          <p:nvPr/>
        </p:nvSpPr>
        <p:spPr>
          <a:xfrm>
            <a:off x="6751674" y="3073002"/>
            <a:ext cx="2849526" cy="26492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  <a:defRPr/>
            </a:pPr>
            <a:r>
              <a:rPr lang="en-US" sz="2800" i="1" dirty="0">
                <a:ea typeface="+mn-ea"/>
              </a:rPr>
              <a:t>Analysis</a:t>
            </a:r>
          </a:p>
          <a:p>
            <a:pPr>
              <a:lnSpc>
                <a:spcPct val="120000"/>
              </a:lnSpc>
              <a:defRPr/>
            </a:pPr>
            <a:r>
              <a:rPr lang="en-US" sz="2800" dirty="0">
                <a:ea typeface="+mn-ea"/>
              </a:rPr>
              <a:t>The symphysis pubis is not included on the projection. </a:t>
            </a:r>
          </a:p>
        </p:txBody>
      </p:sp>
    </p:spTree>
    <p:extLst>
      <p:ext uri="{BB962C8B-B14F-4D97-AF65-F5344CB8AC3E}">
        <p14:creationId xmlns:p14="http://schemas.microsoft.com/office/powerpoint/2010/main" val="4635862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24871-7026-91DD-6FED-27C0C96A2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AP Upright Abdomen Analysis Practice (1 of 2)</a:t>
            </a:r>
            <a:endParaRPr lang="en-CA" dirty="0"/>
          </a:p>
        </p:txBody>
      </p:sp>
      <p:pic>
        <p:nvPicPr>
          <p:cNvPr id="67590" name="Picture 4" descr="Radiograph on Slide 63. Please see your accessibility office for a long transcription.">
            <a:extLst>
              <a:ext uri="{FF2B5EF4-FFF2-40B4-BE49-F238E27FC236}">
                <a16:creationId xmlns:a16="http://schemas.microsoft.com/office/drawing/2014/main" id="{3AF53F8D-0595-B916-1E20-7B416D8071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33127" y="1900053"/>
            <a:ext cx="3495072" cy="435133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4F19F0F-12DC-62F0-E3A5-20294F50C35D}"/>
              </a:ext>
            </a:extLst>
          </p:cNvPr>
          <p:cNvSpPr txBox="1"/>
          <p:nvPr/>
        </p:nvSpPr>
        <p:spPr>
          <a:xfrm>
            <a:off x="6663802" y="3137732"/>
            <a:ext cx="29373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sz="2800" i="1" dirty="0">
                <a:ea typeface="+mn-ea"/>
              </a:rPr>
              <a:t>Analysis</a:t>
            </a:r>
          </a:p>
          <a:p>
            <a:pPr>
              <a:defRPr/>
            </a:pPr>
            <a:r>
              <a:rPr lang="en-US" sz="2800" dirty="0">
                <a:ea typeface="+mn-ea"/>
              </a:rPr>
              <a:t>The domes of the diaphragm are not included on the projection. </a:t>
            </a:r>
          </a:p>
        </p:txBody>
      </p:sp>
    </p:spTree>
    <p:extLst>
      <p:ext uri="{BB962C8B-B14F-4D97-AF65-F5344CB8AC3E}">
        <p14:creationId xmlns:p14="http://schemas.microsoft.com/office/powerpoint/2010/main" val="533585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F1FA0-0F3A-D958-1086-42C2FA69E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>
                <a:ea typeface="Geneva" pitchFamily="127" charset="-128"/>
              </a:rPr>
              <a:t>AP Upright Abdomen Analysis Practice (2 of 2)</a:t>
            </a:r>
            <a:endParaRPr lang="en-CA" dirty="0"/>
          </a:p>
        </p:txBody>
      </p:sp>
      <p:pic>
        <p:nvPicPr>
          <p:cNvPr id="19460" name="Picture 6" descr="Radiograph on Slide 64. Please see your accessibility office for a long transcription.">
            <a:extLst>
              <a:ext uri="{FF2B5EF4-FFF2-40B4-BE49-F238E27FC236}">
                <a16:creationId xmlns:a16="http://schemas.microsoft.com/office/drawing/2014/main" id="{0088406C-7EA2-5EF6-D175-309825577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784" y="1825625"/>
            <a:ext cx="3852747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85D4AB-AD7A-3DC7-B6CA-0F67B145B0A0}"/>
              </a:ext>
            </a:extLst>
          </p:cNvPr>
          <p:cNvSpPr txBox="1"/>
          <p:nvPr/>
        </p:nvSpPr>
        <p:spPr>
          <a:xfrm>
            <a:off x="6783572" y="3137732"/>
            <a:ext cx="2817628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sz="2800" i="1" dirty="0">
                <a:ea typeface="+mn-ea"/>
              </a:rPr>
              <a:t>Analysis</a:t>
            </a:r>
          </a:p>
          <a:p>
            <a:pPr>
              <a:defRPr/>
            </a:pPr>
            <a:r>
              <a:rPr lang="en-US" sz="2800" dirty="0">
                <a:ea typeface="+mn-ea"/>
              </a:rPr>
              <a:t>The diaphragm is at the level of the eleventh thoracic vertebra. </a:t>
            </a:r>
          </a:p>
        </p:txBody>
      </p:sp>
    </p:spTree>
    <p:extLst>
      <p:ext uri="{BB962C8B-B14F-4D97-AF65-F5344CB8AC3E}">
        <p14:creationId xmlns:p14="http://schemas.microsoft.com/office/powerpoint/2010/main" val="14075364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3963D65-8F2B-71AC-2686-1E0115E9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D14585-CACF-C2E9-4A68-A6B77554498B}"/>
              </a:ext>
            </a:extLst>
          </p:cNvPr>
          <p:cNvSpPr/>
          <p:nvPr/>
        </p:nvSpPr>
        <p:spPr>
          <a:xfrm>
            <a:off x="1998785" y="268458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BE5F2F4-E61B-4A2A-AF0B-BB2B454AAE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e39b2e7b-4903-47ff-bd4b-8d2fa0c4d256"/>
    <ds:schemaRef ds:uri="http://purl.org/dc/terms/"/>
    <ds:schemaRef ds:uri="http://purl.org/dc/dcmitype/"/>
    <ds:schemaRef ds:uri="b859bac5-f8e7-4332-87d7-6acb10f197c4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385</Words>
  <Application>Microsoft Office PowerPoint</Application>
  <PresentationFormat>Widescreen</PresentationFormat>
  <Paragraphs>52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Aptos</vt:lpstr>
      <vt:lpstr>Aptos Display</vt:lpstr>
      <vt:lpstr>Arial</vt:lpstr>
      <vt:lpstr>Calibri</vt:lpstr>
      <vt:lpstr>Futura PT Book</vt:lpstr>
      <vt:lpstr>Futura PT Demi</vt:lpstr>
      <vt:lpstr>Geneva</vt:lpstr>
      <vt:lpstr>Wingdings 2</vt:lpstr>
      <vt:lpstr>Office Theme</vt:lpstr>
      <vt:lpstr>PowerPoint Presentation</vt:lpstr>
      <vt:lpstr>Chest: PA Projection</vt:lpstr>
      <vt:lpstr>PA Chest Analysis Practice (1 of 3)</vt:lpstr>
      <vt:lpstr>PA Chest Analysis Practice (2 of 3)</vt:lpstr>
      <vt:lpstr>PA Chest Analysis Practice (3 of 3)</vt:lpstr>
      <vt:lpstr>PowerPoint Presentation</vt:lpstr>
      <vt:lpstr>Chest: Lateral Projection  (Left Lateral Position)</vt:lpstr>
      <vt:lpstr>Lateral Chest Analysis Practice (1 of 3)</vt:lpstr>
      <vt:lpstr>Lateral Chest Analysis Practice (2 of 3)</vt:lpstr>
      <vt:lpstr>Lateral Chest Analysis Practice (3 of 3)</vt:lpstr>
      <vt:lpstr>PowerPoint Presentation</vt:lpstr>
      <vt:lpstr>Abdomen: AP Projection  (Supine)</vt:lpstr>
      <vt:lpstr>Abdomen: AP Projection  (Upright)</vt:lpstr>
      <vt:lpstr>AP Supine Abdomen Analysis Practice</vt:lpstr>
      <vt:lpstr>AP Upright Abdomen Analysis Practice (1 of 2)</vt:lpstr>
      <vt:lpstr>AP Upright Abdomen Analysis Practice (2 of 2)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Saroosh Naqvi | Anderson College | Head Office</cp:lastModifiedBy>
  <cp:revision>10</cp:revision>
  <cp:lastPrinted>2024-03-14T19:55:41Z</cp:lastPrinted>
  <dcterms:created xsi:type="dcterms:W3CDTF">2020-02-19T20:43:13Z</dcterms:created>
  <dcterms:modified xsi:type="dcterms:W3CDTF">2025-02-04T22:27:27Z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