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</p:sldMasterIdLst>
  <p:notesMasterIdLst>
    <p:notesMasterId r:id="rId26"/>
  </p:notesMasterIdLst>
  <p:sldIdLst>
    <p:sldId id="280" r:id="rId2"/>
    <p:sldId id="257" r:id="rId3"/>
    <p:sldId id="258" r:id="rId4"/>
    <p:sldId id="266" r:id="rId5"/>
    <p:sldId id="259" r:id="rId6"/>
    <p:sldId id="260" r:id="rId7"/>
    <p:sldId id="261" r:id="rId8"/>
    <p:sldId id="269" r:id="rId9"/>
    <p:sldId id="270" r:id="rId10"/>
    <p:sldId id="271" r:id="rId11"/>
    <p:sldId id="272" r:id="rId12"/>
    <p:sldId id="273" r:id="rId13"/>
    <p:sldId id="274" r:id="rId14"/>
    <p:sldId id="262" r:id="rId15"/>
    <p:sldId id="263" r:id="rId16"/>
    <p:sldId id="264" r:id="rId17"/>
    <p:sldId id="265" r:id="rId18"/>
    <p:sldId id="267" r:id="rId19"/>
    <p:sldId id="268" r:id="rId20"/>
    <p:sldId id="275" r:id="rId21"/>
    <p:sldId id="276" r:id="rId22"/>
    <p:sldId id="277" r:id="rId23"/>
    <p:sldId id="278" r:id="rId24"/>
    <p:sldId id="282" r:id="rId25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Futura PT Book" panose="020B0502020204020303" pitchFamily="34" charset="0"/>
      <p:regular r:id="rId31"/>
    </p:embeddedFont>
    <p:embeddedFont>
      <p:font typeface="Futura PT Demi" panose="020B0702020204020303" pitchFamily="34" charset="0"/>
      <p:regular r:id="rId32"/>
    </p:embeddedFont>
    <p:embeddedFont>
      <p:font typeface="Impact" panose="020B0806030902050204" pitchFamily="34" charset="0"/>
      <p:regular r:id="rId33"/>
    </p:embeddedFont>
    <p:embeddedFont>
      <p:font typeface="Lato" panose="020F0502020204030203" pitchFamily="34" charset="0"/>
      <p:regular r:id="rId34"/>
      <p:bold r:id="rId35"/>
      <p:italic r:id="rId36"/>
      <p:boldItalic r:id="rId37"/>
    </p:embeddedFont>
    <p:embeddedFont>
      <p:font typeface="Roboto" panose="02000000000000000000" pitchFamily="2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B5E69A-C6EE-FCA3-8809-87E66D1894F1}" v="92" dt="2022-11-14T15:57:28.398"/>
    <p1510:client id="{8D482664-11A8-3489-11D7-A9E874B70099}" v="1" dt="2022-11-14T18:11:56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94660"/>
  </p:normalViewPr>
  <p:slideViewPr>
    <p:cSldViewPr snapToGrid="0">
      <p:cViewPr varScale="1">
        <p:scale>
          <a:sx n="97" d="100"/>
          <a:sy n="97" d="100"/>
        </p:scale>
        <p:origin x="1008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46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font" Target="fonts/font1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17aefe4f56b_0_5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17aefe4f56b_0_5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7aefe4f56b_0_8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17aefe4f56b_0_8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7aefe4f56b_0_6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7aefe4f56b_0_6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7aefe4f56b_0_6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17aefe4f56b_0_6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17aefe4f56b_0_6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17aefe4f56b_0_6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7aefe4f56b_0_6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17aefe4f56b_0_6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17aefe4f56b_0_6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17aefe4f56b_0_6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17aefe4f56b_0_7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17aefe4f56b_0_7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17aefe4f56b_0_7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17aefe4f56b_0_7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17aefe4f56b_0_7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17aefe4f56b_0_7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7aefe4f56b_0_7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17aefe4f56b_0_7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17aefe4f56b_0_7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17aefe4f56b_0_7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17aefe4f56b_0_8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17aefe4f56b_0_8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17aefe4f56b_0_8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17aefe4f56b_0_8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7aefe4f56b_0_9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17aefe4f56b_0_9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7aefe4f56b_0_8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17aefe4f56b_0_8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7aefe4f56b_0_8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17aefe4f56b_0_8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7aefe4f56b_0_8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17aefe4f56b_0_8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17aefe4f56b_0_7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17aefe4f56b_0_7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7aefe4f56b_0_8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17aefe4f56b_0_8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17aefe4f56b_0_9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17aefe4f56b_0_9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7aefe4f56b_0_9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17aefe4f56b_0_9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90" y="382773"/>
            <a:ext cx="371608" cy="5821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4936167"/>
            <a:ext cx="9144000" cy="259026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891" y="236871"/>
            <a:ext cx="873935" cy="87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90" y="382773"/>
            <a:ext cx="371608" cy="5821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228" y="220012"/>
            <a:ext cx="912513" cy="87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90755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2">
  <p:cSld name="Custom Layout 2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4296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🙋 ">
  <p:cSld name="Question 🙋 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8530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correct ">
  <p:cSld name="Incorrect 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454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nswers">
  <p:cSld name="Answer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4765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59Xsi7bGCpg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youtube.com/watch?v=BJStsvWPz7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LYpTEESvHs0" TargetMode="External"/><Relationship Id="rId11" Type="http://schemas.openxmlformats.org/officeDocument/2006/relationships/hyperlink" Target="https://www.youtube.com/watch?v=Lh5VGgi_mlQ" TargetMode="External"/><Relationship Id="rId5" Type="http://schemas.openxmlformats.org/officeDocument/2006/relationships/image" Target="../media/image7.png"/><Relationship Id="rId10" Type="http://schemas.openxmlformats.org/officeDocument/2006/relationships/hyperlink" Target="https://www.youtube.com/watch?v=BewwzgZxsGE" TargetMode="External"/><Relationship Id="rId4" Type="http://schemas.openxmlformats.org/officeDocument/2006/relationships/hyperlink" Target="https://www.youtube.com/watch?v=HGHb1_MAWMA" TargetMode="External"/><Relationship Id="rId9" Type="http://schemas.openxmlformats.org/officeDocument/2006/relationships/hyperlink" Target="https://www.youtube.com/watch?v=40cyYqqQmJ4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slide" Target="slide17.xml"/><Relationship Id="rId7" Type="http://schemas.openxmlformats.org/officeDocument/2006/relationships/slide" Target="slide2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14.xml"/><Relationship Id="rId4" Type="http://schemas.openxmlformats.org/officeDocument/2006/relationships/hyperlink" Target="https://www.youtube.com/watch?v=gIEm3QV58D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3MVCQ7ehf1Q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youtube.com/watch?v=RIFVlIrd8L0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KK_IPNCNyJw" TargetMode="External"/><Relationship Id="rId5" Type="http://schemas.openxmlformats.org/officeDocument/2006/relationships/hyperlink" Target="https://www.youtube.com/watch?v=SYd4lLed3CI&amp;t=44s" TargetMode="External"/><Relationship Id="rId4" Type="http://schemas.openxmlformats.org/officeDocument/2006/relationships/slide" Target="slide7.xml"/><Relationship Id="rId9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7.xml"/><Relationship Id="rId4" Type="http://schemas.openxmlformats.org/officeDocument/2006/relationships/hyperlink" Target="https://www.youtube.com/watch?v=Aa8WE2LOOcQ&amp;t=72s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3021805" y="3082957"/>
            <a:ext cx="5967494" cy="5539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endParaRPr lang="en-CA" sz="3000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sp>
        <p:nvSpPr>
          <p:cNvPr id="4" name="Google Shape;98;p16">
            <a:extLst>
              <a:ext uri="{FF2B5EF4-FFF2-40B4-BE49-F238E27FC236}">
                <a16:creationId xmlns:a16="http://schemas.microsoft.com/office/drawing/2014/main" id="{C88CBA04-CCDF-1551-B737-0D34A1830D9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691417" y="2349510"/>
            <a:ext cx="5783400" cy="145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Pathogens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55801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1793" y="486760"/>
            <a:ext cx="7409794" cy="416998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7"/>
          <p:cNvSpPr txBox="1"/>
          <p:nvPr/>
        </p:nvSpPr>
        <p:spPr>
          <a:xfrm>
            <a:off x="2695425" y="2241646"/>
            <a:ext cx="5082759" cy="3974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07" name="Google Shape;107;p17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1365839" y="1167102"/>
            <a:ext cx="198580" cy="94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7">
            <a:hlinkClick r:id="rId6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1372610" y="2162248"/>
            <a:ext cx="198603" cy="940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7">
            <a:hlinkClick r:id="rId7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1387310" y="2523275"/>
            <a:ext cx="198603" cy="940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1680038" y="3005846"/>
            <a:ext cx="198626" cy="94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7">
            <a:hlinkClick r:id="rId8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1365793" y="3531700"/>
            <a:ext cx="198626" cy="94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7">
            <a:hlinkClick r:id="rId9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1486611" y="4027603"/>
            <a:ext cx="198626" cy="94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7">
            <a:hlinkClick r:id="rId10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1365815" y="4412076"/>
            <a:ext cx="198626" cy="94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7">
            <a:hlinkClick r:id="rId11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1372610" y="1679136"/>
            <a:ext cx="198603" cy="940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>
            <a:hlinkClick r:id="rId3" action="ppaction://hlinksldjump"/>
          </p:cNvPr>
          <p:cNvSpPr/>
          <p:nvPr/>
        </p:nvSpPr>
        <p:spPr>
          <a:xfrm>
            <a:off x="2703703" y="2055957"/>
            <a:ext cx="2820900" cy="12801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A276FC-8619-F49E-3781-A903B401D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Let’s Play a Game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383D89-965C-4D7E-720B-971D7ABEE0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Click the box to start the game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6">
            <a:hlinkClick r:id="" action="ppaction://hlinkshowjump?jump=nextslide"/>
          </p:cNvPr>
          <p:cNvSpPr/>
          <p:nvPr/>
        </p:nvSpPr>
        <p:spPr>
          <a:xfrm>
            <a:off x="419175" y="2107250"/>
            <a:ext cx="2220600" cy="10083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26">
            <a:hlinkClick r:id="rId3" action="ppaction://hlinksldjump"/>
          </p:cNvPr>
          <p:cNvSpPr/>
          <p:nvPr/>
        </p:nvSpPr>
        <p:spPr>
          <a:xfrm>
            <a:off x="3427125" y="2005350"/>
            <a:ext cx="2311200" cy="1132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26">
            <a:hlinkClick r:id="rId3" action="ppaction://hlinksldjump"/>
          </p:cNvPr>
          <p:cNvSpPr/>
          <p:nvPr/>
        </p:nvSpPr>
        <p:spPr>
          <a:xfrm>
            <a:off x="6525675" y="1937300"/>
            <a:ext cx="2220600" cy="10875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26">
            <a:hlinkClick r:id="rId3" action="ppaction://hlinksldjump"/>
          </p:cNvPr>
          <p:cNvSpPr/>
          <p:nvPr/>
        </p:nvSpPr>
        <p:spPr>
          <a:xfrm>
            <a:off x="464500" y="3625375"/>
            <a:ext cx="2220600" cy="10875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26">
            <a:hlinkClick r:id="rId3" action="ppaction://hlinksldjump"/>
          </p:cNvPr>
          <p:cNvSpPr/>
          <p:nvPr/>
        </p:nvSpPr>
        <p:spPr>
          <a:xfrm>
            <a:off x="3591375" y="3693350"/>
            <a:ext cx="2141400" cy="10083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26">
            <a:hlinkClick r:id="rId3" action="ppaction://hlinksldjump"/>
          </p:cNvPr>
          <p:cNvSpPr/>
          <p:nvPr/>
        </p:nvSpPr>
        <p:spPr>
          <a:xfrm>
            <a:off x="6491675" y="3523400"/>
            <a:ext cx="2311200" cy="11895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052813-5016-8249-9CF1-D416A5AA70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745" y="286358"/>
            <a:ext cx="7144393" cy="14747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1BE80FF-0E00-7277-39DB-80D059FED898}"/>
              </a:ext>
            </a:extLst>
          </p:cNvPr>
          <p:cNvSpPr txBox="1"/>
          <p:nvPr/>
        </p:nvSpPr>
        <p:spPr>
          <a:xfrm flipH="1">
            <a:off x="4005400" y="2457511"/>
            <a:ext cx="17953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Sanitation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9817C3-A1DC-C165-50E3-47724F111D23}"/>
              </a:ext>
            </a:extLst>
          </p:cNvPr>
          <p:cNvSpPr txBox="1"/>
          <p:nvPr/>
        </p:nvSpPr>
        <p:spPr>
          <a:xfrm flipH="1">
            <a:off x="677124" y="2453428"/>
            <a:ext cx="17953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Contamination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6F0A96-172A-5EE1-5A92-91C18A02FEFA}"/>
              </a:ext>
            </a:extLst>
          </p:cNvPr>
          <p:cNvSpPr txBox="1"/>
          <p:nvPr/>
        </p:nvSpPr>
        <p:spPr>
          <a:xfrm flipH="1">
            <a:off x="7104199" y="2417861"/>
            <a:ext cx="17953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Diagnosis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EC80EF-DD37-F6FF-90D7-0D7C6DDFB20A}"/>
              </a:ext>
            </a:extLst>
          </p:cNvPr>
          <p:cNvSpPr txBox="1"/>
          <p:nvPr/>
        </p:nvSpPr>
        <p:spPr>
          <a:xfrm flipH="1">
            <a:off x="677123" y="4079524"/>
            <a:ext cx="17953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Parasites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77548D-9781-F3F3-0065-F3A00515C3D8}"/>
              </a:ext>
            </a:extLst>
          </p:cNvPr>
          <p:cNvSpPr txBox="1"/>
          <p:nvPr/>
        </p:nvSpPr>
        <p:spPr>
          <a:xfrm flipH="1">
            <a:off x="3905122" y="4079523"/>
            <a:ext cx="17953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Bacteria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D5BF94-600B-FD21-83C1-836F9AA0B525}"/>
              </a:ext>
            </a:extLst>
          </p:cNvPr>
          <p:cNvSpPr txBox="1"/>
          <p:nvPr/>
        </p:nvSpPr>
        <p:spPr>
          <a:xfrm flipH="1">
            <a:off x="7104199" y="4079523"/>
            <a:ext cx="17953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Virus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9">
            <a:hlinkClick r:id="rId3" action="ppaction://hlinksldjump"/>
          </p:cNvPr>
          <p:cNvSpPr/>
          <p:nvPr/>
        </p:nvSpPr>
        <p:spPr>
          <a:xfrm>
            <a:off x="2932387" y="1474076"/>
            <a:ext cx="3555124" cy="2151993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A0744B-96EB-EAEA-B73A-9C6BC19505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5852" y="1382927"/>
            <a:ext cx="4092295" cy="237764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0175" y="1549825"/>
            <a:ext cx="3371000" cy="204385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0">
            <a:hlinkClick r:id="rId4" action="ppaction://hlinksldjump"/>
          </p:cNvPr>
          <p:cNvSpPr/>
          <p:nvPr/>
        </p:nvSpPr>
        <p:spPr>
          <a:xfrm>
            <a:off x="2968275" y="1733375"/>
            <a:ext cx="2957100" cy="16542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 txBox="1">
            <a:spLocks noGrp="1"/>
          </p:cNvSpPr>
          <p:nvPr>
            <p:ph type="title"/>
          </p:nvPr>
        </p:nvSpPr>
        <p:spPr>
          <a:xfrm>
            <a:off x="430023" y="0"/>
            <a:ext cx="7886700" cy="99417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latin typeface="+mn-lt"/>
                <a:ea typeface="Arial"/>
                <a:cs typeface="Arial"/>
                <a:sym typeface="Arial"/>
              </a:rPr>
              <a:t>When it comes to preventing the spread of infectious disease, beauty professionals must understand and be prepared to deal with five types of potentially harmful organisms</a:t>
            </a:r>
            <a:endParaRPr sz="1600" b="1" dirty="0">
              <a:latin typeface="+mn-lt"/>
            </a:endParaRPr>
          </a:p>
        </p:txBody>
      </p:sp>
      <p:sp>
        <p:nvSpPr>
          <p:cNvPr id="137" name="Google Shape;137;p21">
            <a:hlinkClick r:id="rId3" action="ppaction://hlinksldjump"/>
          </p:cNvPr>
          <p:cNvSpPr/>
          <p:nvPr/>
        </p:nvSpPr>
        <p:spPr>
          <a:xfrm>
            <a:off x="2051598" y="1262578"/>
            <a:ext cx="1733400" cy="3160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 dirty="0">
                <a:latin typeface="Impact"/>
                <a:ea typeface="Impact"/>
                <a:cs typeface="Impact"/>
                <a:sym typeface="Impact"/>
              </a:rPr>
              <a:t>Virus </a:t>
            </a:r>
            <a:endParaRPr sz="30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38" name="Google Shape;138;p21">
            <a:hlinkClick r:id="rId4"/>
          </p:cNvPr>
          <p:cNvSpPr/>
          <p:nvPr/>
        </p:nvSpPr>
        <p:spPr>
          <a:xfrm>
            <a:off x="7580373" y="1193128"/>
            <a:ext cx="1472700" cy="3211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 dirty="0">
                <a:latin typeface="Impact"/>
                <a:ea typeface="Impact"/>
                <a:cs typeface="Impact"/>
                <a:sym typeface="Impact"/>
              </a:rPr>
              <a:t>Fungi</a:t>
            </a:r>
            <a:endParaRPr sz="30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39" name="Google Shape;139;p21">
            <a:hlinkClick r:id="rId5" action="ppaction://hlinksldjump"/>
          </p:cNvPr>
          <p:cNvSpPr/>
          <p:nvPr/>
        </p:nvSpPr>
        <p:spPr>
          <a:xfrm>
            <a:off x="3852923" y="1243953"/>
            <a:ext cx="1858200" cy="3160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Impact"/>
                <a:ea typeface="Impact"/>
                <a:cs typeface="Impact"/>
                <a:sym typeface="Impact"/>
              </a:rPr>
              <a:t>Parasites</a:t>
            </a:r>
            <a:endParaRPr sz="24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40" name="Google Shape;140;p21"/>
          <p:cNvSpPr/>
          <p:nvPr/>
        </p:nvSpPr>
        <p:spPr>
          <a:xfrm>
            <a:off x="5812948" y="1211578"/>
            <a:ext cx="1671000" cy="3211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Impact"/>
                <a:ea typeface="Impact"/>
                <a:cs typeface="Impact"/>
                <a:sym typeface="Impact"/>
              </a:rPr>
              <a:t>Biofilms</a:t>
            </a:r>
            <a:endParaRPr sz="24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41" name="Google Shape;141;p21"/>
          <p:cNvSpPr/>
          <p:nvPr/>
        </p:nvSpPr>
        <p:spPr>
          <a:xfrm>
            <a:off x="91573" y="1243953"/>
            <a:ext cx="1892100" cy="3160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Impact"/>
                <a:ea typeface="Impact"/>
                <a:cs typeface="Impact"/>
                <a:sym typeface="Impact"/>
              </a:rPr>
              <a:t>BACTERIA</a:t>
            </a:r>
            <a:r>
              <a:rPr lang="en" dirty="0"/>
              <a:t> </a:t>
            </a:r>
            <a:endParaRPr dirty="0"/>
          </a:p>
        </p:txBody>
      </p:sp>
      <p:sp>
        <p:nvSpPr>
          <p:cNvPr id="142" name="Google Shape;142;p21">
            <a:hlinkClick r:id="rId6" action="ppaction://hlinksldjump"/>
          </p:cNvPr>
          <p:cNvSpPr/>
          <p:nvPr/>
        </p:nvSpPr>
        <p:spPr>
          <a:xfrm>
            <a:off x="170923" y="1193003"/>
            <a:ext cx="1733400" cy="3160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21">
            <a:hlinkClick r:id="rId7" action="ppaction://hlinksldjump"/>
          </p:cNvPr>
          <p:cNvSpPr/>
          <p:nvPr/>
        </p:nvSpPr>
        <p:spPr>
          <a:xfrm>
            <a:off x="5858223" y="1243953"/>
            <a:ext cx="1608900" cy="32175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Rectangle: Beveled 1">
            <a:hlinkClick r:id="rId8" action="ppaction://hlinksldjump"/>
            <a:extLst>
              <a:ext uri="{FF2B5EF4-FFF2-40B4-BE49-F238E27FC236}">
                <a16:creationId xmlns:a16="http://schemas.microsoft.com/office/drawing/2014/main" id="{CC6836CB-53E9-83BF-151B-46831E402505}"/>
              </a:ext>
            </a:extLst>
          </p:cNvPr>
          <p:cNvSpPr/>
          <p:nvPr/>
        </p:nvSpPr>
        <p:spPr>
          <a:xfrm>
            <a:off x="4184882" y="4561375"/>
            <a:ext cx="821532" cy="308281"/>
          </a:xfrm>
          <a:prstGeom prst="beve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END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49B085-0A93-343C-F468-D4449EDC2C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559" y="596549"/>
            <a:ext cx="7218342" cy="3950402"/>
          </a:xfrm>
          <a:prstGeom prst="rect">
            <a:avLst/>
          </a:prstGeom>
        </p:spPr>
      </p:pic>
      <p:sp>
        <p:nvSpPr>
          <p:cNvPr id="190" name="Google Shape;190;p29">
            <a:hlinkClick r:id="" action="ppaction://hlinkshowjump?jump=nextslide"/>
          </p:cNvPr>
          <p:cNvSpPr/>
          <p:nvPr/>
        </p:nvSpPr>
        <p:spPr>
          <a:xfrm>
            <a:off x="3183525" y="2492450"/>
            <a:ext cx="2787000" cy="15975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0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b="1">
                <a:solidFill>
                  <a:srgbClr val="FFFFFF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Spherical (cocci) </a:t>
            </a:r>
            <a:endParaRPr>
              <a:solidFill>
                <a:srgbClr val="FFFFFF"/>
              </a:solidFill>
              <a:highlight>
                <a:schemeClr val="lt1"/>
              </a:highlight>
            </a:endParaRPr>
          </a:p>
        </p:txBody>
      </p:sp>
      <p:sp>
        <p:nvSpPr>
          <p:cNvPr id="196" name="Google Shape;196;p30"/>
          <p:cNvSpPr txBox="1"/>
          <p:nvPr/>
        </p:nvSpPr>
        <p:spPr>
          <a:xfrm>
            <a:off x="532475" y="339875"/>
            <a:ext cx="81117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Classification of pathogenic bacteria </a:t>
            </a:r>
            <a:endParaRPr sz="30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97" name="Google Shape;19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49602" y="1562238"/>
            <a:ext cx="4185495" cy="2993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 descr="Logo&#10;&#10;Description automatically generated">
            <a:extLst>
              <a:ext uri="{FF2B5EF4-FFF2-40B4-BE49-F238E27FC236}">
                <a16:creationId xmlns:a16="http://schemas.microsoft.com/office/drawing/2014/main" id="{F13F1EEA-5BF1-AE75-98E0-45CC4A76F4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631" y="1977984"/>
            <a:ext cx="1705708" cy="170627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1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b="1" dirty="0">
                <a:highlight>
                  <a:schemeClr val="lt1"/>
                </a:highlight>
                <a:ea typeface="Arial"/>
                <a:cs typeface="Arial"/>
                <a:sym typeface="Arial"/>
              </a:rPr>
              <a:t>Spiral (spirilla) spiral shaped bacteria </a:t>
            </a:r>
            <a:endParaRPr dirty="0"/>
          </a:p>
        </p:txBody>
      </p:sp>
      <p:pic>
        <p:nvPicPr>
          <p:cNvPr id="203" name="Google Shape;20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77750" y="1891975"/>
            <a:ext cx="3836874" cy="2877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highlight>
                  <a:schemeClr val="lt1"/>
                </a:highlight>
                <a:ea typeface="Arial"/>
                <a:cs typeface="Arial"/>
                <a:sym typeface="Arial"/>
              </a:rPr>
              <a:t> Rod (bacilli) rod shaped bacteria </a:t>
            </a:r>
            <a:endParaRPr b="1">
              <a:highlight>
                <a:schemeClr val="lt1"/>
              </a:highlight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b="1">
              <a:highlight>
                <a:schemeClr val="lt1"/>
              </a:highlight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b="1">
              <a:highlight>
                <a:schemeClr val="lt1"/>
              </a:highlight>
              <a:ea typeface="Arial"/>
              <a:cs typeface="Arial"/>
              <a:sym typeface="Arial"/>
            </a:endParaRPr>
          </a:p>
        </p:txBody>
      </p:sp>
      <p:pic>
        <p:nvPicPr>
          <p:cNvPr id="209" name="Google Shape;20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6797" y="755250"/>
            <a:ext cx="2615750" cy="363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b="1">
                <a:highlight>
                  <a:schemeClr val="lt1"/>
                </a:highlight>
                <a:ea typeface="Arial"/>
                <a:cs typeface="Arial"/>
                <a:sym typeface="Arial"/>
              </a:rPr>
              <a:t>Comma (vibrios) or corkscrew (spirochaetes)</a:t>
            </a:r>
            <a:endParaRPr/>
          </a:p>
        </p:txBody>
      </p:sp>
      <p:pic>
        <p:nvPicPr>
          <p:cNvPr id="215" name="Google Shape;215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62222" y="1132925"/>
            <a:ext cx="2419476" cy="3387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944D173-280F-D156-28D4-5637363F66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278" y="331075"/>
            <a:ext cx="6923443" cy="3804158"/>
          </a:xfrm>
          <a:prstGeom prst="rect">
            <a:avLst/>
          </a:prstGeom>
        </p:spPr>
      </p:pic>
      <p:sp>
        <p:nvSpPr>
          <p:cNvPr id="3" name="Rectangle 2">
            <a:hlinkClick r:id="rId4" action="ppaction://hlinksldjump"/>
            <a:extLst>
              <a:ext uri="{FF2B5EF4-FFF2-40B4-BE49-F238E27FC236}">
                <a16:creationId xmlns:a16="http://schemas.microsoft.com/office/drawing/2014/main" id="{23809243-36B0-2D9F-F2FC-4076481D093E}"/>
              </a:ext>
            </a:extLst>
          </p:cNvPr>
          <p:cNvSpPr/>
          <p:nvPr/>
        </p:nvSpPr>
        <p:spPr>
          <a:xfrm>
            <a:off x="2861440" y="658937"/>
            <a:ext cx="3074275" cy="34841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37E57B-F85A-4980-B72D-85726E98EC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228" y="758795"/>
            <a:ext cx="6616349" cy="362590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A61B31D-BA00-04A8-8FC5-7EE8B67B34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276" y="681901"/>
            <a:ext cx="6997222" cy="395835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B6B4A85-C6DE-26AB-FBD5-195FA2ECFF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4370" y="1591672"/>
            <a:ext cx="4153260" cy="2141406"/>
          </a:xfrm>
          <a:prstGeom prst="rect">
            <a:avLst/>
          </a:prstGeom>
        </p:spPr>
      </p:pic>
      <p:sp>
        <p:nvSpPr>
          <p:cNvPr id="156" name="Google Shape;156;p24">
            <a:hlinkClick r:id="rId4" action="ppaction://hlinksldjump"/>
          </p:cNvPr>
          <p:cNvSpPr/>
          <p:nvPr/>
        </p:nvSpPr>
        <p:spPr>
          <a:xfrm>
            <a:off x="7220607" y="3138175"/>
            <a:ext cx="1664365" cy="1592754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7" name="Google Shape;157;p24">
            <a:hlinkClick r:id="rId5"/>
          </p:cNvPr>
          <p:cNvSpPr/>
          <p:nvPr/>
        </p:nvSpPr>
        <p:spPr>
          <a:xfrm>
            <a:off x="3523400" y="1948650"/>
            <a:ext cx="1959900" cy="271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tx1"/>
              </a:solidFill>
            </a:endParaRPr>
          </a:p>
        </p:txBody>
      </p:sp>
      <p:sp>
        <p:nvSpPr>
          <p:cNvPr id="158" name="Google Shape;158;p24">
            <a:hlinkClick r:id="rId6"/>
          </p:cNvPr>
          <p:cNvSpPr/>
          <p:nvPr/>
        </p:nvSpPr>
        <p:spPr>
          <a:xfrm>
            <a:off x="3489425" y="2379150"/>
            <a:ext cx="1676700" cy="271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tx1"/>
              </a:solidFill>
            </a:endParaRPr>
          </a:p>
        </p:txBody>
      </p:sp>
      <p:sp>
        <p:nvSpPr>
          <p:cNvPr id="159" name="Google Shape;159;p24">
            <a:hlinkClick r:id="rId7"/>
          </p:cNvPr>
          <p:cNvSpPr/>
          <p:nvPr/>
        </p:nvSpPr>
        <p:spPr>
          <a:xfrm>
            <a:off x="3364800" y="2662375"/>
            <a:ext cx="2288400" cy="475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tx1"/>
              </a:solidFill>
            </a:endParaRPr>
          </a:p>
        </p:txBody>
      </p:sp>
      <p:sp>
        <p:nvSpPr>
          <p:cNvPr id="160" name="Google Shape;160;p24">
            <a:hlinkClick r:id="rId8"/>
          </p:cNvPr>
          <p:cNvSpPr/>
          <p:nvPr/>
        </p:nvSpPr>
        <p:spPr>
          <a:xfrm>
            <a:off x="3387450" y="3194850"/>
            <a:ext cx="2447100" cy="3399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tx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0DACDE-91BC-337E-EBAF-DC2EEEC3684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38613" y="411854"/>
            <a:ext cx="5578323" cy="45724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13882E-0921-C173-18A1-514FAB02E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192" y="699825"/>
            <a:ext cx="5792088" cy="323426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B04F25F-75F0-717D-C67B-140FD2376D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1526" y="239828"/>
            <a:ext cx="4480948" cy="466384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8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50" b="1"/>
              <a:t>-Prevention through proper cleaning, disinfection and         sterilization process</a:t>
            </a:r>
            <a:endParaRPr sz="285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850" b="1"/>
              <a:t>-Prevention through properly following all procedures </a:t>
            </a:r>
            <a:endParaRPr sz="285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850" b="1"/>
              <a:t>-Preventions through hand washing and safe handling</a:t>
            </a:r>
            <a:endParaRPr sz="285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850" b="1"/>
              <a:t>- Prevention through vaccination</a:t>
            </a:r>
            <a:endParaRPr sz="285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850" b="1"/>
              <a:t>- Class exercise: </a:t>
            </a:r>
            <a:endParaRPr sz="285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850" b="1"/>
              <a:t>Make a list of viruses that can be easily transmitted on a Spa or salon setting </a:t>
            </a:r>
            <a:endParaRPr sz="2850"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184" name="Google Shape;184;p28"/>
          <p:cNvSpPr txBox="1"/>
          <p:nvPr/>
        </p:nvSpPr>
        <p:spPr>
          <a:xfrm>
            <a:off x="414900" y="97052"/>
            <a:ext cx="7798934" cy="1046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chemeClr val="tx1"/>
                </a:solidFill>
                <a:latin typeface="+mj-lt"/>
                <a:ea typeface="Roboto"/>
                <a:cs typeface="Roboto"/>
                <a:sym typeface="Roboto"/>
              </a:rPr>
              <a:t>There is no cure for virus but we can prevent them through :</a:t>
            </a:r>
            <a:endParaRPr sz="2800" b="1" dirty="0">
              <a:solidFill>
                <a:schemeClr val="tx1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  <p:sp>
        <p:nvSpPr>
          <p:cNvPr id="185" name="Google Shape;185;p28">
            <a:hlinkClick r:id="rId3" action="ppaction://hlinksldjump"/>
          </p:cNvPr>
          <p:cNvSpPr/>
          <p:nvPr/>
        </p:nvSpPr>
        <p:spPr>
          <a:xfrm>
            <a:off x="628649" y="1138118"/>
            <a:ext cx="7886699" cy="3658572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5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 dirty="0">
                <a:highlight>
                  <a:schemeClr val="lt1"/>
                </a:highlight>
                <a:ea typeface="Times New Roman"/>
                <a:cs typeface="Times New Roman"/>
                <a:sym typeface="Times New Roman"/>
              </a:rPr>
              <a:t>-Staphylococcus</a:t>
            </a:r>
            <a:endParaRPr sz="3000" b="1" dirty="0">
              <a:highlight>
                <a:schemeClr val="lt1"/>
              </a:highlight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 b="1" dirty="0">
              <a:highlight>
                <a:schemeClr val="lt1"/>
              </a:highlight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000" b="1" dirty="0">
                <a:highlight>
                  <a:schemeClr val="lt1"/>
                </a:highlight>
                <a:ea typeface="Times New Roman"/>
                <a:cs typeface="Times New Roman"/>
                <a:sym typeface="Times New Roman"/>
              </a:rPr>
              <a:t>-Streptococcus </a:t>
            </a:r>
            <a:endParaRPr sz="3000" b="1" dirty="0">
              <a:highlight>
                <a:schemeClr val="lt1"/>
              </a:highlight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 b="1" dirty="0">
              <a:highlight>
                <a:schemeClr val="lt1"/>
              </a:highlight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3000" b="1" dirty="0">
                <a:highlight>
                  <a:schemeClr val="lt1"/>
                </a:highlight>
                <a:ea typeface="Times New Roman"/>
                <a:cs typeface="Times New Roman"/>
                <a:sym typeface="Times New Roman"/>
              </a:rPr>
              <a:t>-Pseudomonas </a:t>
            </a:r>
            <a:endParaRPr sz="3000" b="1" dirty="0">
              <a:highlight>
                <a:schemeClr val="lt1"/>
              </a:highlight>
            </a:endParaRPr>
          </a:p>
        </p:txBody>
      </p:sp>
      <p:sp>
        <p:nvSpPr>
          <p:cNvPr id="225" name="Google Shape;225;p35"/>
          <p:cNvSpPr txBox="1"/>
          <p:nvPr/>
        </p:nvSpPr>
        <p:spPr>
          <a:xfrm>
            <a:off x="408682" y="261019"/>
            <a:ext cx="78852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 dirty="0">
                <a:solidFill>
                  <a:schemeClr val="tx1"/>
                </a:solidFill>
                <a:latin typeface="+mj-lt"/>
                <a:ea typeface="Roboto"/>
                <a:cs typeface="Roboto"/>
                <a:sym typeface="Roboto"/>
              </a:rPr>
              <a:t>Types of bacteria that can be found on Medical Spa settings and Salons </a:t>
            </a:r>
            <a:endParaRPr sz="3000" b="1" dirty="0">
              <a:solidFill>
                <a:schemeClr val="tx1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6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-Form 3 different groups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/>
              <a:t>- Each group should represent the following </a:t>
            </a:r>
            <a:endParaRPr dirty="0"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    Group 1 Staphylococcus 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    Group  2 Pseudomonas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    Group 3 Streptococcus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dirty="0"/>
              <a:t>Each subgroup should research what are the most contagious channels that can be found on the workplace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 dirty="0"/>
              <a:t>Each group should draw the research findings and present to class  </a:t>
            </a:r>
            <a:endParaRPr dirty="0"/>
          </a:p>
        </p:txBody>
      </p:sp>
      <p:sp>
        <p:nvSpPr>
          <p:cNvPr id="231" name="Google Shape;231;p36"/>
          <p:cNvSpPr txBox="1"/>
          <p:nvPr/>
        </p:nvSpPr>
        <p:spPr>
          <a:xfrm>
            <a:off x="-271094" y="271497"/>
            <a:ext cx="7806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Groups Exercise and Research Time!</a:t>
            </a:r>
            <a:endParaRPr sz="30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2" name="Google Shape;232;p36">
            <a:hlinkClick r:id="rId3" action="ppaction://hlinksldjump"/>
          </p:cNvPr>
          <p:cNvSpPr/>
          <p:nvPr/>
        </p:nvSpPr>
        <p:spPr>
          <a:xfrm>
            <a:off x="5841124" y="1489842"/>
            <a:ext cx="1103587" cy="880968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826D391-2895-DEF9-C881-09B0188644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0455" y="1719402"/>
            <a:ext cx="6340389" cy="1455546"/>
          </a:xfrm>
          <a:prstGeom prst="rect">
            <a:avLst/>
          </a:prstGeom>
        </p:spPr>
      </p:pic>
      <p:sp>
        <p:nvSpPr>
          <p:cNvPr id="237" name="Google Shape;237;p37">
            <a:hlinkClick r:id="rId4"/>
          </p:cNvPr>
          <p:cNvSpPr/>
          <p:nvPr/>
        </p:nvSpPr>
        <p:spPr>
          <a:xfrm>
            <a:off x="1529450" y="1812675"/>
            <a:ext cx="6242400" cy="12690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Rectangle 1">
            <a:hlinkClick r:id="rId5" action="ppaction://hlinksldjump"/>
            <a:extLst>
              <a:ext uri="{FF2B5EF4-FFF2-40B4-BE49-F238E27FC236}">
                <a16:creationId xmlns:a16="http://schemas.microsoft.com/office/drawing/2014/main" id="{3E04DD55-728C-6702-6304-47366448B97A}"/>
              </a:ext>
            </a:extLst>
          </p:cNvPr>
          <p:cNvSpPr/>
          <p:nvPr/>
        </p:nvSpPr>
        <p:spPr>
          <a:xfrm>
            <a:off x="2207172" y="1718440"/>
            <a:ext cx="6936828" cy="348175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idx="1"/>
          </p:nvPr>
        </p:nvSpPr>
        <p:spPr>
          <a:xfrm>
            <a:off x="395125" y="1337688"/>
            <a:ext cx="7886700" cy="3263504"/>
          </a:xfrm>
        </p:spPr>
        <p:txBody>
          <a:bodyPr/>
          <a:lstStyle/>
          <a:p>
            <a:pPr lvl="0"/>
            <a:r>
              <a:rPr lang="en-US" dirty="0"/>
              <a:t>Why you think is important to understand Infection control?</a:t>
            </a:r>
          </a:p>
          <a:p>
            <a:pPr lvl="0"/>
            <a:r>
              <a:rPr lang="en-US" dirty="0"/>
              <a:t>What new information have you learned?</a:t>
            </a:r>
          </a:p>
          <a:p>
            <a:pPr lvl="0"/>
            <a:r>
              <a:rPr lang="en-US" dirty="0"/>
              <a:t>Why you think is important to chose wisely when going to a Spa or Salon</a:t>
            </a:r>
          </a:p>
          <a:p>
            <a:pPr lvl="0"/>
            <a:r>
              <a:rPr lang="en-US" dirty="0"/>
              <a:t>Why you think is important you understand all the different contagious pathogens?</a:t>
            </a:r>
          </a:p>
          <a:p>
            <a:pPr lvl="0"/>
            <a:endParaRPr lang="en-US" dirty="0"/>
          </a:p>
        </p:txBody>
      </p:sp>
      <p:sp>
        <p:nvSpPr>
          <p:cNvPr id="244" name="Google Shape;244;p38"/>
          <p:cNvSpPr txBox="1"/>
          <p:nvPr/>
        </p:nvSpPr>
        <p:spPr>
          <a:xfrm>
            <a:off x="475825" y="328550"/>
            <a:ext cx="7806000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chemeClr val="dk1"/>
                </a:solidFill>
                <a:latin typeface="+mj-lt"/>
                <a:ea typeface="Roboto"/>
                <a:cs typeface="Roboto"/>
                <a:sym typeface="Roboto"/>
              </a:rPr>
              <a:t>End of lesson group discussion </a:t>
            </a:r>
            <a:endParaRPr sz="2800" b="1" dirty="0">
              <a:solidFill>
                <a:schemeClr val="dk1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398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143123"/>
            <a:ext cx="6858000" cy="820457"/>
          </a:xfrm>
        </p:spPr>
        <p:txBody>
          <a:bodyPr vert="horz" lIns="68580" tIns="34290" rIns="68580" bIns="34290" rtlCol="0" anchor="b">
            <a:normAutofit/>
          </a:bodyPr>
          <a:lstStyle/>
          <a:p>
            <a:pPr algn="ctr"/>
            <a:r>
              <a:rPr lang="en-US" sz="45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477108" y="2039815"/>
            <a:ext cx="6145823" cy="111662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567400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</TotalTime>
  <Words>274</Words>
  <Application>Microsoft Office PowerPoint</Application>
  <PresentationFormat>On-screen Show (16:9)</PresentationFormat>
  <Paragraphs>48</Paragraphs>
  <Slides>24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Futura PT Demi</vt:lpstr>
      <vt:lpstr>Lato</vt:lpstr>
      <vt:lpstr>Calibri</vt:lpstr>
      <vt:lpstr>Arial</vt:lpstr>
      <vt:lpstr>Impact</vt:lpstr>
      <vt:lpstr>Futura PT Book</vt:lpstr>
      <vt:lpstr>Roboto</vt:lpstr>
      <vt:lpstr>Office Theme</vt:lpstr>
      <vt:lpstr>Pathogens </vt:lpstr>
      <vt:lpstr>PowerPoint Presentation</vt:lpstr>
      <vt:lpstr>Let’s Play a Game</vt:lpstr>
      <vt:lpstr>PowerPoint Presentation</vt:lpstr>
      <vt:lpstr>PowerPoint Presentation</vt:lpstr>
      <vt:lpstr>PowerPoint Presentation</vt:lpstr>
      <vt:lpstr>When it comes to preventing the spread of infectious disease, beauty professionals must understand and be prepared to deal with five types of potentially harmful organisms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Pathogens</dc:title>
  <dc:creator>Gabrielle Heard</dc:creator>
  <cp:lastModifiedBy>Gabrielle Heard | Anderson College | Head Office</cp:lastModifiedBy>
  <cp:revision>46</cp:revision>
  <dcterms:modified xsi:type="dcterms:W3CDTF">2023-04-06T18:26:02Z</dcterms:modified>
</cp:coreProperties>
</file>