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12192000" cy="685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iFR6i/p6xhaEVXvEzlGIdE1naL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0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9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0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1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4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5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6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8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9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0:notes"/>
          <p:cNvSpPr txBox="1">
            <a:spLocks noGrp="1"/>
          </p:cNvSpPr>
          <p:nvPr>
            <p:ph type="body" idx="1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3588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>
            <a:spLocks noGrp="1"/>
          </p:cNvSpPr>
          <p:nvPr>
            <p:ph type="title"/>
          </p:nvPr>
        </p:nvSpPr>
        <p:spPr>
          <a:xfrm>
            <a:off x="3851529" y="1896313"/>
            <a:ext cx="4488941" cy="136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2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3"/>
          <p:cNvSpPr txBox="1">
            <a:spLocks noGrp="1"/>
          </p:cNvSpPr>
          <p:nvPr>
            <p:ph type="ctrTitle"/>
          </p:nvPr>
        </p:nvSpPr>
        <p:spPr>
          <a:xfrm>
            <a:off x="837387" y="581406"/>
            <a:ext cx="1051722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3"/>
          <p:cNvSpPr txBox="1">
            <a:spLocks noGrp="1"/>
          </p:cNvSpPr>
          <p:nvPr>
            <p:ph type="subTitle" idx="1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3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4"/>
          <p:cNvSpPr txBox="1">
            <a:spLocks noGrp="1"/>
          </p:cNvSpPr>
          <p:nvPr>
            <p:ph type="title"/>
          </p:nvPr>
        </p:nvSpPr>
        <p:spPr>
          <a:xfrm>
            <a:off x="3851529" y="1896313"/>
            <a:ext cx="4488941" cy="136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4"/>
          <p:cNvSpPr txBox="1">
            <a:spLocks noGrp="1"/>
          </p:cNvSpPr>
          <p:nvPr>
            <p:ph type="body" idx="1"/>
          </p:nvPr>
        </p:nvSpPr>
        <p:spPr>
          <a:xfrm>
            <a:off x="916635" y="1685061"/>
            <a:ext cx="10358729" cy="1424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4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>
  <p:cSld name="Two Conten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5"/>
          <p:cNvSpPr txBox="1">
            <a:spLocks noGrp="1"/>
          </p:cNvSpPr>
          <p:nvPr>
            <p:ph type="title"/>
          </p:nvPr>
        </p:nvSpPr>
        <p:spPr>
          <a:xfrm>
            <a:off x="3851529" y="1896313"/>
            <a:ext cx="4488941" cy="136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5"/>
          <p:cNvSpPr txBox="1">
            <a:spLocks noGrp="1"/>
          </p:cNvSpPr>
          <p:nvPr>
            <p:ph type="body" idx="1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body" idx="2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5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6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6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6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3851529" y="1896313"/>
            <a:ext cx="4488941" cy="136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916635" y="1685061"/>
            <a:ext cx="10358729" cy="1424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>
                <a:solidFill>
                  <a:srgbClr val="76767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dt" idx="10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4.jp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"/>
          <p:cNvSpPr txBox="1">
            <a:spLocks noGrp="1"/>
          </p:cNvSpPr>
          <p:nvPr>
            <p:ph type="title"/>
          </p:nvPr>
        </p:nvSpPr>
        <p:spPr>
          <a:xfrm>
            <a:off x="3851529" y="1896313"/>
            <a:ext cx="4488941" cy="136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443355" marR="508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Professional Practice</a:t>
            </a:r>
            <a:endParaRPr/>
          </a:p>
        </p:txBody>
      </p:sp>
      <p:pic>
        <p:nvPicPr>
          <p:cNvPr id="44" name="Google Shape;4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"/>
          <p:cNvSpPr txBox="1"/>
          <p:nvPr/>
        </p:nvSpPr>
        <p:spPr>
          <a:xfrm>
            <a:off x="837387" y="581406"/>
            <a:ext cx="307213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Who are we?</a:t>
            </a:r>
            <a:endParaRPr sz="4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 txBox="1"/>
          <p:nvPr/>
        </p:nvSpPr>
        <p:spPr>
          <a:xfrm>
            <a:off x="1447291" y="1963038"/>
            <a:ext cx="4758055" cy="452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latin typeface="Arial"/>
                <a:ea typeface="Arial"/>
                <a:cs typeface="Arial"/>
                <a:sym typeface="Arial"/>
              </a:rPr>
              <a:t>One profession, many titles!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2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 txBox="1">
            <a:spLocks noGrp="1"/>
          </p:cNvSpPr>
          <p:nvPr>
            <p:ph type="title"/>
          </p:nvPr>
        </p:nvSpPr>
        <p:spPr>
          <a:xfrm>
            <a:off x="704799" y="523747"/>
            <a:ext cx="345821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Role of an MRT</a:t>
            </a:r>
            <a:endParaRPr/>
          </a:p>
        </p:txBody>
      </p:sp>
      <p:sp>
        <p:nvSpPr>
          <p:cNvPr id="57" name="Google Shape;57;p3"/>
          <p:cNvSpPr txBox="1"/>
          <p:nvPr/>
        </p:nvSpPr>
        <p:spPr>
          <a:xfrm>
            <a:off x="380491" y="1667001"/>
            <a:ext cx="5862320" cy="3663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Medical Radiation Technologist is: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None/>
            </a:pPr>
            <a:endParaRPr sz="4150">
              <a:latin typeface="Arial"/>
              <a:ea typeface="Arial"/>
              <a:cs typeface="Arial"/>
              <a:sym typeface="Arial"/>
            </a:endParaRPr>
          </a:p>
          <a:p>
            <a:pPr marL="469265" marR="372110" lvl="0" indent="0" algn="l" rtl="0">
              <a:lnSpc>
                <a:spcPct val="108333"/>
              </a:lnSpc>
              <a:spcBef>
                <a:spcPts val="5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 member of a regulated professional association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469265" lvl="0" indent="0" algn="l" rtl="0">
              <a:lnSpc>
                <a:spcPct val="100000"/>
              </a:lnSpc>
              <a:spcBef>
                <a:spcPts val="6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Focused on patient care and safety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469265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An advocate for their patients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469265" marR="319405" lvl="0" indent="0" algn="l" rtl="0">
              <a:lnSpc>
                <a:spcPct val="107916"/>
              </a:lnSpc>
              <a:spcBef>
                <a:spcPts val="855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An integral member of the health care team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marL="469265" lvl="0" indent="0" algn="l" rtl="0">
              <a:lnSpc>
                <a:spcPct val="100000"/>
              </a:lnSpc>
              <a:spcBef>
                <a:spcPts val="265"/>
              </a:spcBef>
              <a:spcAft>
                <a:spcPts val="0"/>
              </a:spcAft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Highly trained and qualified professional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" name="Google Shape;5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54240" y="1522475"/>
            <a:ext cx="3057144" cy="4265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3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"/>
          <p:cNvSpPr txBox="1">
            <a:spLocks noGrp="1"/>
          </p:cNvSpPr>
          <p:nvPr>
            <p:ph type="title"/>
          </p:nvPr>
        </p:nvSpPr>
        <p:spPr>
          <a:xfrm>
            <a:off x="962355" y="554227"/>
            <a:ext cx="296227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MRT Training</a:t>
            </a:r>
            <a:endParaRPr/>
          </a:p>
        </p:txBody>
      </p:sp>
      <p:sp>
        <p:nvSpPr>
          <p:cNvPr id="66" name="Google Shape;66;p4"/>
          <p:cNvSpPr txBox="1"/>
          <p:nvPr/>
        </p:nvSpPr>
        <p:spPr>
          <a:xfrm>
            <a:off x="989787" y="1741169"/>
            <a:ext cx="7901940" cy="2364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2375" rIns="0" bIns="0" anchor="t" anchorCtr="0">
            <a:spAutoFit/>
          </a:bodyPr>
          <a:lstStyle/>
          <a:p>
            <a:pPr marL="12700" marR="508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This program will prepare you to become a professional within the Medical Imaging community.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45"/>
              </a:spcBef>
              <a:spcAft>
                <a:spcPts val="0"/>
              </a:spcAft>
              <a:buNone/>
            </a:pPr>
            <a:endParaRPr sz="4450">
              <a:latin typeface="Arial"/>
              <a:ea typeface="Arial"/>
              <a:cs typeface="Arial"/>
              <a:sym typeface="Arial"/>
            </a:endParaRPr>
          </a:p>
          <a:p>
            <a:pPr marL="12700" marR="436880" lvl="0" indent="0" algn="l" rtl="0">
              <a:lnSpc>
                <a:spcPct val="117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An MRT(R) works in a variety of areas within an Imaging department.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" name="Google Shape;6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4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"/>
          <p:cNvSpPr txBox="1">
            <a:spLocks noGrp="1"/>
          </p:cNvSpPr>
          <p:nvPr>
            <p:ph type="title"/>
          </p:nvPr>
        </p:nvSpPr>
        <p:spPr>
          <a:xfrm>
            <a:off x="890727" y="499363"/>
            <a:ext cx="345821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Role of an MRT</a:t>
            </a:r>
            <a:endParaRPr/>
          </a:p>
        </p:txBody>
      </p:sp>
      <p:sp>
        <p:nvSpPr>
          <p:cNvPr id="74" name="Google Shape;74;p5"/>
          <p:cNvSpPr txBox="1"/>
          <p:nvPr/>
        </p:nvSpPr>
        <p:spPr>
          <a:xfrm>
            <a:off x="890727" y="1727149"/>
            <a:ext cx="4680585" cy="1220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0325" rIns="0" bIns="0" anchor="t" anchorCtr="0">
            <a:spAutoFit/>
          </a:bodyPr>
          <a:lstStyle/>
          <a:p>
            <a:pPr marL="24765" marR="5080" lvl="0" indent="-171448" algn="just" rtl="0">
              <a:lnSpc>
                <a:spcPct val="108214"/>
              </a:lnSpc>
              <a:spcBef>
                <a:spcPts val="0"/>
              </a:spcBef>
              <a:spcAft>
                <a:spcPts val="0"/>
              </a:spcAft>
              <a:buSzPts val="2700"/>
              <a:buFont typeface="Arial"/>
              <a:buChar char="•"/>
            </a:pP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What  areas  of  imaging,  or specialties  could  an  MRT(R) work in ?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7000" y="1446275"/>
            <a:ext cx="3057144" cy="4265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5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625551" y="263728"/>
            <a:ext cx="3079115" cy="697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General X-ray</a:t>
            </a:r>
            <a:endParaRPr/>
          </a:p>
        </p:txBody>
      </p:sp>
      <p:grpSp>
        <p:nvGrpSpPr>
          <p:cNvPr id="83" name="Google Shape;83;p6"/>
          <p:cNvGrpSpPr/>
          <p:nvPr/>
        </p:nvGrpSpPr>
        <p:grpSpPr>
          <a:xfrm>
            <a:off x="7490459" y="990600"/>
            <a:ext cx="2720340" cy="5276087"/>
            <a:chOff x="7490459" y="990600"/>
            <a:chExt cx="2720340" cy="5276087"/>
          </a:xfrm>
        </p:grpSpPr>
        <p:pic>
          <p:nvPicPr>
            <p:cNvPr id="84" name="Google Shape;84;p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761731" y="990600"/>
              <a:ext cx="2449068" cy="26243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5" name="Google Shape;85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490459" y="3625595"/>
              <a:ext cx="2720340" cy="264109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6" name="Google Shape;86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89020" y="1424939"/>
            <a:ext cx="3553968" cy="3931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5800" y="1066800"/>
            <a:ext cx="2284476" cy="2599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36903" y="3902964"/>
            <a:ext cx="2250948" cy="252831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6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7"/>
          <p:cNvSpPr txBox="1">
            <a:spLocks noGrp="1"/>
          </p:cNvSpPr>
          <p:nvPr>
            <p:ph type="title"/>
          </p:nvPr>
        </p:nvSpPr>
        <p:spPr>
          <a:xfrm>
            <a:off x="694131" y="163144"/>
            <a:ext cx="2757170" cy="697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Fluoroscopy</a:t>
            </a:r>
            <a:endParaRPr/>
          </a:p>
        </p:txBody>
      </p:sp>
      <p:grpSp>
        <p:nvGrpSpPr>
          <p:cNvPr id="98" name="Google Shape;98;p7"/>
          <p:cNvGrpSpPr/>
          <p:nvPr/>
        </p:nvGrpSpPr>
        <p:grpSpPr>
          <a:xfrm>
            <a:off x="838200" y="864108"/>
            <a:ext cx="8442959" cy="5600700"/>
            <a:chOff x="838200" y="864108"/>
            <a:chExt cx="8442959" cy="5600700"/>
          </a:xfrm>
        </p:grpSpPr>
        <p:pic>
          <p:nvPicPr>
            <p:cNvPr id="99" name="Google Shape;99;p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38200" y="864108"/>
              <a:ext cx="5638800" cy="45918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715000" y="2007108"/>
              <a:ext cx="3566159" cy="44577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3" name="Google Shape;103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7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8"/>
          <p:cNvSpPr txBox="1">
            <a:spLocks noGrp="1"/>
          </p:cNvSpPr>
          <p:nvPr>
            <p:ph type="title"/>
          </p:nvPr>
        </p:nvSpPr>
        <p:spPr>
          <a:xfrm>
            <a:off x="588975" y="534415"/>
            <a:ext cx="373443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Operating Room</a:t>
            </a:r>
            <a:endParaRPr/>
          </a:p>
        </p:txBody>
      </p:sp>
      <p:grpSp>
        <p:nvGrpSpPr>
          <p:cNvPr id="110" name="Google Shape;110;p8"/>
          <p:cNvGrpSpPr/>
          <p:nvPr/>
        </p:nvGrpSpPr>
        <p:grpSpPr>
          <a:xfrm>
            <a:off x="2438400" y="1231391"/>
            <a:ext cx="8077199" cy="5109972"/>
            <a:chOff x="2438400" y="1231391"/>
            <a:chExt cx="8077199" cy="5109972"/>
          </a:xfrm>
        </p:grpSpPr>
        <p:pic>
          <p:nvPicPr>
            <p:cNvPr id="111" name="Google Shape;111;p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840223" y="1231391"/>
              <a:ext cx="5675376" cy="23850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2" name="Google Shape;112;p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438400" y="3614927"/>
              <a:ext cx="3910584" cy="272643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5" name="Google Shape;115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8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"/>
          <p:cNvSpPr txBox="1">
            <a:spLocks noGrp="1"/>
          </p:cNvSpPr>
          <p:nvPr>
            <p:ph type="title"/>
          </p:nvPr>
        </p:nvSpPr>
        <p:spPr>
          <a:xfrm>
            <a:off x="809955" y="528320"/>
            <a:ext cx="373443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Operating Room</a:t>
            </a:r>
            <a:endParaRPr/>
          </a:p>
        </p:txBody>
      </p:sp>
      <p:grpSp>
        <p:nvGrpSpPr>
          <p:cNvPr id="122" name="Google Shape;122;p9"/>
          <p:cNvGrpSpPr/>
          <p:nvPr/>
        </p:nvGrpSpPr>
        <p:grpSpPr>
          <a:xfrm>
            <a:off x="2639567" y="1906523"/>
            <a:ext cx="6912864" cy="4393691"/>
            <a:chOff x="2639567" y="1906523"/>
            <a:chExt cx="6912864" cy="4393691"/>
          </a:xfrm>
        </p:grpSpPr>
        <p:pic>
          <p:nvPicPr>
            <p:cNvPr id="123" name="Google Shape;123;p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639567" y="1906523"/>
              <a:ext cx="3890772" cy="22844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" name="Google Shape;124;p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678423" y="4082795"/>
              <a:ext cx="3874008" cy="221741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25" name="Google Shape;125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9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0"/>
          <p:cNvSpPr txBox="1">
            <a:spLocks noGrp="1"/>
          </p:cNvSpPr>
          <p:nvPr>
            <p:ph type="title"/>
          </p:nvPr>
        </p:nvSpPr>
        <p:spPr>
          <a:xfrm>
            <a:off x="654507" y="549656"/>
            <a:ext cx="455993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Mobile Radiography</a:t>
            </a:r>
            <a:endParaRPr/>
          </a:p>
        </p:txBody>
      </p:sp>
      <p:pic>
        <p:nvPicPr>
          <p:cNvPr id="132" name="Google Shape;132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5511" y="1402080"/>
            <a:ext cx="4762499" cy="476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0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1"/>
          <p:cNvSpPr txBox="1">
            <a:spLocks noGrp="1"/>
          </p:cNvSpPr>
          <p:nvPr>
            <p:ph type="title"/>
          </p:nvPr>
        </p:nvSpPr>
        <p:spPr>
          <a:xfrm>
            <a:off x="654507" y="329641"/>
            <a:ext cx="4560570" cy="697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Mobile Radiography</a:t>
            </a:r>
            <a:endParaRPr/>
          </a:p>
        </p:txBody>
      </p:sp>
      <p:pic>
        <p:nvPicPr>
          <p:cNvPr id="140" name="Google Shape;14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14600" y="1133855"/>
            <a:ext cx="6047232" cy="5125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1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2"/>
          <p:cNvSpPr txBox="1">
            <a:spLocks noGrp="1"/>
          </p:cNvSpPr>
          <p:nvPr>
            <p:ph type="title"/>
          </p:nvPr>
        </p:nvSpPr>
        <p:spPr>
          <a:xfrm>
            <a:off x="718515" y="538988"/>
            <a:ext cx="193802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CT scans</a:t>
            </a:r>
            <a:endParaRPr/>
          </a:p>
        </p:txBody>
      </p:sp>
      <p:pic>
        <p:nvPicPr>
          <p:cNvPr id="152" name="Google Shape;15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0400" y="1219200"/>
            <a:ext cx="6248400" cy="5266944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2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 txBox="1">
            <a:spLocks noGrp="1"/>
          </p:cNvSpPr>
          <p:nvPr>
            <p:ph type="title"/>
          </p:nvPr>
        </p:nvSpPr>
        <p:spPr>
          <a:xfrm>
            <a:off x="735279" y="542036"/>
            <a:ext cx="19697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CT Scans</a:t>
            </a:r>
            <a:endParaRPr/>
          </a:p>
        </p:txBody>
      </p:sp>
      <p:grpSp>
        <p:nvGrpSpPr>
          <p:cNvPr id="160" name="Google Shape;160;p13"/>
          <p:cNvGrpSpPr/>
          <p:nvPr/>
        </p:nvGrpSpPr>
        <p:grpSpPr>
          <a:xfrm>
            <a:off x="2741676" y="2054351"/>
            <a:ext cx="7848599" cy="4503420"/>
            <a:chOff x="2741676" y="2054351"/>
            <a:chExt cx="7848599" cy="4503420"/>
          </a:xfrm>
        </p:grpSpPr>
        <p:pic>
          <p:nvPicPr>
            <p:cNvPr id="161" name="Google Shape;161;p1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741676" y="2054351"/>
              <a:ext cx="4392168" cy="450342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071360" y="2538983"/>
              <a:ext cx="3518915" cy="349910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3" name="Google Shape;163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3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4"/>
          <p:cNvSpPr txBox="1">
            <a:spLocks noGrp="1"/>
          </p:cNvSpPr>
          <p:nvPr>
            <p:ph type="title"/>
          </p:nvPr>
        </p:nvSpPr>
        <p:spPr>
          <a:xfrm>
            <a:off x="718515" y="538988"/>
            <a:ext cx="351472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Mammography</a:t>
            </a:r>
            <a:endParaRPr/>
          </a:p>
        </p:txBody>
      </p:sp>
      <p:pic>
        <p:nvPicPr>
          <p:cNvPr id="170" name="Google Shape;170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74848" y="1824227"/>
            <a:ext cx="6544056" cy="4718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14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5"/>
          <p:cNvSpPr txBox="1">
            <a:spLocks noGrp="1"/>
          </p:cNvSpPr>
          <p:nvPr>
            <p:ph type="title"/>
          </p:nvPr>
        </p:nvSpPr>
        <p:spPr>
          <a:xfrm>
            <a:off x="718515" y="538988"/>
            <a:ext cx="629412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Bone Mineral Densitometry</a:t>
            </a:r>
            <a:endParaRPr/>
          </a:p>
        </p:txBody>
      </p:sp>
      <p:pic>
        <p:nvPicPr>
          <p:cNvPr id="178" name="Google Shape;17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48100" y="1822704"/>
            <a:ext cx="4489704" cy="4344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5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6"/>
          <p:cNvSpPr txBox="1">
            <a:spLocks noGrp="1"/>
          </p:cNvSpPr>
          <p:nvPr>
            <p:ph type="title"/>
          </p:nvPr>
        </p:nvSpPr>
        <p:spPr>
          <a:xfrm>
            <a:off x="718515" y="538988"/>
            <a:ext cx="29584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Pain Therapy</a:t>
            </a:r>
            <a:endParaRPr/>
          </a:p>
        </p:txBody>
      </p:sp>
      <p:pic>
        <p:nvPicPr>
          <p:cNvPr id="186" name="Google Shape;18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6800" y="1828800"/>
            <a:ext cx="4305300" cy="369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0" y="1597152"/>
            <a:ext cx="4373879" cy="4332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6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7"/>
          <p:cNvSpPr txBox="1">
            <a:spLocks noGrp="1"/>
          </p:cNvSpPr>
          <p:nvPr>
            <p:ph type="title"/>
          </p:nvPr>
        </p:nvSpPr>
        <p:spPr>
          <a:xfrm>
            <a:off x="761491" y="503631"/>
            <a:ext cx="4359275" cy="697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Post-graduate MRT</a:t>
            </a:r>
            <a:endParaRPr/>
          </a:p>
        </p:txBody>
      </p:sp>
      <p:sp>
        <p:nvSpPr>
          <p:cNvPr id="195" name="Google Shape;195;p17"/>
          <p:cNvSpPr txBox="1"/>
          <p:nvPr/>
        </p:nvSpPr>
        <p:spPr>
          <a:xfrm>
            <a:off x="852627" y="1392174"/>
            <a:ext cx="4018279" cy="4359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299085" lvl="0" indent="-287019" algn="l" rtl="0">
              <a:lnSpc>
                <a:spcPct val="113846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Hospital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5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Trauma Centre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884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Orthopedic Centre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692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Pediatrics / Geriatrics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5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Sports Medicine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884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Community Clinic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884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Education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5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Quality Control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692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Administration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07884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Professional Associations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11538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Volunteer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marL="299085" lvl="0" indent="-287019" algn="l" rtl="0">
              <a:lnSpc>
                <a:spcPct val="117692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Research/academics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23304" y="1645920"/>
            <a:ext cx="3343655" cy="403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7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8"/>
          <p:cNvSpPr txBox="1">
            <a:spLocks noGrp="1"/>
          </p:cNvSpPr>
          <p:nvPr>
            <p:ph type="title"/>
          </p:nvPr>
        </p:nvSpPr>
        <p:spPr>
          <a:xfrm>
            <a:off x="552399" y="471627"/>
            <a:ext cx="8984615" cy="1306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84450" rIns="0" bIns="0" anchor="t" anchorCtr="0">
            <a:spAutoFit/>
          </a:bodyPr>
          <a:lstStyle/>
          <a:p>
            <a:pPr marL="12700" marR="5080" lvl="0" indent="241934" algn="l" rtl="0">
              <a:lnSpc>
                <a:spcPct val="1090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What does it mean to deliver excellent patient care?</a:t>
            </a:r>
            <a:endParaRPr/>
          </a:p>
        </p:txBody>
      </p:sp>
      <p:pic>
        <p:nvPicPr>
          <p:cNvPr id="204" name="Google Shape;204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10000" y="2510027"/>
            <a:ext cx="4110228" cy="21412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8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9"/>
          <p:cNvSpPr txBox="1">
            <a:spLocks noGrp="1"/>
          </p:cNvSpPr>
          <p:nvPr>
            <p:ph type="title"/>
          </p:nvPr>
        </p:nvSpPr>
        <p:spPr>
          <a:xfrm>
            <a:off x="794715" y="795274"/>
            <a:ext cx="7009130" cy="1367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marR="508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What qualities should the MRT possess?</a:t>
            </a:r>
            <a:endParaRPr/>
          </a:p>
        </p:txBody>
      </p:sp>
      <p:pic>
        <p:nvPicPr>
          <p:cNvPr id="214" name="Google Shape;2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9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0"/>
          <p:cNvSpPr txBox="1">
            <a:spLocks noGrp="1"/>
          </p:cNvSpPr>
          <p:nvPr>
            <p:ph type="title"/>
          </p:nvPr>
        </p:nvSpPr>
        <p:spPr>
          <a:xfrm>
            <a:off x="916635" y="613663"/>
            <a:ext cx="504571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9F1D1F"/>
                </a:solidFill>
                <a:latin typeface="Calibri"/>
                <a:ea typeface="Calibri"/>
                <a:cs typeface="Calibri"/>
                <a:sym typeface="Calibri"/>
              </a:rPr>
              <a:t>Copyright Information</a:t>
            </a:r>
            <a:endParaRPr/>
          </a:p>
        </p:txBody>
      </p:sp>
      <p:sp>
        <p:nvSpPr>
          <p:cNvPr id="221" name="Google Shape;221;p20"/>
          <p:cNvSpPr txBox="1"/>
          <p:nvPr/>
        </p:nvSpPr>
        <p:spPr>
          <a:xfrm>
            <a:off x="916635" y="1685061"/>
            <a:ext cx="9425940" cy="142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4600" rIns="0" bIns="0" anchor="t" anchorCtr="0">
            <a:spAutoFit/>
          </a:bodyPr>
          <a:lstStyle/>
          <a:p>
            <a:pPr marL="2413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This learning material is property of .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241300" marR="5080" lvl="0" indent="-228600" algn="l" rtl="0">
              <a:lnSpc>
                <a:spcPct val="107142"/>
              </a:lnSpc>
              <a:spcBef>
                <a:spcPts val="105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Calibri"/>
                <a:ea typeface="Calibri"/>
                <a:cs typeface="Calibri"/>
                <a:sym typeface="Calibri"/>
              </a:rPr>
              <a:t>Any sharing, reproduction or use of this information or material other than educational purposes at	is prohibited.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66" y="18193"/>
            <a:ext cx="711995" cy="752447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0"/>
          <p:cNvSpPr txBox="1">
            <a:spLocks noGrp="1"/>
          </p:cNvSpPr>
          <p:nvPr>
            <p:ph type="ftr" idx="11"/>
          </p:nvPr>
        </p:nvSpPr>
        <p:spPr>
          <a:xfrm>
            <a:off x="5520054" y="6443989"/>
            <a:ext cx="1165225" cy="196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2700" lvl="0" indent="0" algn="l" rtl="0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© MRT Program,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Widescreen</PresentationFormat>
  <Paragraphs>65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Professional Practice</vt:lpstr>
      <vt:lpstr>PowerPoint Presentation</vt:lpstr>
      <vt:lpstr>Role of an MRT</vt:lpstr>
      <vt:lpstr>MRT Training</vt:lpstr>
      <vt:lpstr>Role of an MRT</vt:lpstr>
      <vt:lpstr>General X-ray</vt:lpstr>
      <vt:lpstr>Fluoroscopy</vt:lpstr>
      <vt:lpstr>Operating Room</vt:lpstr>
      <vt:lpstr>Operating Room</vt:lpstr>
      <vt:lpstr>Mobile Radiography</vt:lpstr>
      <vt:lpstr>Mobile Radiography</vt:lpstr>
      <vt:lpstr>CT scans</vt:lpstr>
      <vt:lpstr>CT Scans</vt:lpstr>
      <vt:lpstr>Mammography</vt:lpstr>
      <vt:lpstr>Bone Mineral Densitometry</vt:lpstr>
      <vt:lpstr>Pain Therapy</vt:lpstr>
      <vt:lpstr>Post-graduate MRT</vt:lpstr>
      <vt:lpstr>What does it mean to deliver excellent patient care?</vt:lpstr>
      <vt:lpstr>What qualities should the MRT possess?</vt:lpstr>
      <vt:lpstr>Copyright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Practice</dc:title>
  <cp:lastModifiedBy>Asad Shah</cp:lastModifiedBy>
  <cp:revision>1</cp:revision>
  <dcterms:created xsi:type="dcterms:W3CDTF">2025-06-02T23:12:44Z</dcterms:created>
  <dcterms:modified xsi:type="dcterms:W3CDTF">2025-07-08T20:35:54Z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2025-06-03T00:00:00Z</vt:filetime>
  </property>
  <property fmtid="{D5CDD505-2E9C-101B-9397-08002B2CF9AE}" pid="3" name="LastSaved">
    <vt:filetime>2025-06-02T00:00:00Z</vt:filetime>
  </property>
</Properties>
</file>