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0"/>
  </p:notesMasterIdLst>
  <p:sldIdLst>
    <p:sldId id="256" r:id="rId5"/>
    <p:sldId id="266" r:id="rId6"/>
    <p:sldId id="440" r:id="rId7"/>
    <p:sldId id="437" r:id="rId8"/>
    <p:sldId id="290" r:id="rId9"/>
    <p:sldId id="439" r:id="rId10"/>
    <p:sldId id="441" r:id="rId11"/>
    <p:sldId id="442" r:id="rId12"/>
    <p:sldId id="443" r:id="rId13"/>
    <p:sldId id="444" r:id="rId14"/>
    <p:sldId id="445" r:id="rId15"/>
    <p:sldId id="446" r:id="rId16"/>
    <p:sldId id="447" r:id="rId17"/>
    <p:sldId id="448" r:id="rId18"/>
    <p:sldId id="43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>
                <a:solidFill>
                  <a:schemeClr val="bg1"/>
                </a:solidFill>
                <a:latin typeface="Futura PT Demi" panose="020B0702020204020303" pitchFamily="34" charset="0"/>
              </a:rPr>
              <a:t>Muscle Toning and Contouring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D0538-EA6D-97EE-CD0E-E56121344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1252537"/>
            <a:ext cx="8877300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9210296-F3ED-4F50-57B6-2A5AA41B6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87" y="1839119"/>
            <a:ext cx="8486775" cy="2647950"/>
          </a:xfr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6716D0-60E6-AC74-A585-065C1EA4F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26" y="1710506"/>
            <a:ext cx="5619750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B1DA4A-CE14-B90F-72F9-41EAAC45F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674" y="2674375"/>
            <a:ext cx="845820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5EB350A-D25D-4D62-95A7-3262DBEDD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8850" y="643466"/>
            <a:ext cx="7874300" cy="55710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D1E4B3D-150F-0E19-6424-373EB4C2E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1150" y="2538412"/>
            <a:ext cx="8439150" cy="17811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686EE3-1D60-8D3A-2331-9F79A0C0B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29" y="1959230"/>
            <a:ext cx="6276975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2C0FAB2-CA6A-974A-F6A9-2BDBCA34A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612" y="2320131"/>
            <a:ext cx="8486775" cy="1419225"/>
          </a:xfrm>
        </p:spPr>
      </p:pic>
    </p:spTree>
    <p:extLst>
      <p:ext uri="{BB962C8B-B14F-4D97-AF65-F5344CB8AC3E}">
        <p14:creationId xmlns:p14="http://schemas.microsoft.com/office/powerpoint/2010/main" val="1017397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BDE947E-2D75-2CC2-1902-40CA548AA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90900" y="403906"/>
            <a:ext cx="5205759" cy="6050188"/>
          </a:xfrm>
        </p:spPr>
      </p:pic>
    </p:spTree>
    <p:extLst>
      <p:ext uri="{BB962C8B-B14F-4D97-AF65-F5344CB8AC3E}">
        <p14:creationId xmlns:p14="http://schemas.microsoft.com/office/powerpoint/2010/main" val="3485189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FF9F7AE-EA5A-112D-F5F7-D059819B3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8403" y="1825625"/>
            <a:ext cx="9955193" cy="4351338"/>
          </a:xfrm>
        </p:spPr>
      </p:pic>
    </p:spTree>
    <p:extLst>
      <p:ext uri="{BB962C8B-B14F-4D97-AF65-F5344CB8AC3E}">
        <p14:creationId xmlns:p14="http://schemas.microsoft.com/office/powerpoint/2010/main" val="197395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8A4363-6A91-A3D6-0AFC-8F9D175C1E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02622"/>
            <a:ext cx="10905066" cy="485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443CA9-F74C-EDFC-9285-C13CE11F84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079497"/>
            <a:ext cx="10905066" cy="269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63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E5ED93-369A-BDDF-D0C4-784EC89D6C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779608"/>
            <a:ext cx="10905066" cy="329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407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B217B7-499A-B48B-A9E0-1E77077ED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Patent Evaluation Expectation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1CC69-1A63-304F-EDEF-33594558E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Pre-treatment assessment should include a history of the patient’s current level of physical activity, previous musculoskeletal injuries and surgeries, and their goals of treatment. Body mass index (BMI), a person’s weight in kilograms divided by their square of their height in meters, is a helpful guide to screen patients (and set expectations) prior to treatment; however, as BMI has been shown to remain stable during and after treatment with EMMS or NMES, it is not a particularly useful tool to assess response to therapy. It is our experience that photographs and circumference measurements (waist, thigh, and arm, as applicable) more accurately reflect the patient’s treatment results.</a:t>
            </a:r>
          </a:p>
          <a:p>
            <a:endParaRPr lang="en-US" dirty="0"/>
          </a:p>
          <a:p>
            <a:r>
              <a:rPr lang="en-US" dirty="0"/>
              <a:t>Patients should be counseled that results are transient, with reports suggesting a duration of effect ranging from 8 to 12 weeks. Additional treatments will likely be required to maintain the desired result. The patient’s commitment to a stable diet and regular exercise program should be encouraged.</a:t>
            </a:r>
          </a:p>
        </p:txBody>
      </p:sp>
    </p:spTree>
    <p:extLst>
      <p:ext uri="{BB962C8B-B14F-4D97-AF65-F5344CB8AC3E}">
        <p14:creationId xmlns:p14="http://schemas.microsoft.com/office/powerpoint/2010/main" val="1977743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84EB72-821E-C671-0B80-D51A75A09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806871"/>
            <a:ext cx="10905066" cy="324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80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6813</TotalTime>
  <Words>184</Words>
  <Application>Microsoft Office PowerPoint</Application>
  <PresentationFormat>Widescreen</PresentationFormat>
  <Paragraphs>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Patent Evaluation Expectation Management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2023-04-11T20:35:22Z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