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42"/>
  </p:notesMasterIdLst>
  <p:handoutMasterIdLst>
    <p:handoutMasterId r:id="rId43"/>
  </p:handoutMasterIdLst>
  <p:sldIdLst>
    <p:sldId id="284" r:id="rId5"/>
    <p:sldId id="361" r:id="rId6"/>
    <p:sldId id="432" r:id="rId7"/>
    <p:sldId id="433" r:id="rId8"/>
    <p:sldId id="436" r:id="rId9"/>
    <p:sldId id="437" r:id="rId10"/>
    <p:sldId id="440" r:id="rId11"/>
    <p:sldId id="441" r:id="rId12"/>
    <p:sldId id="401" r:id="rId13"/>
    <p:sldId id="405" r:id="rId14"/>
    <p:sldId id="446" r:id="rId15"/>
    <p:sldId id="447" r:id="rId16"/>
    <p:sldId id="448" r:id="rId17"/>
    <p:sldId id="449" r:id="rId18"/>
    <p:sldId id="443" r:id="rId19"/>
    <p:sldId id="454" r:id="rId20"/>
    <p:sldId id="456" r:id="rId21"/>
    <p:sldId id="455" r:id="rId22"/>
    <p:sldId id="453" r:id="rId23"/>
    <p:sldId id="457" r:id="rId24"/>
    <p:sldId id="461" r:id="rId25"/>
    <p:sldId id="459" r:id="rId26"/>
    <p:sldId id="462" r:id="rId27"/>
    <p:sldId id="463" r:id="rId28"/>
    <p:sldId id="464" r:id="rId29"/>
    <p:sldId id="466" r:id="rId30"/>
    <p:sldId id="465" r:id="rId31"/>
    <p:sldId id="467" r:id="rId32"/>
    <p:sldId id="424" r:id="rId33"/>
    <p:sldId id="425" r:id="rId34"/>
    <p:sldId id="428" r:id="rId35"/>
    <p:sldId id="469" r:id="rId36"/>
    <p:sldId id="471" r:id="rId37"/>
    <p:sldId id="472" r:id="rId38"/>
    <p:sldId id="473" r:id="rId39"/>
    <p:sldId id="474" r:id="rId40"/>
    <p:sldId id="475" r:id="rId41"/>
  </p:sldIdLst>
  <p:sldSz cx="12192000" cy="6858000"/>
  <p:notesSz cx="7023100" cy="9309100"/>
  <p:custDataLst>
    <p:tags r:id="rId4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432"/>
            <p14:sldId id="433"/>
            <p14:sldId id="436"/>
            <p14:sldId id="437"/>
            <p14:sldId id="440"/>
            <p14:sldId id="441"/>
            <p14:sldId id="401"/>
            <p14:sldId id="405"/>
            <p14:sldId id="446"/>
            <p14:sldId id="447"/>
            <p14:sldId id="448"/>
            <p14:sldId id="449"/>
            <p14:sldId id="443"/>
            <p14:sldId id="454"/>
            <p14:sldId id="456"/>
            <p14:sldId id="455"/>
            <p14:sldId id="453"/>
            <p14:sldId id="457"/>
            <p14:sldId id="461"/>
            <p14:sldId id="459"/>
            <p14:sldId id="462"/>
            <p14:sldId id="463"/>
            <p14:sldId id="464"/>
            <p14:sldId id="466"/>
            <p14:sldId id="465"/>
            <p14:sldId id="467"/>
            <p14:sldId id="424"/>
            <p14:sldId id="425"/>
            <p14:sldId id="428"/>
            <p14:sldId id="469"/>
            <p14:sldId id="471"/>
            <p14:sldId id="472"/>
            <p14:sldId id="473"/>
            <p14:sldId id="474"/>
            <p14:sldId id="47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61F9A6"/>
    <a:srgbClr val="CC00FF"/>
    <a:srgbClr val="0AF474"/>
    <a:srgbClr val="EE362C"/>
    <a:srgbClr val="F2B800"/>
    <a:srgbClr val="CBF7FD"/>
    <a:srgbClr val="C3FDDD"/>
    <a:srgbClr val="92F7FC"/>
    <a:srgbClr val="AA27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847EB6-9CA1-4C8F-8B60-6548AFD94A5C}" v="255" dt="2024-10-25T21:38:53.0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1" autoAdjust="0"/>
    <p:restoredTop sz="93883" autoAdjust="0"/>
  </p:normalViewPr>
  <p:slideViewPr>
    <p:cSldViewPr snapToGrid="0">
      <p:cViewPr varScale="1">
        <p:scale>
          <a:sx n="112" d="100"/>
          <a:sy n="112" d="100"/>
        </p:scale>
        <p:origin x="420" y="252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239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416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755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91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057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3099508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115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1727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5394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095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3765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05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4308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7585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2869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9751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6BA6D30-4D36-7074-44D8-0B023CEB0E4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F3C7355D-78A0-5148-08BB-2254194ABBF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239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98608" y="2286037"/>
            <a:ext cx="5856849" cy="1371674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98608" y="3886126"/>
            <a:ext cx="5969391" cy="1371674"/>
          </a:xfrm>
        </p:spPr>
        <p:txBody>
          <a:bodyPr/>
          <a:lstStyle/>
          <a:p>
            <a:pPr algn="l"/>
            <a:r>
              <a:rPr lang="en-US" sz="1800" u="sng" dirty="0"/>
              <a:t>Outcome 1-5:</a:t>
            </a:r>
            <a:r>
              <a:rPr lang="en-US" sz="1800" dirty="0"/>
              <a:t> </a:t>
            </a:r>
          </a:p>
          <a:p>
            <a:pPr algn="l"/>
            <a:r>
              <a:rPr lang="en-US" sz="1800" dirty="0"/>
              <a:t>Positioning – Hand &amp; Thumb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/>
              <a:t>Module </a:t>
            </a:r>
            <a:r>
              <a:rPr lang="en-US" sz="3200" b="1" dirty="0"/>
              <a:t>2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i="1" u="sng" dirty="0" err="1"/>
              <a:t>Bontrager</a:t>
            </a:r>
            <a:endParaRPr lang="en-US" sz="3200" i="1" u="sng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143→146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148→151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Guidelines/Considerations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Protocols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Positioning</a:t>
            </a:r>
          </a:p>
        </p:txBody>
      </p:sp>
    </p:spTree>
    <p:extLst>
      <p:ext uri="{BB962C8B-B14F-4D97-AF65-F5344CB8AC3E}">
        <p14:creationId xmlns:p14="http://schemas.microsoft.com/office/powerpoint/2010/main" val="4160792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1290CCC3-FDB8-4315-8B0C-F824D803C3D7}"/>
              </a:ext>
            </a:extLst>
          </p:cNvPr>
          <p:cNvGrpSpPr/>
          <p:nvPr/>
        </p:nvGrpSpPr>
        <p:grpSpPr>
          <a:xfrm>
            <a:off x="2021808" y="1638196"/>
            <a:ext cx="3468719" cy="4509540"/>
            <a:chOff x="5497713" y="1851916"/>
            <a:chExt cx="3468719" cy="450954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484" r="12610"/>
            <a:stretch/>
          </p:blipFill>
          <p:spPr>
            <a:xfrm>
              <a:off x="5497713" y="1851916"/>
              <a:ext cx="3468719" cy="4150362"/>
            </a:xfrm>
            <a:prstGeom prst="rect">
              <a:avLst/>
            </a:prstGeom>
          </p:spPr>
        </p:pic>
        <p:sp>
          <p:nvSpPr>
            <p:cNvPr id="10" name="Text Placeholder 4"/>
            <p:cNvSpPr txBox="1">
              <a:spLocks/>
            </p:cNvSpPr>
            <p:nvPr/>
          </p:nvSpPr>
          <p:spPr>
            <a:xfrm>
              <a:off x="6462270" y="5977138"/>
              <a:ext cx="1664494" cy="38431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 err="1"/>
                <a:t>Bontrager</a:t>
              </a:r>
              <a:r>
                <a:rPr lang="en-US" sz="900" dirty="0"/>
                <a:t> pg. 150 Fig. 4.68</a:t>
              </a:r>
            </a:p>
            <a:p>
              <a:endParaRPr lang="en-CA" dirty="0"/>
            </a:p>
          </p:txBody>
        </p:sp>
        <p:sp>
          <p:nvSpPr>
            <p:cNvPr id="3" name="Rectangle 2"/>
            <p:cNvSpPr/>
            <p:nvPr/>
          </p:nvSpPr>
          <p:spPr>
            <a:xfrm>
              <a:off x="8237547" y="1971304"/>
              <a:ext cx="609570" cy="950026"/>
            </a:xfrm>
            <a:prstGeom prst="rect">
              <a:avLst/>
            </a:prstGeom>
            <a:solidFill>
              <a:schemeClr val="tx2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640122" y="5288621"/>
              <a:ext cx="44435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</a:t>
              </a:r>
              <a:endParaRPr lang="en-CA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942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383692" y="890851"/>
            <a:ext cx="46165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56521" y="6040471"/>
            <a:ext cx="372418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Hand radiographs require 1’ of distal forearm</a:t>
            </a:r>
            <a:endParaRPr lang="en-CA" sz="1400" dirty="0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10" r="33814" b="20119"/>
          <a:stretch/>
        </p:blipFill>
        <p:spPr>
          <a:xfrm>
            <a:off x="7078134" y="1638198"/>
            <a:ext cx="2278312" cy="4150362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6479823" y="6040472"/>
            <a:ext cx="3730977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Thumb radiographs require entire trapezium</a:t>
            </a:r>
            <a:endParaRPr lang="en-CA" sz="1400" dirty="0"/>
          </a:p>
        </p:txBody>
      </p:sp>
      <p:sp>
        <p:nvSpPr>
          <p:cNvPr id="45" name="Text Placeholder 4"/>
          <p:cNvSpPr txBox="1">
            <a:spLocks/>
          </p:cNvSpPr>
          <p:nvPr/>
        </p:nvSpPr>
        <p:spPr>
          <a:xfrm>
            <a:off x="5560762" y="5811842"/>
            <a:ext cx="3490490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Sait</a:t>
            </a:r>
            <a:r>
              <a:rPr lang="en-US" sz="900" dirty="0"/>
              <a:t> Imaging Library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6581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2664" y="117118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12930" y="1065449"/>
            <a:ext cx="80107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</a:t>
            </a:r>
            <a:r>
              <a:rPr lang="en-CA" sz="2800" b="1" dirty="0">
                <a:solidFill>
                  <a:srgbClr val="000000"/>
                </a:solidFill>
                <a:cs typeface="Arial" pitchFamily="34" charset="0"/>
              </a:rPr>
              <a:t>Select appropriate equipment &amp; technical factors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2470583" y="3307400"/>
            <a:ext cx="7239763" cy="3185475"/>
            <a:chOff x="1140695" y="3301199"/>
            <a:chExt cx="6932141" cy="292238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0695" y="3629448"/>
              <a:ext cx="6932141" cy="2594137"/>
            </a:xfrm>
            <a:prstGeom prst="rect">
              <a:avLst/>
            </a:prstGeom>
          </p:spPr>
        </p:pic>
        <p:pic>
          <p:nvPicPr>
            <p:cNvPr id="1026" name="Picture 2" descr="Image preview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52" t="32516" r="28919" b="30733"/>
            <a:stretch/>
          </p:blipFill>
          <p:spPr bwMode="auto">
            <a:xfrm rot="5400000">
              <a:off x="1142251" y="4317184"/>
              <a:ext cx="1717878" cy="14481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1695997" y="3301199"/>
              <a:ext cx="6003836" cy="338829"/>
            </a:xfrm>
            <a:prstGeom prst="rect">
              <a:avLst/>
            </a:prstGeom>
            <a:solidFill>
              <a:srgbClr val="0AF474"/>
            </a:solidFill>
            <a:ln>
              <a:solidFill>
                <a:schemeClr val="tx1"/>
              </a:solidFill>
            </a:ln>
          </p:spPr>
          <p:txBody>
            <a:bodyPr wrap="square" lIns="91440" tIns="45720" rIns="91440" bIns="45720" anchor="t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en-CA" b="1" i="1" dirty="0">
                  <a:solidFill>
                    <a:srgbClr val="000000"/>
                  </a:solidFill>
                  <a:cs typeface="Arial"/>
                </a:rPr>
                <a:t>*Always use the </a:t>
              </a:r>
              <a:r>
                <a:rPr lang="en-CA" b="1" i="1" u="sng" dirty="0">
                  <a:solidFill>
                    <a:srgbClr val="000000"/>
                  </a:solidFill>
                  <a:cs typeface="Arial"/>
                </a:rPr>
                <a:t>smallest</a:t>
              </a:r>
              <a:r>
                <a:rPr lang="en-CA" b="1" i="1" dirty="0">
                  <a:solidFill>
                    <a:srgbClr val="000000"/>
                  </a:solidFill>
                  <a:cs typeface="Arial"/>
                </a:rPr>
                <a:t> size cassette possible for CR</a:t>
              </a:r>
              <a:endParaRPr lang="en-CA" b="1" i="1" dirty="0">
                <a:solidFill>
                  <a:srgbClr val="000000"/>
                </a:solidFill>
                <a:cs typeface="Arial" pitchFamily="34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141853" y="1644094"/>
            <a:ext cx="9759403" cy="1335750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/>
              </a:rPr>
              <a:t>Hand imaging can be done using DR or CR cassettes</a:t>
            </a:r>
            <a:endParaRPr lang="en-CA" sz="2800" dirty="0">
              <a:solidFill>
                <a:srgbClr val="000000"/>
              </a:solidFill>
              <a:cs typeface="Arial" pitchFamily="34" charset="0"/>
            </a:endParaRP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/>
              </a:rPr>
              <a:t>Set 3 CR cassettes aside for the exam, </a:t>
            </a:r>
            <a:r>
              <a:rPr lang="en-CA" sz="2000" b="1" u="sng" dirty="0">
                <a:solidFill>
                  <a:srgbClr val="000000"/>
                </a:solidFill>
                <a:cs typeface="Arial"/>
              </a:rPr>
              <a:t>using 1 per image</a:t>
            </a:r>
          </a:p>
          <a:p>
            <a:pPr lvl="1">
              <a:spcBef>
                <a:spcPct val="20000"/>
              </a:spcBef>
            </a:pPr>
            <a:endParaRPr lang="en-CA" sz="2400" i="1" dirty="0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856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preview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70" r="27645"/>
          <a:stretch/>
        </p:blipFill>
        <p:spPr bwMode="auto">
          <a:xfrm>
            <a:off x="1899661" y="4334494"/>
            <a:ext cx="1801148" cy="252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167534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70555" y="852728"/>
            <a:ext cx="80107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</a:t>
            </a:r>
            <a:r>
              <a:rPr lang="en-CA" sz="2800" b="1" dirty="0">
                <a:solidFill>
                  <a:srgbClr val="000000"/>
                </a:solidFill>
                <a:cs typeface="Arial" pitchFamily="34" charset="0"/>
              </a:rPr>
              <a:t>Select appropriate equipment &amp; technical factors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141853" y="1281891"/>
            <a:ext cx="5234125" cy="1409617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>
                <a:solidFill>
                  <a:srgbClr val="000000"/>
                </a:solidFill>
                <a:cs typeface="Arial"/>
              </a:rPr>
              <a:t>100cm SID is required </a:t>
            </a:r>
            <a:endParaRPr lang="en-CA" sz="2800" dirty="0">
              <a:solidFill>
                <a:srgbClr val="000000"/>
              </a:solidFill>
              <a:cs typeface="Arial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cs typeface="Arial" pitchFamily="34" charset="0"/>
              </a:rPr>
              <a:t>Must be measured </a:t>
            </a:r>
            <a:r>
              <a:rPr lang="en-CA" sz="2400" i="1" dirty="0">
                <a:solidFill>
                  <a:srgbClr val="CC00FF"/>
                </a:solidFill>
                <a:cs typeface="Arial" pitchFamily="34" charset="0"/>
              </a:rPr>
              <a:t>manually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80"/>
          <a:stretch/>
        </p:blipFill>
        <p:spPr>
          <a:xfrm>
            <a:off x="1579386" y="2336382"/>
            <a:ext cx="2418383" cy="205599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18859" y="2088659"/>
            <a:ext cx="253550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>
                <a:solidFill>
                  <a:srgbClr val="000000"/>
                </a:solidFill>
                <a:cs typeface="Arial" pitchFamily="34" charset="0"/>
              </a:rPr>
              <a:t>S = source (i.e. x-ray tube)</a:t>
            </a:r>
            <a:endParaRPr lang="en-CA" dirty="0"/>
          </a:p>
        </p:txBody>
      </p:sp>
      <p:sp>
        <p:nvSpPr>
          <p:cNvPr id="17" name="Rectangle 16"/>
          <p:cNvSpPr/>
          <p:nvPr/>
        </p:nvSpPr>
        <p:spPr>
          <a:xfrm>
            <a:off x="3329555" y="6322923"/>
            <a:ext cx="63671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>
                <a:solidFill>
                  <a:srgbClr val="000000"/>
                </a:solidFill>
                <a:cs typeface="Arial" pitchFamily="34" charset="0"/>
              </a:rPr>
              <a:t>I = IR</a:t>
            </a:r>
            <a:endParaRPr lang="en-CA" dirty="0"/>
          </a:p>
        </p:txBody>
      </p:sp>
      <p:sp>
        <p:nvSpPr>
          <p:cNvPr id="18" name="Rectangle 17"/>
          <p:cNvSpPr/>
          <p:nvPr/>
        </p:nvSpPr>
        <p:spPr>
          <a:xfrm>
            <a:off x="3397963" y="4726567"/>
            <a:ext cx="129644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>
                <a:solidFill>
                  <a:srgbClr val="000000"/>
                </a:solidFill>
                <a:cs typeface="Arial" pitchFamily="34" charset="0"/>
              </a:rPr>
              <a:t>D = distance</a:t>
            </a:r>
            <a:endParaRPr lang="en-CA" dirty="0"/>
          </a:p>
        </p:txBody>
      </p:sp>
      <p:pic>
        <p:nvPicPr>
          <p:cNvPr id="7174" name="Picture 6" descr="Image previe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11" y="2493675"/>
            <a:ext cx="4908850" cy="368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5309838" y="4145556"/>
            <a:ext cx="786163" cy="341232"/>
          </a:xfrm>
          <a:prstGeom prst="rightArrow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Right Arrow 19"/>
          <p:cNvSpPr/>
          <p:nvPr/>
        </p:nvSpPr>
        <p:spPr>
          <a:xfrm rot="10800000">
            <a:off x="6588466" y="5310455"/>
            <a:ext cx="786163" cy="341232"/>
          </a:xfrm>
          <a:prstGeom prst="rightArrow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ectangle 8"/>
          <p:cNvSpPr/>
          <p:nvPr/>
        </p:nvSpPr>
        <p:spPr>
          <a:xfrm>
            <a:off x="8353489" y="3631649"/>
            <a:ext cx="1415772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55→65 </a:t>
            </a:r>
            <a:r>
              <a:rPr lang="en-CA" b="1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kVp</a:t>
            </a:r>
            <a:endParaRPr lang="en-CA" b="1" dirty="0"/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903767" y="6590676"/>
            <a:ext cx="1664494" cy="2439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16" name="Right Arrow 19">
            <a:extLst>
              <a:ext uri="{FF2B5EF4-FFF2-40B4-BE49-F238E27FC236}">
                <a16:creationId xmlns:a16="http://schemas.microsoft.com/office/drawing/2014/main" id="{EB828146-687B-4AD6-AF2C-2F6284CD992B}"/>
              </a:ext>
            </a:extLst>
          </p:cNvPr>
          <p:cNvSpPr/>
          <p:nvPr/>
        </p:nvSpPr>
        <p:spPr>
          <a:xfrm rot="16200000">
            <a:off x="2332991" y="3062052"/>
            <a:ext cx="371735" cy="117235"/>
          </a:xfrm>
          <a:prstGeom prst="rightArrow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4790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81106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70555" y="852728"/>
            <a:ext cx="80107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</a:t>
            </a:r>
            <a:r>
              <a:rPr lang="en-CA" sz="2800" b="1" dirty="0">
                <a:solidFill>
                  <a:srgbClr val="000000"/>
                </a:solidFill>
                <a:cs typeface="Arial" pitchFamily="34" charset="0"/>
              </a:rPr>
              <a:t>Select appropriate equipment &amp; technical factors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141852" y="1281891"/>
            <a:ext cx="8192516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Setup room before bringing the patient in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cs typeface="Arial" pitchFamily="34" charset="0"/>
              </a:rPr>
              <a:t>Note: can be done at either end of table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Image p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256" y="2114313"/>
            <a:ext cx="5526119" cy="414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75488" y="6156615"/>
            <a:ext cx="6646000" cy="646331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CA" dirty="0">
                <a:solidFill>
                  <a:srgbClr val="000000"/>
                </a:solidFill>
                <a:cs typeface="Arial"/>
              </a:rPr>
              <a:t>Ensure the table IR is not directly under the cassette if using CR</a:t>
            </a:r>
            <a:endParaRPr lang="en-CA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816566" y="4598362"/>
            <a:ext cx="581497" cy="320633"/>
          </a:xfrm>
          <a:prstGeom prst="straightConnector1">
            <a:avLst/>
          </a:prstGeom>
          <a:ln w="57150">
            <a:solidFill>
              <a:srgbClr val="61F9A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8054090" y="2216838"/>
            <a:ext cx="2449605" cy="393954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Tube and IR aligned using 100cm SID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Field size matches size of IR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Correct anatomical marker selected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sz="20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8839200" y="6570527"/>
            <a:ext cx="1664494" cy="2439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6246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97831" y="-90460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3927788" y="936483"/>
            <a:ext cx="3017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CA" sz="2800" b="1" dirty="0">
                <a:solidFill>
                  <a:srgbClr val="000000"/>
                </a:solidFill>
                <a:cs typeface="Arial" pitchFamily="34" charset="0"/>
              </a:rPr>
              <a:t>.  Artifact removal</a:t>
            </a:r>
            <a:endParaRPr lang="en-CA" sz="2800" dirty="0"/>
          </a:p>
        </p:txBody>
      </p:sp>
      <p:grpSp>
        <p:nvGrpSpPr>
          <p:cNvPr id="6" name="Group 5"/>
          <p:cNvGrpSpPr/>
          <p:nvPr/>
        </p:nvGrpSpPr>
        <p:grpSpPr>
          <a:xfrm>
            <a:off x="7965084" y="1850093"/>
            <a:ext cx="2702916" cy="4203086"/>
            <a:chOff x="3472240" y="1972083"/>
            <a:chExt cx="2702916" cy="4203086"/>
          </a:xfrm>
        </p:grpSpPr>
        <p:sp>
          <p:nvSpPr>
            <p:cNvPr id="10" name="Text Placeholder 4"/>
            <p:cNvSpPr txBox="1">
              <a:spLocks/>
            </p:cNvSpPr>
            <p:nvPr/>
          </p:nvSpPr>
          <p:spPr>
            <a:xfrm>
              <a:off x="3966526" y="5931189"/>
              <a:ext cx="1664494" cy="24398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SAIT Imaging Library</a:t>
              </a:r>
            </a:p>
            <a:p>
              <a:endParaRPr lang="en-CA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483"/>
            <a:stretch/>
          </p:blipFill>
          <p:spPr>
            <a:xfrm>
              <a:off x="3472240" y="1972083"/>
              <a:ext cx="2702916" cy="3959106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1552430" y="1751923"/>
            <a:ext cx="2550464" cy="4169594"/>
            <a:chOff x="199949" y="2080577"/>
            <a:chExt cx="2280063" cy="3892119"/>
          </a:xfrm>
        </p:grpSpPr>
        <p:pic>
          <p:nvPicPr>
            <p:cNvPr id="1026" name="Picture 2" descr="Image preview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52" t="32516" r="8645" b="30733"/>
            <a:stretch/>
          </p:blipFill>
          <p:spPr bwMode="auto">
            <a:xfrm rot="5400000">
              <a:off x="-484089" y="2764615"/>
              <a:ext cx="3648139" cy="228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 Placeholder 4"/>
            <p:cNvSpPr txBox="1">
              <a:spLocks/>
            </p:cNvSpPr>
            <p:nvPr/>
          </p:nvSpPr>
          <p:spPr>
            <a:xfrm>
              <a:off x="255339" y="5728716"/>
              <a:ext cx="1664494" cy="24398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SAIT Campus 2021</a:t>
              </a:r>
            </a:p>
            <a:p>
              <a:endParaRPr lang="en-CA" dirty="0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4110162" y="2083014"/>
            <a:ext cx="3890938" cy="30623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Only anatomy of interest should appear in the light field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Ensure the marker is NOT placed under “anatomy shadow”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2022073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0" y="1358656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Have patient sit on the stool (be aware of the wheels)</a:t>
            </a:r>
          </a:p>
          <a:p>
            <a:pPr marL="800100" lvl="1">
              <a:buFont typeface="Wingdings" panose="05000000000000000000" pitchFamily="2" charset="2"/>
              <a:buChar char="Ø"/>
              <a:defRPr/>
            </a:pPr>
            <a:r>
              <a:rPr lang="en-CA" sz="2000" i="1" dirty="0"/>
              <a:t>Ensure legs are NOT under the IR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2EA7BBA-5A7A-4DE5-94E7-2DA9BFA0E1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022" y="1998237"/>
            <a:ext cx="3302138" cy="4402851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6BBCD324-DE11-445E-BB44-60AD12C053CD}"/>
              </a:ext>
            </a:extLst>
          </p:cNvPr>
          <p:cNvSpPr/>
          <p:nvPr/>
        </p:nvSpPr>
        <p:spPr>
          <a:xfrm>
            <a:off x="7677860" y="3874574"/>
            <a:ext cx="7617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OR</a:t>
            </a:r>
            <a:endParaRPr lang="en-CA" b="1" dirty="0">
              <a:solidFill>
                <a:srgbClr val="00B0F0"/>
              </a:solidFill>
            </a:endParaRP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B1B7EE51-DACE-45B2-A8BB-50EDD1901347}"/>
              </a:ext>
            </a:extLst>
          </p:cNvPr>
          <p:cNvSpPr txBox="1">
            <a:spLocks/>
          </p:cNvSpPr>
          <p:nvPr/>
        </p:nvSpPr>
        <p:spPr>
          <a:xfrm>
            <a:off x="8353899" y="657052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B4BA40D-7BE5-437C-921F-87DDBC32E6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4" r="9894" b="7588"/>
          <a:stretch/>
        </p:blipFill>
        <p:spPr>
          <a:xfrm>
            <a:off x="1524001" y="2562488"/>
            <a:ext cx="1990167" cy="302955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EAE419A-C7F7-4BD3-A6CE-88B2ECDC6FA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92" t="6043" r="14261" b="11339"/>
          <a:stretch/>
        </p:blipFill>
        <p:spPr>
          <a:xfrm>
            <a:off x="8359442" y="2147106"/>
            <a:ext cx="2308558" cy="4105114"/>
          </a:xfrm>
          <a:prstGeom prst="rect">
            <a:avLst/>
          </a:prstGeom>
        </p:spPr>
      </p:pic>
      <p:sp>
        <p:nvSpPr>
          <p:cNvPr id="25" name="Multiplication Sign 24">
            <a:extLst>
              <a:ext uri="{FF2B5EF4-FFF2-40B4-BE49-F238E27FC236}">
                <a16:creationId xmlns:a16="http://schemas.microsoft.com/office/drawing/2014/main" id="{A9AF4165-EF6D-4B96-91FF-F0BAC0FD126F}"/>
              </a:ext>
            </a:extLst>
          </p:cNvPr>
          <p:cNvSpPr/>
          <p:nvPr/>
        </p:nvSpPr>
        <p:spPr>
          <a:xfrm>
            <a:off x="1684652" y="2863484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630642-93B1-4EDC-8F4C-F846858739CE}"/>
              </a:ext>
            </a:extLst>
          </p:cNvPr>
          <p:cNvSpPr/>
          <p:nvPr/>
        </p:nvSpPr>
        <p:spPr>
          <a:xfrm>
            <a:off x="3598676" y="3960123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755ED25-8176-4098-8BD2-C7CCC29D8268}"/>
              </a:ext>
            </a:extLst>
          </p:cNvPr>
          <p:cNvSpPr/>
          <p:nvPr/>
        </p:nvSpPr>
        <p:spPr>
          <a:xfrm>
            <a:off x="5953242" y="117524"/>
            <a:ext cx="426905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>
                <a:solidFill>
                  <a:srgbClr val="000000"/>
                </a:solidFill>
                <a:cs typeface="Arial" pitchFamily="34" charset="0"/>
              </a:rPr>
              <a:t>Note: best practice to have patient facing you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66125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Hand Protocols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/>
              <a:t>Routine</a:t>
            </a:r>
            <a:r>
              <a:rPr lang="en-US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PA Oblique (45º anterior oblique)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Fan lateral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u="sng" dirty="0"/>
              <a:t>By special request</a:t>
            </a:r>
            <a:r>
              <a:rPr lang="en-US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Extension lateral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Bilateral oblique hands</a:t>
            </a:r>
          </a:p>
        </p:txBody>
      </p:sp>
    </p:spTree>
    <p:extLst>
      <p:ext uri="{BB962C8B-B14F-4D97-AF65-F5344CB8AC3E}">
        <p14:creationId xmlns:p14="http://schemas.microsoft.com/office/powerpoint/2010/main" val="984829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94524"/>
            <a:ext cx="10515600" cy="1325563"/>
          </a:xfrm>
        </p:spPr>
        <p:txBody>
          <a:bodyPr/>
          <a:lstStyle/>
          <a:p>
            <a:r>
              <a:rPr lang="en-CA" dirty="0"/>
              <a:t>Positioning – PA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2331" y="827041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and/or in the light field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1F4792C-FCE2-4FE8-B346-67F0B81B574D}"/>
              </a:ext>
            </a:extLst>
          </p:cNvPr>
          <p:cNvGrpSpPr/>
          <p:nvPr/>
        </p:nvGrpSpPr>
        <p:grpSpPr>
          <a:xfrm>
            <a:off x="1747002" y="1496241"/>
            <a:ext cx="4015820" cy="5201244"/>
            <a:chOff x="427719" y="1496241"/>
            <a:chExt cx="4015820" cy="5201244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10340447-BDC9-431C-8328-CC10F1441B28}"/>
                </a:ext>
              </a:extLst>
            </p:cNvPr>
            <p:cNvGrpSpPr/>
            <p:nvPr/>
          </p:nvGrpSpPr>
          <p:grpSpPr>
            <a:xfrm>
              <a:off x="427719" y="2181096"/>
              <a:ext cx="4015820" cy="4516389"/>
              <a:chOff x="1206628" y="2206794"/>
              <a:chExt cx="3799003" cy="3996963"/>
            </a:xfrm>
          </p:grpSpPr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B9D49168-24F2-4F59-BF7E-79A4556BD6E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564" t="25905" r="8051" b="19423"/>
              <a:stretch/>
            </p:blipFill>
            <p:spPr bwMode="auto">
              <a:xfrm rot="10800000">
                <a:off x="1206628" y="2206794"/>
                <a:ext cx="3799003" cy="367735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2" name="Text Placeholder 4">
                <a:extLst>
                  <a:ext uri="{FF2B5EF4-FFF2-40B4-BE49-F238E27FC236}">
                    <a16:creationId xmlns:a16="http://schemas.microsoft.com/office/drawing/2014/main" id="{B77D3B69-BC60-45E4-8C78-C98ADD54DB6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439940" y="5819439"/>
                <a:ext cx="1664494" cy="384318"/>
              </a:xfrm>
              <a:prstGeom prst="rect">
                <a:avLst/>
              </a:prstGeom>
            </p:spPr>
            <p:txBody>
              <a:bodyPr/>
              <a:lstStyle>
                <a:lvl1pPr marL="0" indent="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 baseline="0">
                    <a:solidFill>
                      <a:schemeClr val="accent3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900" dirty="0" err="1"/>
                  <a:t>Bontrager</a:t>
                </a:r>
                <a:r>
                  <a:rPr lang="en-US" sz="900" dirty="0"/>
                  <a:t> pg. 150 Fig. 4.67</a:t>
                </a:r>
              </a:p>
              <a:p>
                <a:endParaRPr lang="en-CA" dirty="0"/>
              </a:p>
            </p:txBody>
          </p: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6DA2F45-AEDA-4DEA-9E6B-14925FE63A2A}"/>
                </a:ext>
              </a:extLst>
            </p:cNvPr>
            <p:cNvSpPr txBox="1"/>
            <p:nvPr/>
          </p:nvSpPr>
          <p:spPr>
            <a:xfrm>
              <a:off x="499965" y="1496241"/>
              <a:ext cx="3871326" cy="646331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dirty="0">
                  <a:sym typeface="Wingdings" panose="05000000000000000000" pitchFamily="2" charset="2"/>
                </a:rPr>
                <a:t>Note: the a</a:t>
              </a:r>
              <a:r>
                <a:rPr lang="en-US" dirty="0"/>
                <a:t>natomy is NOT centered in the light field, or on the IR </a:t>
              </a:r>
              <a:r>
                <a:rPr lang="en-US" dirty="0">
                  <a:sym typeface="Wingdings" panose="05000000000000000000" pitchFamily="2" charset="2"/>
                </a:rPr>
                <a:t></a:t>
              </a:r>
              <a:endParaRPr lang="en-US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6C1BE27-3DAD-4251-B16A-2C912219C03C}"/>
              </a:ext>
            </a:extLst>
          </p:cNvPr>
          <p:cNvGrpSpPr/>
          <p:nvPr/>
        </p:nvGrpSpPr>
        <p:grpSpPr>
          <a:xfrm>
            <a:off x="6849516" y="1726874"/>
            <a:ext cx="3523237" cy="5034735"/>
            <a:chOff x="-293230" y="2080577"/>
            <a:chExt cx="2773242" cy="4251203"/>
          </a:xfrm>
        </p:grpSpPr>
        <p:pic>
          <p:nvPicPr>
            <p:cNvPr id="14" name="Picture 2" descr="Image preview">
              <a:extLst>
                <a:ext uri="{FF2B5EF4-FFF2-40B4-BE49-F238E27FC236}">
                  <a16:creationId xmlns:a16="http://schemas.microsoft.com/office/drawing/2014/main" id="{E3190BAC-17B5-4911-A683-9B22FC0CBAF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53" t="32516" r="23194" b="30733"/>
            <a:stretch/>
          </p:blipFill>
          <p:spPr bwMode="auto">
            <a:xfrm rot="5400000">
              <a:off x="-713515" y="2500862"/>
              <a:ext cx="3613811" cy="27732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 Placeholder 4">
              <a:extLst>
                <a:ext uri="{FF2B5EF4-FFF2-40B4-BE49-F238E27FC236}">
                  <a16:creationId xmlns:a16="http://schemas.microsoft.com/office/drawing/2014/main" id="{683AEE2D-930A-4AE7-93E8-D4C38A51F9B2}"/>
                </a:ext>
              </a:extLst>
            </p:cNvPr>
            <p:cNvSpPr txBox="1">
              <a:spLocks/>
            </p:cNvSpPr>
            <p:nvPr/>
          </p:nvSpPr>
          <p:spPr>
            <a:xfrm>
              <a:off x="261143" y="6087800"/>
              <a:ext cx="1664494" cy="243980"/>
            </a:xfrm>
            <a:prstGeom prst="rect">
              <a:avLst/>
            </a:prstGeom>
          </p:spPr>
          <p:txBody>
            <a:bodyPr lIns="91440" tIns="45720" rIns="91440" bIns="45720" anchor="t"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endParaRPr lang="en-US" sz="900" dirty="0">
                <a:latin typeface="Arial"/>
                <a:cs typeface="Arial"/>
              </a:endParaRPr>
            </a:p>
            <a:p>
              <a:endParaRPr lang="en-CA" dirty="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C017007A-8732-4DF3-AF94-FC7C82B15C40}"/>
              </a:ext>
            </a:extLst>
          </p:cNvPr>
          <p:cNvSpPr/>
          <p:nvPr/>
        </p:nvSpPr>
        <p:spPr>
          <a:xfrm>
            <a:off x="5944765" y="3849511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6688957" y="1346607"/>
            <a:ext cx="390748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CR is over 3</a:t>
            </a:r>
            <a:r>
              <a:rPr lang="en-CA" baseline="30000" dirty="0"/>
              <a:t>rd</a:t>
            </a:r>
            <a:r>
              <a:rPr lang="en-CA" dirty="0"/>
              <a:t> MCP and middle of IR</a:t>
            </a:r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id="{56BA0B3E-5B83-4C1E-9FB8-815301B0A82F}"/>
              </a:ext>
            </a:extLst>
          </p:cNvPr>
          <p:cNvSpPr/>
          <p:nvPr/>
        </p:nvSpPr>
        <p:spPr>
          <a:xfrm>
            <a:off x="1684652" y="214257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4C6F823-2EC3-41C2-BA4F-D05B92AC8005}"/>
              </a:ext>
            </a:extLst>
          </p:cNvPr>
          <p:cNvSpPr/>
          <p:nvPr/>
        </p:nvSpPr>
        <p:spPr>
          <a:xfrm>
            <a:off x="6657392" y="5624601"/>
            <a:ext cx="390748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i="1" dirty="0"/>
              <a:t>*At least ½ inch of anatomy proximal to the ulnar styloid process must be over the active surface of the IR</a:t>
            </a:r>
          </a:p>
        </p:txBody>
      </p:sp>
    </p:spTree>
    <p:extLst>
      <p:ext uri="{BB962C8B-B14F-4D97-AF65-F5344CB8AC3E}">
        <p14:creationId xmlns:p14="http://schemas.microsoft.com/office/powerpoint/2010/main" val="3815171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PA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403594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the </a:t>
            </a:r>
            <a:r>
              <a:rPr lang="en-CA" sz="2400" u="sng" dirty="0"/>
              <a:t>length</a:t>
            </a:r>
            <a:r>
              <a:rPr lang="en-CA" sz="2400" dirty="0"/>
              <a:t> of anatomy with the </a:t>
            </a:r>
            <a:r>
              <a:rPr lang="en-CA" sz="2400" u="sng" dirty="0"/>
              <a:t>length</a:t>
            </a:r>
            <a:r>
              <a:rPr lang="en-CA" sz="2400" dirty="0"/>
              <a:t> of IR </a:t>
            </a:r>
          </a:p>
        </p:txBody>
      </p:sp>
      <p:pic>
        <p:nvPicPr>
          <p:cNvPr id="14" name="Picture 2" descr="Image preview">
            <a:extLst>
              <a:ext uri="{FF2B5EF4-FFF2-40B4-BE49-F238E27FC236}">
                <a16:creationId xmlns:a16="http://schemas.microsoft.com/office/drawing/2014/main" id="{E3190BAC-17B5-4911-A683-9B22FC0CBA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3" t="32516" r="23194" b="30733"/>
          <a:stretch/>
        </p:blipFill>
        <p:spPr bwMode="auto">
          <a:xfrm rot="5400000">
            <a:off x="6533732" y="2339374"/>
            <a:ext cx="4279867" cy="352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8B1567-1015-4890-9B40-D0FEB2CB13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7" t="18419" r="3448" b="20137"/>
          <a:stretch/>
        </p:blipFill>
        <p:spPr>
          <a:xfrm>
            <a:off x="1712645" y="1961059"/>
            <a:ext cx="3946626" cy="427140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325F387-0F3A-4E9E-BDBB-E5ED503F5E21}"/>
              </a:ext>
            </a:extLst>
          </p:cNvPr>
          <p:cNvSpPr/>
          <p:nvPr/>
        </p:nvSpPr>
        <p:spPr>
          <a:xfrm>
            <a:off x="5904786" y="3835150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972DFED4-7CA3-4A7C-B671-78577AEE97F4}"/>
              </a:ext>
            </a:extLst>
          </p:cNvPr>
          <p:cNvSpPr txBox="1">
            <a:spLocks/>
          </p:cNvSpPr>
          <p:nvPr/>
        </p:nvSpPr>
        <p:spPr>
          <a:xfrm>
            <a:off x="8353899" y="657052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4652816" y="1873519"/>
            <a:ext cx="306590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Wrist should also be aligned</a:t>
            </a:r>
          </a:p>
        </p:txBody>
      </p:sp>
      <p:sp>
        <p:nvSpPr>
          <p:cNvPr id="19" name="Multiplication Sign 18">
            <a:extLst>
              <a:ext uri="{FF2B5EF4-FFF2-40B4-BE49-F238E27FC236}">
                <a16:creationId xmlns:a16="http://schemas.microsoft.com/office/drawing/2014/main" id="{DB3E798B-7322-4909-9471-C9E74AC9B965}"/>
              </a:ext>
            </a:extLst>
          </p:cNvPr>
          <p:cNvSpPr/>
          <p:nvPr/>
        </p:nvSpPr>
        <p:spPr>
          <a:xfrm>
            <a:off x="1664885" y="1878519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243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PA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32879" y="1418556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hand so the </a:t>
            </a:r>
            <a:r>
              <a:rPr lang="en-CA" sz="2400" u="sng" dirty="0"/>
              <a:t>bones</a:t>
            </a:r>
            <a:r>
              <a:rPr lang="en-CA" sz="2400" dirty="0"/>
              <a:t> will reflect the ideal evaluation criteria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AFC28A8-B262-44A0-8949-72F2BBCCC633}"/>
              </a:ext>
            </a:extLst>
          </p:cNvPr>
          <p:cNvGrpSpPr/>
          <p:nvPr/>
        </p:nvGrpSpPr>
        <p:grpSpPr>
          <a:xfrm>
            <a:off x="1524000" y="1761782"/>
            <a:ext cx="4074476" cy="3334437"/>
            <a:chOff x="669836" y="1728327"/>
            <a:chExt cx="3143774" cy="2377174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69953F68-2DDD-46A1-A5A9-005920B598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-101"/>
            <a:stretch/>
          </p:blipFill>
          <p:spPr>
            <a:xfrm>
              <a:off x="740587" y="1798414"/>
              <a:ext cx="3073023" cy="2307087"/>
            </a:xfrm>
            <a:prstGeom prst="rect">
              <a:avLst/>
            </a:prstGeom>
          </p:spPr>
        </p:pic>
        <p:sp>
          <p:nvSpPr>
            <p:cNvPr id="17" name="Multiplication Sign 16">
              <a:extLst>
                <a:ext uri="{FF2B5EF4-FFF2-40B4-BE49-F238E27FC236}">
                  <a16:creationId xmlns:a16="http://schemas.microsoft.com/office/drawing/2014/main" id="{20C714FB-668F-4CDA-88AB-D61C61F87EBA}"/>
                </a:ext>
              </a:extLst>
            </p:cNvPr>
            <p:cNvSpPr/>
            <p:nvPr/>
          </p:nvSpPr>
          <p:spPr>
            <a:xfrm>
              <a:off x="669836" y="1728327"/>
              <a:ext cx="914400" cy="914400"/>
            </a:xfrm>
            <a:prstGeom prst="mathMultiply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2B3332AE-62F4-4E91-B6AB-D5DAFBC2A9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"/>
          <a:stretch/>
        </p:blipFill>
        <p:spPr>
          <a:xfrm>
            <a:off x="6201322" y="3044401"/>
            <a:ext cx="4336058" cy="3236127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05D27D02-BB09-4DD2-BF1D-6330442962C2}"/>
              </a:ext>
            </a:extLst>
          </p:cNvPr>
          <p:cNvSpPr/>
          <p:nvPr/>
        </p:nvSpPr>
        <p:spPr>
          <a:xfrm>
            <a:off x="5519027" y="3848880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6004056-5F2A-49D1-87CE-A22A1A9B1895}"/>
              </a:ext>
            </a:extLst>
          </p:cNvPr>
          <p:cNvSpPr/>
          <p:nvPr/>
        </p:nvSpPr>
        <p:spPr>
          <a:xfrm>
            <a:off x="6201323" y="2272829"/>
            <a:ext cx="433605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Fingers fully extended with entire palmar surface of hand, flat against IR</a:t>
            </a: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307243A1-7C82-4667-9D41-D5066B84E022}"/>
              </a:ext>
            </a:extLst>
          </p:cNvPr>
          <p:cNvSpPr txBox="1">
            <a:spLocks/>
          </p:cNvSpPr>
          <p:nvPr/>
        </p:nvSpPr>
        <p:spPr>
          <a:xfrm>
            <a:off x="8353899" y="657052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28281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PA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417662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hand so the </a:t>
            </a:r>
            <a:r>
              <a:rPr lang="en-CA" sz="2400" u="sng" dirty="0"/>
              <a:t>bones</a:t>
            </a:r>
            <a:r>
              <a:rPr lang="en-CA" sz="2400" dirty="0"/>
              <a:t> will reflect the ideal evaluation criteria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663355-4FD4-4044-8AAA-1223E0CC0A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t="32837" r="28056" b="29879"/>
          <a:stretch/>
        </p:blipFill>
        <p:spPr>
          <a:xfrm rot="5400000">
            <a:off x="1511722" y="2291082"/>
            <a:ext cx="4479823" cy="39108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1091840-4642-44CA-96B7-ADC2C7E4BCC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31266" r="29722" b="30753"/>
          <a:stretch/>
        </p:blipFill>
        <p:spPr>
          <a:xfrm rot="5400000">
            <a:off x="6120823" y="2305981"/>
            <a:ext cx="4479826" cy="3926564"/>
          </a:xfrm>
          <a:prstGeom prst="rect">
            <a:avLst/>
          </a:prstGeom>
        </p:spPr>
      </p:pic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80495943-DA44-47C4-B41E-DFAC2B701DFD}"/>
              </a:ext>
            </a:extLst>
          </p:cNvPr>
          <p:cNvSpPr txBox="1">
            <a:spLocks/>
          </p:cNvSpPr>
          <p:nvPr/>
        </p:nvSpPr>
        <p:spPr>
          <a:xfrm>
            <a:off x="8353899" y="657052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91204AF-3D13-4A59-B36B-5212179382D0}"/>
              </a:ext>
            </a:extLst>
          </p:cNvPr>
          <p:cNvSpPr/>
          <p:nvPr/>
        </p:nvSpPr>
        <p:spPr>
          <a:xfrm>
            <a:off x="7164332" y="1749578"/>
            <a:ext cx="280783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No soft-tissue overlap (i.e. fingers cannot touch)</a:t>
            </a:r>
          </a:p>
        </p:txBody>
      </p:sp>
      <p:sp>
        <p:nvSpPr>
          <p:cNvPr id="9" name="Multiplication Sign 8">
            <a:extLst>
              <a:ext uri="{FF2B5EF4-FFF2-40B4-BE49-F238E27FC236}">
                <a16:creationId xmlns:a16="http://schemas.microsoft.com/office/drawing/2014/main" id="{0E51AC39-CB8A-4813-9E7A-42296CFF2A84}"/>
              </a:ext>
            </a:extLst>
          </p:cNvPr>
          <p:cNvSpPr/>
          <p:nvPr/>
        </p:nvSpPr>
        <p:spPr>
          <a:xfrm>
            <a:off x="1796214" y="1779813"/>
            <a:ext cx="1185105" cy="1282619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1428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3C9AE7A7-4338-4D5F-B9CD-AAD9D87E89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7806" y="1705199"/>
            <a:ext cx="3139622" cy="412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96701"/>
            <a:ext cx="10515600" cy="1325563"/>
          </a:xfrm>
        </p:spPr>
        <p:txBody>
          <a:bodyPr/>
          <a:lstStyle/>
          <a:p>
            <a:r>
              <a:rPr lang="en-CA" dirty="0"/>
              <a:t>Positioning – PA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2338" y="801463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Use external landmarks to set an appropriate field size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(</a:t>
            </a:r>
            <a:r>
              <a:rPr lang="en-CA" sz="2400" i="1" dirty="0"/>
              <a:t>using Anderson Marker Rules</a:t>
            </a:r>
            <a:r>
              <a:rPr lang="en-CA" sz="2400" dirty="0"/>
              <a:t>)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3BA0A1B-90EF-455B-8C34-69E5A702EE47}"/>
              </a:ext>
            </a:extLst>
          </p:cNvPr>
          <p:cNvGrpSpPr/>
          <p:nvPr/>
        </p:nvGrpSpPr>
        <p:grpSpPr>
          <a:xfrm>
            <a:off x="2298338" y="1725971"/>
            <a:ext cx="6833094" cy="4279866"/>
            <a:chOff x="825682" y="1852929"/>
            <a:chExt cx="6833094" cy="4279866"/>
          </a:xfrm>
        </p:grpSpPr>
        <p:pic>
          <p:nvPicPr>
            <p:cNvPr id="20" name="Picture 2" descr="Image preview">
              <a:extLst>
                <a:ext uri="{FF2B5EF4-FFF2-40B4-BE49-F238E27FC236}">
                  <a16:creationId xmlns:a16="http://schemas.microsoft.com/office/drawing/2014/main" id="{989F13EB-8039-457D-A13C-EF926585649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53" t="32516" r="23194" b="30733"/>
            <a:stretch/>
          </p:blipFill>
          <p:spPr bwMode="auto">
            <a:xfrm rot="5400000">
              <a:off x="447368" y="2231243"/>
              <a:ext cx="4279866" cy="35232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8A20D1DD-CEB3-4061-BA96-A3643D3FA1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884096" y="5227589"/>
              <a:ext cx="438148" cy="129071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0CEA574D-88D2-462B-961E-3849600D4E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39202" y="4930552"/>
              <a:ext cx="467396" cy="227069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213AD689-8B9E-4EE5-9A78-A88B90655D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074314" y="5005751"/>
              <a:ext cx="584462" cy="357999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ADC00F5B-11D3-4C00-891A-6A16214868A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11394" y="4700215"/>
              <a:ext cx="525852" cy="267515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2298339" y="5670211"/>
            <a:ext cx="352323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required anatomy*</a:t>
            </a:r>
            <a:endParaRPr lang="en-CA" i="1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CA1A58A-3236-4BB7-81B2-93BBE3CD813E}"/>
              </a:ext>
            </a:extLst>
          </p:cNvPr>
          <p:cNvSpPr/>
          <p:nvPr/>
        </p:nvSpPr>
        <p:spPr>
          <a:xfrm>
            <a:off x="2700041" y="4434263"/>
            <a:ext cx="611817" cy="646331"/>
          </a:xfrm>
          <a:prstGeom prst="ellipse">
            <a:avLst/>
          </a:prstGeom>
          <a:solidFill>
            <a:srgbClr val="00FF00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6396000" y="5834286"/>
            <a:ext cx="352323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entire hand &amp; 1 inch of distal forearm</a:t>
            </a:r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1705421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PA Oblique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55320" y="136139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dirty="0"/>
              <a:t>Switch out the exposed cassette for CR, keeping the patient in the same position as the PA Hand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EAE419A-C7F7-4BD3-A6CE-88B2ECDC6F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89" t="6043" r="14261" b="11339"/>
          <a:stretch/>
        </p:blipFill>
        <p:spPr>
          <a:xfrm>
            <a:off x="6809024" y="1916641"/>
            <a:ext cx="3500757" cy="446183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DC6B89-F727-42AC-B12F-F32B7A665C10}"/>
              </a:ext>
            </a:extLst>
          </p:cNvPr>
          <p:cNvSpPr/>
          <p:nvPr/>
        </p:nvSpPr>
        <p:spPr>
          <a:xfrm>
            <a:off x="2285231" y="2223955"/>
            <a:ext cx="4424918" cy="384720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Immediately remove the exposed CR cassette from the room </a:t>
            </a:r>
          </a:p>
          <a:p>
            <a:pPr>
              <a:spcAft>
                <a:spcPts val="1200"/>
              </a:spcAft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         </a:t>
            </a: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OR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Flip the exposed CR cassette upside down, and remove just before the next exposure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07AD1B-466E-44E0-A35E-60A5EE275788}"/>
              </a:ext>
            </a:extLst>
          </p:cNvPr>
          <p:cNvSpPr/>
          <p:nvPr/>
        </p:nvSpPr>
        <p:spPr>
          <a:xfrm>
            <a:off x="6863483" y="2720395"/>
            <a:ext cx="748923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b="1" dirty="0"/>
              <a:t>Used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E63BE1-0348-4A8E-8E23-87858432ADDC}"/>
              </a:ext>
            </a:extLst>
          </p:cNvPr>
          <p:cNvSpPr/>
          <p:nvPr/>
        </p:nvSpPr>
        <p:spPr>
          <a:xfrm>
            <a:off x="8312421" y="4549436"/>
            <a:ext cx="659155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b="1" dirty="0"/>
              <a:t>New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16054C4-3338-4129-B3C7-9A4F8F24F98A}"/>
              </a:ext>
            </a:extLst>
          </p:cNvPr>
          <p:cNvCxnSpPr>
            <a:cxnSpLocks/>
            <a:stCxn id="15" idx="2"/>
          </p:cNvCxnSpPr>
          <p:nvPr/>
        </p:nvCxnSpPr>
        <p:spPr>
          <a:xfrm>
            <a:off x="7237944" y="3089728"/>
            <a:ext cx="140814" cy="678547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D3F7EBF-3714-43B6-8119-38B9BC0F367B}"/>
              </a:ext>
            </a:extLst>
          </p:cNvPr>
          <p:cNvCxnSpPr>
            <a:cxnSpLocks/>
          </p:cNvCxnSpPr>
          <p:nvPr/>
        </p:nvCxnSpPr>
        <p:spPr>
          <a:xfrm flipH="1" flipV="1">
            <a:off x="8312421" y="4071094"/>
            <a:ext cx="329577" cy="478342"/>
          </a:xfrm>
          <a:prstGeom prst="straightConnector1">
            <a:avLst/>
          </a:prstGeom>
          <a:ln w="57150"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74228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2474864-6432-4352-8C47-B9508480DA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34" t="35432" r="31426" b="31597"/>
          <a:stretch/>
        </p:blipFill>
        <p:spPr>
          <a:xfrm rot="10800000">
            <a:off x="1545664" y="2018100"/>
            <a:ext cx="4241879" cy="4253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PA Oblique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700" dirty="0"/>
              <a:t>Rotate entire hand </a:t>
            </a:r>
            <a:r>
              <a:rPr lang="en-CA" sz="2700" b="1" dirty="0"/>
              <a:t>laterally</a:t>
            </a:r>
            <a:r>
              <a:rPr lang="en-CA" sz="2700" dirty="0"/>
              <a:t>, until the </a:t>
            </a:r>
            <a:r>
              <a:rPr lang="en-CA" sz="2700" b="1" dirty="0">
                <a:solidFill>
                  <a:srgbClr val="00B050"/>
                </a:solidFill>
                <a:latin typeface="Ink Free" panose="03080402000500000000" pitchFamily="66" charset="0"/>
              </a:rPr>
              <a:t>metacarpal heads </a:t>
            </a:r>
            <a:r>
              <a:rPr lang="en-CA" sz="2700" dirty="0"/>
              <a:t>form a 45</a:t>
            </a:r>
            <a:r>
              <a:rPr lang="en-CA" sz="2700" baseline="30000" dirty="0"/>
              <a:t>o</a:t>
            </a:r>
            <a:r>
              <a:rPr lang="en-CA" sz="2700" dirty="0"/>
              <a:t> angle with the IR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8297053" y="6490666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17007A-8732-4DF3-AF94-FC7C82B15C40}"/>
              </a:ext>
            </a:extLst>
          </p:cNvPr>
          <p:cNvSpPr/>
          <p:nvPr/>
        </p:nvSpPr>
        <p:spPr>
          <a:xfrm>
            <a:off x="5846365" y="3839835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id="{56BA0B3E-5B83-4C1E-9FB8-815301B0A82F}"/>
              </a:ext>
            </a:extLst>
          </p:cNvPr>
          <p:cNvSpPr/>
          <p:nvPr/>
        </p:nvSpPr>
        <p:spPr>
          <a:xfrm>
            <a:off x="1684652" y="2164760"/>
            <a:ext cx="965872" cy="1017593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194C189-B930-43D3-A2BE-C9159C682E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1" t="41650" r="38131" b="21818"/>
          <a:stretch/>
        </p:blipFill>
        <p:spPr>
          <a:xfrm rot="10800000">
            <a:off x="6666934" y="2047187"/>
            <a:ext cx="3979404" cy="425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856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A30FB9FB-E800-4BC9-81BA-9215108693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1" t="41650" r="38131" b="21818"/>
          <a:stretch/>
        </p:blipFill>
        <p:spPr>
          <a:xfrm rot="10800000">
            <a:off x="6659256" y="1660958"/>
            <a:ext cx="3752434" cy="40110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CA" dirty="0"/>
              <a:t>Positioning – PA Oblique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90290" y="1025031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and/or in the light field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17007A-8732-4DF3-AF94-FC7C82B15C40}"/>
              </a:ext>
            </a:extLst>
          </p:cNvPr>
          <p:cNvSpPr/>
          <p:nvPr/>
        </p:nvSpPr>
        <p:spPr>
          <a:xfrm>
            <a:off x="5767217" y="3866413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6388088" y="1366560"/>
            <a:ext cx="543129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lIns="91440" tIns="45720" rIns="91440" bIns="45720" anchor="t">
            <a:spAutoFit/>
          </a:bodyPr>
          <a:lstStyle/>
          <a:p>
            <a:r>
              <a:rPr lang="en-CA" dirty="0"/>
              <a:t>Central Ray is around 3</a:t>
            </a:r>
            <a:r>
              <a:rPr lang="en-CA" baseline="30000" dirty="0"/>
              <a:t>rd</a:t>
            </a:r>
            <a:r>
              <a:rPr lang="en-CA" dirty="0"/>
              <a:t> MCP and middle of IR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51D5D1C-22F8-438F-9356-CB43DD12D53A}"/>
              </a:ext>
            </a:extLst>
          </p:cNvPr>
          <p:cNvGrpSpPr/>
          <p:nvPr/>
        </p:nvGrpSpPr>
        <p:grpSpPr>
          <a:xfrm>
            <a:off x="1686725" y="1473255"/>
            <a:ext cx="4043342" cy="5224230"/>
            <a:chOff x="298506" y="1510208"/>
            <a:chExt cx="4043342" cy="5224230"/>
          </a:xfrm>
        </p:grpSpPr>
        <p:pic>
          <p:nvPicPr>
            <p:cNvPr id="17" name="Picture 4" descr="https://coursewareobjects.elsevier.com/objects/elr/Bontrager9e/IC/jpg/Chapter004/004071.jpg">
              <a:extLst>
                <a:ext uri="{FF2B5EF4-FFF2-40B4-BE49-F238E27FC236}">
                  <a16:creationId xmlns:a16="http://schemas.microsoft.com/office/drawing/2014/main" id="{F735B98C-9FB6-4C88-8DC1-5AB4CE51D12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51" t="24328" r="24171" b="16318"/>
            <a:stretch/>
          </p:blipFill>
          <p:spPr bwMode="auto">
            <a:xfrm rot="10800000">
              <a:off x="298507" y="2179848"/>
              <a:ext cx="4043341" cy="41702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6DA2F45-AEDA-4DEA-9E6B-14925FE63A2A}"/>
                </a:ext>
              </a:extLst>
            </p:cNvPr>
            <p:cNvSpPr txBox="1"/>
            <p:nvPr/>
          </p:nvSpPr>
          <p:spPr>
            <a:xfrm>
              <a:off x="298506" y="1510208"/>
              <a:ext cx="4043342" cy="646331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dirty="0">
                  <a:sym typeface="Wingdings" panose="05000000000000000000" pitchFamily="2" charset="2"/>
                </a:rPr>
                <a:t>Note: the a</a:t>
              </a:r>
              <a:r>
                <a:rPr lang="en-US" dirty="0"/>
                <a:t>natomy is NOT centered in the light field, or on the IR </a:t>
              </a:r>
              <a:r>
                <a:rPr lang="en-US" dirty="0">
                  <a:sym typeface="Wingdings" panose="05000000000000000000" pitchFamily="2" charset="2"/>
                </a:rPr>
                <a:t></a:t>
              </a:r>
              <a:endParaRPr lang="en-US" dirty="0"/>
            </a:p>
          </p:txBody>
        </p:sp>
        <p:sp>
          <p:nvSpPr>
            <p:cNvPr id="27" name="Multiplication Sign 26">
              <a:extLst>
                <a:ext uri="{FF2B5EF4-FFF2-40B4-BE49-F238E27FC236}">
                  <a16:creationId xmlns:a16="http://schemas.microsoft.com/office/drawing/2014/main" id="{56BA0B3E-5B83-4C1E-9FB8-815301B0A82F}"/>
                </a:ext>
              </a:extLst>
            </p:cNvPr>
            <p:cNvSpPr/>
            <p:nvPr/>
          </p:nvSpPr>
          <p:spPr>
            <a:xfrm>
              <a:off x="357318" y="2556636"/>
              <a:ext cx="914400" cy="914400"/>
            </a:xfrm>
            <a:prstGeom prst="mathMultiply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 Placeholder 4">
              <a:extLst>
                <a:ext uri="{FF2B5EF4-FFF2-40B4-BE49-F238E27FC236}">
                  <a16:creationId xmlns:a16="http://schemas.microsoft.com/office/drawing/2014/main" id="{A5DA25B3-4A1B-48C7-A0B6-CB191711CD14}"/>
                </a:ext>
              </a:extLst>
            </p:cNvPr>
            <p:cNvSpPr txBox="1">
              <a:spLocks/>
            </p:cNvSpPr>
            <p:nvPr/>
          </p:nvSpPr>
          <p:spPr>
            <a:xfrm>
              <a:off x="731265" y="6350120"/>
              <a:ext cx="2091928" cy="38431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Fig. 4.71</a:t>
              </a:r>
              <a:endParaRPr lang="en-CA" dirty="0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84C6F823-2EC3-41C2-BA4F-D05B92AC8005}"/>
              </a:ext>
            </a:extLst>
          </p:cNvPr>
          <p:cNvSpPr/>
          <p:nvPr/>
        </p:nvSpPr>
        <p:spPr>
          <a:xfrm>
            <a:off x="6388088" y="5653490"/>
            <a:ext cx="417678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i="1" dirty="0"/>
              <a:t>*At least ½ inch of anatomy proximal to the ulnar styloid process must be over the active surface of the IR</a:t>
            </a:r>
          </a:p>
        </p:txBody>
      </p:sp>
    </p:spTree>
    <p:extLst>
      <p:ext uri="{BB962C8B-B14F-4D97-AF65-F5344CB8AC3E}">
        <p14:creationId xmlns:p14="http://schemas.microsoft.com/office/powerpoint/2010/main" val="3695095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4" descr="https://coursewareobjects.elsevier.com/objects/elr/Bontrager9e/IC/jpg/Chapter004/004071.jpg">
            <a:extLst>
              <a:ext uri="{FF2B5EF4-FFF2-40B4-BE49-F238E27FC236}">
                <a16:creationId xmlns:a16="http://schemas.microsoft.com/office/drawing/2014/main" id="{0B05CF64-9EB3-4160-9EC6-03069FD6A0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51" t="24328" r="24171" b="16318"/>
          <a:stretch/>
        </p:blipFill>
        <p:spPr bwMode="auto">
          <a:xfrm rot="10800000">
            <a:off x="1684653" y="2082457"/>
            <a:ext cx="4043341" cy="417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PA Oblique Hand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5678AD13-3B99-4AA5-B73F-CC68172F0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5458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the </a:t>
            </a:r>
            <a:r>
              <a:rPr lang="en-CA" sz="2400" u="sng" dirty="0"/>
              <a:t>length</a:t>
            </a:r>
            <a:r>
              <a:rPr lang="en-CA" sz="2400" dirty="0"/>
              <a:t> of anatomy with the </a:t>
            </a:r>
            <a:r>
              <a:rPr lang="en-CA" sz="2400" u="sng" dirty="0"/>
              <a:t>length</a:t>
            </a:r>
            <a:r>
              <a:rPr lang="en-CA" sz="2400" dirty="0"/>
              <a:t> of IR 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8297053" y="6490666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17007A-8732-4DF3-AF94-FC7C82B15C40}"/>
              </a:ext>
            </a:extLst>
          </p:cNvPr>
          <p:cNvSpPr/>
          <p:nvPr/>
        </p:nvSpPr>
        <p:spPr>
          <a:xfrm>
            <a:off x="5787543" y="3847061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id="{56BA0B3E-5B83-4C1E-9FB8-815301B0A82F}"/>
              </a:ext>
            </a:extLst>
          </p:cNvPr>
          <p:cNvSpPr/>
          <p:nvPr/>
        </p:nvSpPr>
        <p:spPr>
          <a:xfrm>
            <a:off x="1843595" y="2393029"/>
            <a:ext cx="965872" cy="1017593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194C189-B930-43D3-A2BE-C9159C682E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1" t="41650" r="38131" b="21818"/>
          <a:stretch/>
        </p:blipFill>
        <p:spPr>
          <a:xfrm rot="10800000">
            <a:off x="6527944" y="2001210"/>
            <a:ext cx="3979404" cy="4253629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E19477FD-A5C5-465A-8B5D-80A4A9C178DA}"/>
              </a:ext>
            </a:extLst>
          </p:cNvPr>
          <p:cNvSpPr/>
          <p:nvPr/>
        </p:nvSpPr>
        <p:spPr>
          <a:xfrm>
            <a:off x="4812788" y="1790443"/>
            <a:ext cx="306590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Wrist should also be aligned</a:t>
            </a:r>
          </a:p>
        </p:txBody>
      </p:sp>
      <p:sp>
        <p:nvSpPr>
          <p:cNvPr id="32" name="Text Placeholder 4">
            <a:extLst>
              <a:ext uri="{FF2B5EF4-FFF2-40B4-BE49-F238E27FC236}">
                <a16:creationId xmlns:a16="http://schemas.microsoft.com/office/drawing/2014/main" id="{9330C1E1-564B-41C4-8B68-4A7FF13A20D6}"/>
              </a:ext>
            </a:extLst>
          </p:cNvPr>
          <p:cNvSpPr txBox="1">
            <a:spLocks/>
          </p:cNvSpPr>
          <p:nvPr/>
        </p:nvSpPr>
        <p:spPr>
          <a:xfrm>
            <a:off x="2119484" y="6313167"/>
            <a:ext cx="209192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Fig. 4.71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162419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PA Oblique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90291" y="1767324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hand so the </a:t>
            </a:r>
            <a:r>
              <a:rPr lang="en-CA" sz="2400" u="sng" dirty="0"/>
              <a:t>bones</a:t>
            </a:r>
            <a:r>
              <a:rPr lang="en-CA" sz="2400" dirty="0"/>
              <a:t> will reflect the ideal evaluation criteria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5D27D02-BB09-4DD2-BF1D-6330442962C2}"/>
              </a:ext>
            </a:extLst>
          </p:cNvPr>
          <p:cNvSpPr/>
          <p:nvPr/>
        </p:nvSpPr>
        <p:spPr>
          <a:xfrm>
            <a:off x="5519027" y="3848880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307243A1-7C82-4667-9D41-D5066B84E022}"/>
              </a:ext>
            </a:extLst>
          </p:cNvPr>
          <p:cNvSpPr txBox="1">
            <a:spLocks/>
          </p:cNvSpPr>
          <p:nvPr/>
        </p:nvSpPr>
        <p:spPr>
          <a:xfrm>
            <a:off x="8353899" y="657052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26A9363-DA0B-4824-8BF7-E02BA67F000D}"/>
              </a:ext>
            </a:extLst>
          </p:cNvPr>
          <p:cNvGrpSpPr/>
          <p:nvPr/>
        </p:nvGrpSpPr>
        <p:grpSpPr>
          <a:xfrm>
            <a:off x="1737392" y="2220911"/>
            <a:ext cx="3753134" cy="4038413"/>
            <a:chOff x="295248" y="2001210"/>
            <a:chExt cx="3871324" cy="3822272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CF7CEDB-A99A-48AB-88B7-16ADB754C9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070" t="41651" r="34080" b="25878"/>
            <a:stretch/>
          </p:blipFill>
          <p:spPr>
            <a:xfrm rot="10800000">
              <a:off x="295248" y="2001210"/>
              <a:ext cx="3871324" cy="3822272"/>
            </a:xfrm>
            <a:prstGeom prst="rect">
              <a:avLst/>
            </a:prstGeom>
          </p:spPr>
        </p:pic>
        <p:sp>
          <p:nvSpPr>
            <p:cNvPr id="23" name="Multiplication Sign 22">
              <a:extLst>
                <a:ext uri="{FF2B5EF4-FFF2-40B4-BE49-F238E27FC236}">
                  <a16:creationId xmlns:a16="http://schemas.microsoft.com/office/drawing/2014/main" id="{7574C902-B9AA-4F9D-952B-CFC0443D70CE}"/>
                </a:ext>
              </a:extLst>
            </p:cNvPr>
            <p:cNvSpPr/>
            <p:nvPr/>
          </p:nvSpPr>
          <p:spPr>
            <a:xfrm>
              <a:off x="484482" y="2123647"/>
              <a:ext cx="914400" cy="914400"/>
            </a:xfrm>
            <a:prstGeom prst="mathMultiply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FC63FD62-330C-4759-8855-2DBF1921CDC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1" t="41650" r="38131" b="21818"/>
          <a:stretch/>
        </p:blipFill>
        <p:spPr>
          <a:xfrm rot="10800000">
            <a:off x="6296396" y="2113303"/>
            <a:ext cx="3979404" cy="425362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439B849-B890-49A8-8D7B-AA941E231AF1}"/>
              </a:ext>
            </a:extLst>
          </p:cNvPr>
          <p:cNvSpPr/>
          <p:nvPr/>
        </p:nvSpPr>
        <p:spPr>
          <a:xfrm>
            <a:off x="7325349" y="1146154"/>
            <a:ext cx="469491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Ensure the phalanges remain fully extended (i.e. fingers </a:t>
            </a:r>
            <a:r>
              <a:rPr lang="en-CA" i="1" dirty="0"/>
              <a:t>cannot</a:t>
            </a:r>
            <a:r>
              <a:rPr lang="en-CA" dirty="0"/>
              <a:t> rest against IR)</a:t>
            </a:r>
          </a:p>
        </p:txBody>
      </p:sp>
    </p:spTree>
    <p:extLst>
      <p:ext uri="{BB962C8B-B14F-4D97-AF65-F5344CB8AC3E}">
        <p14:creationId xmlns:p14="http://schemas.microsoft.com/office/powerpoint/2010/main" val="2318827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5204"/>
            <a:ext cx="10515600" cy="1325563"/>
          </a:xfrm>
        </p:spPr>
        <p:txBody>
          <a:bodyPr/>
          <a:lstStyle/>
          <a:p>
            <a:r>
              <a:rPr lang="en-CA" dirty="0"/>
              <a:t>Positioning – PA Oblique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7852" y="1206161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hand so the </a:t>
            </a:r>
            <a:r>
              <a:rPr lang="en-CA" sz="2400" u="sng" dirty="0"/>
              <a:t>bones</a:t>
            </a:r>
            <a:r>
              <a:rPr lang="en-CA" sz="2400" dirty="0"/>
              <a:t> will reflect the ideal evaluation criteria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5D27D02-BB09-4DD2-BF1D-6330442962C2}"/>
              </a:ext>
            </a:extLst>
          </p:cNvPr>
          <p:cNvSpPr/>
          <p:nvPr/>
        </p:nvSpPr>
        <p:spPr>
          <a:xfrm>
            <a:off x="5593708" y="3881636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307243A1-7C82-4667-9D41-D5066B84E022}"/>
              </a:ext>
            </a:extLst>
          </p:cNvPr>
          <p:cNvSpPr txBox="1">
            <a:spLocks/>
          </p:cNvSpPr>
          <p:nvPr/>
        </p:nvSpPr>
        <p:spPr>
          <a:xfrm>
            <a:off x="8353899" y="657052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C63FD62-330C-4759-8855-2DBF1921CD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1" t="41650" r="38131" b="21818"/>
          <a:stretch/>
        </p:blipFill>
        <p:spPr>
          <a:xfrm rot="10800000">
            <a:off x="6457431" y="2197616"/>
            <a:ext cx="3979404" cy="425362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439B849-B890-49A8-8D7B-AA941E231AF1}"/>
              </a:ext>
            </a:extLst>
          </p:cNvPr>
          <p:cNvSpPr/>
          <p:nvPr/>
        </p:nvSpPr>
        <p:spPr>
          <a:xfrm>
            <a:off x="6187538" y="1719814"/>
            <a:ext cx="433272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Avoid soft-tissue overlap (i.e. should see space between finger shadows)</a:t>
            </a:r>
          </a:p>
        </p:txBody>
      </p:sp>
      <p:pic>
        <p:nvPicPr>
          <p:cNvPr id="2050" name="Picture 2" descr="https://coursewareobjects.elsevier.com/objects/elr/Bontrager10e/IC/jpg/Chapter004/004042.jpg">
            <a:extLst>
              <a:ext uri="{FF2B5EF4-FFF2-40B4-BE49-F238E27FC236}">
                <a16:creationId xmlns:a16="http://schemas.microsoft.com/office/drawing/2014/main" id="{3B7123D8-328F-4DE1-8B35-3CB36BFCFC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7" t="30953" r="6610" b="6043"/>
          <a:stretch/>
        </p:blipFill>
        <p:spPr bwMode="auto">
          <a:xfrm rot="10800000">
            <a:off x="1672661" y="2120656"/>
            <a:ext cx="3870058" cy="3609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259D9ED9-48D0-4965-B83B-81E2F95AB728}"/>
              </a:ext>
            </a:extLst>
          </p:cNvPr>
          <p:cNvSpPr txBox="1">
            <a:spLocks/>
          </p:cNvSpPr>
          <p:nvPr/>
        </p:nvSpPr>
        <p:spPr>
          <a:xfrm>
            <a:off x="2012270" y="5718941"/>
            <a:ext cx="209192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Fig. 4.42</a:t>
            </a:r>
            <a:endParaRPr lang="en-CA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803909D-5C2B-4779-AE0B-F799CCB8683D}"/>
              </a:ext>
            </a:extLst>
          </p:cNvPr>
          <p:cNvSpPr/>
          <p:nvPr/>
        </p:nvSpPr>
        <p:spPr>
          <a:xfrm>
            <a:off x="2602175" y="6120684"/>
            <a:ext cx="461474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Ensure distal phalanx is </a:t>
            </a:r>
            <a:r>
              <a:rPr lang="en-CA" u="sng" dirty="0"/>
              <a:t>not</a:t>
            </a:r>
            <a:r>
              <a:rPr lang="en-CA" dirty="0"/>
              <a:t> hyperextended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7BBCC6C-2ABA-477D-97EF-823552F99691}"/>
              </a:ext>
            </a:extLst>
          </p:cNvPr>
          <p:cNvCxnSpPr>
            <a:cxnSpLocks/>
          </p:cNvCxnSpPr>
          <p:nvPr/>
        </p:nvCxnSpPr>
        <p:spPr>
          <a:xfrm flipV="1">
            <a:off x="5882330" y="5172501"/>
            <a:ext cx="1557013" cy="930758"/>
          </a:xfrm>
          <a:prstGeom prst="straightConnector1">
            <a:avLst/>
          </a:prstGeom>
          <a:ln w="38100"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23166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FC63FD62-330C-4759-8855-2DBF1921CD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1" t="41650" r="38131" b="21818"/>
          <a:stretch/>
        </p:blipFill>
        <p:spPr>
          <a:xfrm rot="10800000">
            <a:off x="2164305" y="1846005"/>
            <a:ext cx="3751319" cy="4009826"/>
          </a:xfrm>
          <a:prstGeom prst="rect">
            <a:avLst/>
          </a:prstGeom>
        </p:spPr>
      </p:pic>
      <p:pic>
        <p:nvPicPr>
          <p:cNvPr id="3074" name="Picture 2" descr="https://coursewareobjects.elsevier.com/objects/elr/Bontrager10e/IC/jpg/Chapter004/004072.jpg">
            <a:extLst>
              <a:ext uri="{FF2B5EF4-FFF2-40B4-BE49-F238E27FC236}">
                <a16:creationId xmlns:a16="http://schemas.microsoft.com/office/drawing/2014/main" id="{DDBEAEB9-27F0-4D2B-B9E6-25A28A988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796" y="1690880"/>
            <a:ext cx="3439745" cy="4279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26424"/>
            <a:ext cx="10515600" cy="1325563"/>
          </a:xfrm>
        </p:spPr>
        <p:txBody>
          <a:bodyPr/>
          <a:lstStyle/>
          <a:p>
            <a:r>
              <a:rPr lang="en-CA" dirty="0"/>
              <a:t>Positioning – PA Oblique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58484" y="883700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Use external landmarks to set an appropriate field size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(</a:t>
            </a:r>
            <a:r>
              <a:rPr lang="en-CA" sz="2400" i="1" dirty="0"/>
              <a:t>using Anderson Marker Rules</a:t>
            </a:r>
            <a:r>
              <a:rPr lang="en-CA" sz="2400" dirty="0"/>
              <a:t>)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3BA0A1B-90EF-455B-8C34-69E5A702EE47}"/>
              </a:ext>
            </a:extLst>
          </p:cNvPr>
          <p:cNvGrpSpPr/>
          <p:nvPr/>
        </p:nvGrpSpPr>
        <p:grpSpPr>
          <a:xfrm>
            <a:off x="2482386" y="5137117"/>
            <a:ext cx="7822752" cy="1728432"/>
            <a:chOff x="1009731" y="5264076"/>
            <a:chExt cx="7822752" cy="1728432"/>
          </a:xfrm>
        </p:grpSpPr>
        <p:sp>
          <p:nvSpPr>
            <p:cNvPr id="23" name="Text Placeholder 4">
              <a:extLst>
                <a:ext uri="{FF2B5EF4-FFF2-40B4-BE49-F238E27FC236}">
                  <a16:creationId xmlns:a16="http://schemas.microsoft.com/office/drawing/2014/main" id="{B35916F8-F687-4E17-85DD-80FBBD71BE6C}"/>
                </a:ext>
              </a:extLst>
            </p:cNvPr>
            <p:cNvSpPr txBox="1">
              <a:spLocks/>
            </p:cNvSpPr>
            <p:nvPr/>
          </p:nvSpPr>
          <p:spPr>
            <a:xfrm>
              <a:off x="6322244" y="6597352"/>
              <a:ext cx="1704364" cy="395156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Fig. 4.72</a:t>
              </a:r>
            </a:p>
            <a:p>
              <a:endParaRPr lang="en-CA" dirty="0"/>
            </a:p>
          </p:txBody>
        </p:sp>
        <p:sp>
          <p:nvSpPr>
            <p:cNvPr id="21" name="Text Placeholder 4">
              <a:extLst>
                <a:ext uri="{FF2B5EF4-FFF2-40B4-BE49-F238E27FC236}">
                  <a16:creationId xmlns:a16="http://schemas.microsoft.com/office/drawing/2014/main" id="{6660F1E0-1B59-49D8-8379-57C3810EA358}"/>
                </a:ext>
              </a:extLst>
            </p:cNvPr>
            <p:cNvSpPr txBox="1">
              <a:spLocks/>
            </p:cNvSpPr>
            <p:nvPr/>
          </p:nvSpPr>
          <p:spPr>
            <a:xfrm>
              <a:off x="1009731" y="6532746"/>
              <a:ext cx="2114639" cy="288948"/>
            </a:xfrm>
            <a:prstGeom prst="rect">
              <a:avLst/>
            </a:prstGeom>
          </p:spPr>
          <p:txBody>
            <a:bodyPr lIns="91440" tIns="45720" rIns="91440" bIns="45720" anchor="t"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CA" dirty="0"/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8A20D1DD-CEB3-4061-BA96-A3643D3FA1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83021" y="5761349"/>
              <a:ext cx="438148" cy="129071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213AD689-8B9E-4EE5-9A78-A88B90655D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48021" y="5264076"/>
              <a:ext cx="584462" cy="357999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ADC00F5B-11D3-4C00-891A-6A16214868A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20017" y="5264076"/>
              <a:ext cx="525852" cy="267515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0CEA574D-88D2-462B-961E-3849600D4E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734249" y="5647815"/>
              <a:ext cx="467396" cy="227069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524001" y="5772828"/>
            <a:ext cx="476088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required anatomy* Pro Tip: check anatomy “shadows”</a:t>
            </a:r>
            <a:endParaRPr lang="en-CA" i="1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CA1A58A-3236-4BB7-81B2-93BBE3CD813E}"/>
              </a:ext>
            </a:extLst>
          </p:cNvPr>
          <p:cNvSpPr/>
          <p:nvPr/>
        </p:nvSpPr>
        <p:spPr>
          <a:xfrm>
            <a:off x="2828786" y="4773547"/>
            <a:ext cx="611817" cy="646331"/>
          </a:xfrm>
          <a:prstGeom prst="ellipse">
            <a:avLst/>
          </a:prstGeom>
          <a:solidFill>
            <a:srgbClr val="00FF00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6716049" y="5824731"/>
            <a:ext cx="352323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entire hand &amp; 1 inch of distal forearm</a:t>
            </a:r>
            <a:endParaRPr lang="en-CA" i="1" dirty="0"/>
          </a:p>
        </p:txBody>
      </p:sp>
      <p:sp>
        <p:nvSpPr>
          <p:cNvPr id="3" name="Rectangle 2"/>
          <p:cNvSpPr/>
          <p:nvPr/>
        </p:nvSpPr>
        <p:spPr>
          <a:xfrm>
            <a:off x="9140253" y="1867262"/>
            <a:ext cx="359010" cy="34448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6795911" y="540463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13405766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Lateral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dirty="0"/>
              <a:t>Switch out the exposed cassette for CR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EAE419A-C7F7-4BD3-A6CE-88B2ECDC6F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89" t="6043" r="14261" b="11339"/>
          <a:stretch/>
        </p:blipFill>
        <p:spPr>
          <a:xfrm>
            <a:off x="7231213" y="1916641"/>
            <a:ext cx="3500757" cy="446183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DC6B89-F727-42AC-B12F-F32B7A665C10}"/>
              </a:ext>
            </a:extLst>
          </p:cNvPr>
          <p:cNvSpPr/>
          <p:nvPr/>
        </p:nvSpPr>
        <p:spPr>
          <a:xfrm>
            <a:off x="2285231" y="2223955"/>
            <a:ext cx="4424918" cy="384720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Immediately remove the exposed CR cassette from the room </a:t>
            </a:r>
          </a:p>
          <a:p>
            <a:pPr>
              <a:spcAft>
                <a:spcPts val="1200"/>
              </a:spcAft>
            </a:pP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	</a:t>
            </a:r>
            <a:r>
              <a:rPr lang="en-CA" sz="2800" b="1" dirty="0">
                <a:solidFill>
                  <a:srgbClr val="000000"/>
                </a:solidFill>
                <a:latin typeface="Arial"/>
                <a:cs typeface="Arial"/>
              </a:rPr>
              <a:t>OR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Flip the exposed cassette upside down, and remove just before the next exposure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07AD1B-466E-44E0-A35E-60A5EE275788}"/>
              </a:ext>
            </a:extLst>
          </p:cNvPr>
          <p:cNvSpPr/>
          <p:nvPr/>
        </p:nvSpPr>
        <p:spPr>
          <a:xfrm>
            <a:off x="6863483" y="2720395"/>
            <a:ext cx="748923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b="1" dirty="0"/>
              <a:t>Used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E63BE1-0348-4A8E-8E23-87858432ADDC}"/>
              </a:ext>
            </a:extLst>
          </p:cNvPr>
          <p:cNvSpPr/>
          <p:nvPr/>
        </p:nvSpPr>
        <p:spPr>
          <a:xfrm>
            <a:off x="8312421" y="4549436"/>
            <a:ext cx="659155" cy="369332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b="1" dirty="0"/>
              <a:t>New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16054C4-3338-4129-B3C7-9A4F8F24F98A}"/>
              </a:ext>
            </a:extLst>
          </p:cNvPr>
          <p:cNvCxnSpPr>
            <a:cxnSpLocks/>
            <a:stCxn id="15" idx="2"/>
          </p:cNvCxnSpPr>
          <p:nvPr/>
        </p:nvCxnSpPr>
        <p:spPr>
          <a:xfrm>
            <a:off x="7237944" y="3089728"/>
            <a:ext cx="140814" cy="678547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D3F7EBF-3714-43B6-8119-38B9BC0F367B}"/>
              </a:ext>
            </a:extLst>
          </p:cNvPr>
          <p:cNvCxnSpPr>
            <a:cxnSpLocks/>
          </p:cNvCxnSpPr>
          <p:nvPr/>
        </p:nvCxnSpPr>
        <p:spPr>
          <a:xfrm flipH="1" flipV="1">
            <a:off x="8312421" y="4071094"/>
            <a:ext cx="329577" cy="478342"/>
          </a:xfrm>
          <a:prstGeom prst="straightConnector1">
            <a:avLst/>
          </a:prstGeom>
          <a:ln w="57150"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767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5" descr="https://evolve.elsevier.com/objects/elr/Bontrager8e/IC/jpg/labeled/Chapter04/00407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7" t="6178" r="29962" b="12115"/>
          <a:stretch/>
        </p:blipFill>
        <p:spPr bwMode="auto">
          <a:xfrm rot="10800000">
            <a:off x="2149639" y="1798045"/>
            <a:ext cx="3794020" cy="4500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59" y="-323602"/>
            <a:ext cx="10515600" cy="1325563"/>
          </a:xfrm>
        </p:spPr>
        <p:txBody>
          <a:bodyPr/>
          <a:lstStyle/>
          <a:p>
            <a:r>
              <a:rPr lang="en-CA" dirty="0"/>
              <a:t>Positioning – Fan Lateral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700210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and/or in the light field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1F4792C-FCE2-4FE8-B346-67F0B81B574D}"/>
              </a:ext>
            </a:extLst>
          </p:cNvPr>
          <p:cNvGrpSpPr/>
          <p:nvPr/>
        </p:nvGrpSpPr>
        <p:grpSpPr>
          <a:xfrm>
            <a:off x="2252663" y="1337227"/>
            <a:ext cx="3371850" cy="5360256"/>
            <a:chOff x="933380" y="1337227"/>
            <a:chExt cx="3371850" cy="5360256"/>
          </a:xfrm>
        </p:grpSpPr>
        <p:sp>
          <p:nvSpPr>
            <p:cNvPr id="12" name="Text Placeholder 4">
              <a:extLst>
                <a:ext uri="{FF2B5EF4-FFF2-40B4-BE49-F238E27FC236}">
                  <a16:creationId xmlns:a16="http://schemas.microsoft.com/office/drawing/2014/main" id="{B77D3B69-BC60-45E4-8C78-C98ADD54DB6A}"/>
                </a:ext>
              </a:extLst>
            </p:cNvPr>
            <p:cNvSpPr txBox="1">
              <a:spLocks/>
            </p:cNvSpPr>
            <p:nvPr/>
          </p:nvSpPr>
          <p:spPr>
            <a:xfrm>
              <a:off x="1731418" y="6263221"/>
              <a:ext cx="1759490" cy="434262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 err="1"/>
                <a:t>Bontrager</a:t>
              </a:r>
              <a:r>
                <a:rPr lang="en-US" sz="900" dirty="0"/>
                <a:t> pg. 150 Fig. 4.75</a:t>
              </a:r>
            </a:p>
            <a:p>
              <a:endParaRPr lang="en-CA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6DA2F45-AEDA-4DEA-9E6B-14925FE63A2A}"/>
                </a:ext>
              </a:extLst>
            </p:cNvPr>
            <p:cNvSpPr txBox="1"/>
            <p:nvPr/>
          </p:nvSpPr>
          <p:spPr>
            <a:xfrm>
              <a:off x="933380" y="1337227"/>
              <a:ext cx="3371850" cy="646331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dirty="0">
                  <a:sym typeface="Wingdings" panose="05000000000000000000" pitchFamily="2" charset="2"/>
                </a:rPr>
                <a:t>Note: the a</a:t>
              </a:r>
              <a:r>
                <a:rPr lang="en-US" dirty="0"/>
                <a:t>natomy is NOT centered in the light field </a:t>
              </a:r>
              <a:r>
                <a:rPr lang="en-US" dirty="0">
                  <a:sym typeface="Wingdings" panose="05000000000000000000" pitchFamily="2" charset="2"/>
                </a:rPr>
                <a:t></a:t>
              </a:r>
              <a:endParaRPr lang="en-US" dirty="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C017007A-8732-4DF3-AF94-FC7C82B15C40}"/>
              </a:ext>
            </a:extLst>
          </p:cNvPr>
          <p:cNvSpPr/>
          <p:nvPr/>
        </p:nvSpPr>
        <p:spPr>
          <a:xfrm>
            <a:off x="5767217" y="3786776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6444192" y="1344052"/>
            <a:ext cx="537679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lIns="91440" tIns="45720" rIns="91440" bIns="45720" anchor="t">
            <a:spAutoFit/>
          </a:bodyPr>
          <a:lstStyle/>
          <a:p>
            <a:r>
              <a:rPr lang="en-CA" dirty="0"/>
              <a:t>Central Ray is by the 2</a:t>
            </a:r>
            <a:r>
              <a:rPr lang="en-CA" baseline="30000" dirty="0"/>
              <a:t>nd</a:t>
            </a:r>
            <a:r>
              <a:rPr lang="en-CA" dirty="0"/>
              <a:t> MCP and middle of IR</a:t>
            </a:r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id="{56BA0B3E-5B83-4C1E-9FB8-815301B0A82F}"/>
              </a:ext>
            </a:extLst>
          </p:cNvPr>
          <p:cNvSpPr/>
          <p:nvPr/>
        </p:nvSpPr>
        <p:spPr>
          <a:xfrm>
            <a:off x="2072333" y="2105980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4C6F823-2EC3-41C2-BA4F-D05B92AC8005}"/>
              </a:ext>
            </a:extLst>
          </p:cNvPr>
          <p:cNvSpPr/>
          <p:nvPr/>
        </p:nvSpPr>
        <p:spPr>
          <a:xfrm>
            <a:off x="6550792" y="5602874"/>
            <a:ext cx="390748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i="1" dirty="0"/>
              <a:t>*At least ½ inch of anatomy proximal to the ulnar styloid process must be over the active surface of the IR</a:t>
            </a:r>
          </a:p>
        </p:txBody>
      </p:sp>
      <p:pic>
        <p:nvPicPr>
          <p:cNvPr id="1030" name="Picture 6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0" t="61174" r="38602" b="3139"/>
          <a:stretch/>
        </p:blipFill>
        <p:spPr bwMode="auto">
          <a:xfrm rot="10800000">
            <a:off x="6873593" y="1742488"/>
            <a:ext cx="3261878" cy="3799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739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0" t="37296" r="26050" b="25291"/>
          <a:stretch/>
        </p:blipFill>
        <p:spPr bwMode="auto">
          <a:xfrm rot="10800000">
            <a:off x="1763871" y="2261208"/>
            <a:ext cx="3984291" cy="388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Fan Lateral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the </a:t>
            </a:r>
            <a:r>
              <a:rPr lang="en-CA" sz="2400" u="sng" dirty="0"/>
              <a:t>length</a:t>
            </a:r>
            <a:r>
              <a:rPr lang="en-CA" sz="2400" dirty="0"/>
              <a:t> of anatomy with the </a:t>
            </a:r>
            <a:r>
              <a:rPr lang="en-CA" sz="2400" u="sng" dirty="0"/>
              <a:t>length</a:t>
            </a:r>
            <a:r>
              <a:rPr lang="en-CA" sz="2400" dirty="0"/>
              <a:t> of IR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325F387-0F3A-4E9E-BDBB-E5ED503F5E21}"/>
              </a:ext>
            </a:extLst>
          </p:cNvPr>
          <p:cNvSpPr/>
          <p:nvPr/>
        </p:nvSpPr>
        <p:spPr>
          <a:xfrm>
            <a:off x="6008206" y="3855951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972DFED4-7CA3-4A7C-B671-78577AEE97F4}"/>
              </a:ext>
            </a:extLst>
          </p:cNvPr>
          <p:cNvSpPr txBox="1">
            <a:spLocks/>
          </p:cNvSpPr>
          <p:nvPr/>
        </p:nvSpPr>
        <p:spPr>
          <a:xfrm>
            <a:off x="8353899" y="657052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4796051" y="1374353"/>
            <a:ext cx="446789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Metacarpal heads &amp; wrist must be aligned</a:t>
            </a:r>
          </a:p>
        </p:txBody>
      </p:sp>
      <p:sp>
        <p:nvSpPr>
          <p:cNvPr id="19" name="Multiplication Sign 18">
            <a:extLst>
              <a:ext uri="{FF2B5EF4-FFF2-40B4-BE49-F238E27FC236}">
                <a16:creationId xmlns:a16="http://schemas.microsoft.com/office/drawing/2014/main" id="{DB3E798B-7322-4909-9471-C9E74AC9B965}"/>
              </a:ext>
            </a:extLst>
          </p:cNvPr>
          <p:cNvSpPr/>
          <p:nvPr/>
        </p:nvSpPr>
        <p:spPr>
          <a:xfrm>
            <a:off x="1607245" y="2119283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6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0" t="61174" r="38602" b="3139"/>
          <a:stretch/>
        </p:blipFill>
        <p:spPr bwMode="auto">
          <a:xfrm rot="10800000">
            <a:off x="7029996" y="2250089"/>
            <a:ext cx="3342852" cy="3894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4087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oursewareobjects.elsevier.com/objects/elr/Bontrager10e/IC/jpg/Chapter004/0040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0" t="18369" r="3050" b="16297"/>
          <a:stretch/>
        </p:blipFill>
        <p:spPr bwMode="auto">
          <a:xfrm rot="10800000">
            <a:off x="1902500" y="1964479"/>
            <a:ext cx="3910349" cy="4247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66394"/>
            <a:ext cx="10515600" cy="1325563"/>
          </a:xfrm>
        </p:spPr>
        <p:txBody>
          <a:bodyPr/>
          <a:lstStyle/>
          <a:p>
            <a:r>
              <a:rPr lang="en-CA" dirty="0"/>
              <a:t>Positioning – Fan Lateral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855277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hand so the </a:t>
            </a:r>
            <a:r>
              <a:rPr lang="en-CA" sz="2400" u="sng" dirty="0"/>
              <a:t>bones</a:t>
            </a:r>
            <a:r>
              <a:rPr lang="en-CA" sz="2400" dirty="0"/>
              <a:t> will reflect the ideal evaluation criteria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80495943-DA44-47C4-B41E-DFAC2B701DFD}"/>
              </a:ext>
            </a:extLst>
          </p:cNvPr>
          <p:cNvSpPr txBox="1">
            <a:spLocks/>
          </p:cNvSpPr>
          <p:nvPr/>
        </p:nvSpPr>
        <p:spPr>
          <a:xfrm>
            <a:off x="6888279" y="6187229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91204AF-3D13-4A59-B36B-5212179382D0}"/>
              </a:ext>
            </a:extLst>
          </p:cNvPr>
          <p:cNvSpPr/>
          <p:nvPr/>
        </p:nvSpPr>
        <p:spPr>
          <a:xfrm>
            <a:off x="6716472" y="1523359"/>
            <a:ext cx="326906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Metacarpal heads and styloid processes perpendicular to IR</a:t>
            </a:r>
          </a:p>
        </p:txBody>
      </p:sp>
      <p:sp>
        <p:nvSpPr>
          <p:cNvPr id="9" name="Multiplication Sign 8">
            <a:extLst>
              <a:ext uri="{FF2B5EF4-FFF2-40B4-BE49-F238E27FC236}">
                <a16:creationId xmlns:a16="http://schemas.microsoft.com/office/drawing/2014/main" id="{0E51AC39-CB8A-4813-9E7A-42296CFF2A84}"/>
              </a:ext>
            </a:extLst>
          </p:cNvPr>
          <p:cNvSpPr/>
          <p:nvPr/>
        </p:nvSpPr>
        <p:spPr>
          <a:xfrm>
            <a:off x="1796214" y="1779813"/>
            <a:ext cx="1185105" cy="1282619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6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0" t="61174" r="38602" b="3139"/>
          <a:stretch/>
        </p:blipFill>
        <p:spPr bwMode="auto">
          <a:xfrm rot="10800000">
            <a:off x="6643356" y="2215925"/>
            <a:ext cx="3421085" cy="398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5D27D02-BB09-4DD2-BF1D-6330442962C2}"/>
              </a:ext>
            </a:extLst>
          </p:cNvPr>
          <p:cNvSpPr/>
          <p:nvPr/>
        </p:nvSpPr>
        <p:spPr>
          <a:xfrm>
            <a:off x="5881609" y="3685305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B77D3B69-BC60-45E4-8C78-C98ADD54DB6A}"/>
              </a:ext>
            </a:extLst>
          </p:cNvPr>
          <p:cNvSpPr txBox="1">
            <a:spLocks/>
          </p:cNvSpPr>
          <p:nvPr/>
        </p:nvSpPr>
        <p:spPr>
          <a:xfrm>
            <a:off x="2977928" y="6211925"/>
            <a:ext cx="1759490" cy="43426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149 Fig. 4.71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372670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https://coursewareobjects.elsevier.com/objects/elr/Bontrager10e/IC/jpg/Chapter004/00407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9" t="25778" r="2328" b="7408"/>
          <a:stretch/>
        </p:blipFill>
        <p:spPr bwMode="auto">
          <a:xfrm rot="10800000">
            <a:off x="1785212" y="2125835"/>
            <a:ext cx="4228903" cy="4075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70976"/>
            <a:ext cx="10515600" cy="1325563"/>
          </a:xfrm>
        </p:spPr>
        <p:txBody>
          <a:bodyPr/>
          <a:lstStyle/>
          <a:p>
            <a:r>
              <a:rPr lang="en-CA" dirty="0"/>
              <a:t>Positioning – Fan Lateral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18203" y="1204957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hand so the </a:t>
            </a:r>
            <a:r>
              <a:rPr lang="en-CA" sz="2400" u="sng" dirty="0"/>
              <a:t>bones</a:t>
            </a:r>
            <a:r>
              <a:rPr lang="en-CA" sz="2400" dirty="0"/>
              <a:t> will reflect the ideal evaluation criteria</a:t>
            </a:r>
          </a:p>
        </p:txBody>
      </p:sp>
      <p:sp>
        <p:nvSpPr>
          <p:cNvPr id="17" name="Multiplication Sign 16">
            <a:extLst>
              <a:ext uri="{FF2B5EF4-FFF2-40B4-BE49-F238E27FC236}">
                <a16:creationId xmlns:a16="http://schemas.microsoft.com/office/drawing/2014/main" id="{20C714FB-668F-4CDA-88AB-D61C61F87EBA}"/>
              </a:ext>
            </a:extLst>
          </p:cNvPr>
          <p:cNvSpPr/>
          <p:nvPr/>
        </p:nvSpPr>
        <p:spPr>
          <a:xfrm>
            <a:off x="1444979" y="1954684"/>
            <a:ext cx="1185105" cy="1282619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5D27D02-BB09-4DD2-BF1D-6330442962C2}"/>
              </a:ext>
            </a:extLst>
          </p:cNvPr>
          <p:cNvSpPr/>
          <p:nvPr/>
        </p:nvSpPr>
        <p:spPr>
          <a:xfrm>
            <a:off x="6076003" y="3685305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6004056-5F2A-49D1-87CE-A22A1A9B1895}"/>
              </a:ext>
            </a:extLst>
          </p:cNvPr>
          <p:cNvSpPr/>
          <p:nvPr/>
        </p:nvSpPr>
        <p:spPr>
          <a:xfrm>
            <a:off x="6763604" y="1756110"/>
            <a:ext cx="363078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Digits separated and parallel to IR</a:t>
            </a:r>
          </a:p>
        </p:txBody>
      </p:sp>
      <p:pic>
        <p:nvPicPr>
          <p:cNvPr id="14" name="Picture 6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0" t="61174" r="38602" b="3139"/>
          <a:stretch/>
        </p:blipFill>
        <p:spPr bwMode="auto">
          <a:xfrm rot="10800000">
            <a:off x="6868457" y="2215925"/>
            <a:ext cx="3421085" cy="398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B77D3B69-BC60-45E4-8C78-C98ADD54DB6A}"/>
              </a:ext>
            </a:extLst>
          </p:cNvPr>
          <p:cNvSpPr txBox="1">
            <a:spLocks/>
          </p:cNvSpPr>
          <p:nvPr/>
        </p:nvSpPr>
        <p:spPr>
          <a:xfrm>
            <a:off x="3019917" y="6201125"/>
            <a:ext cx="1759490" cy="43426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151 Fig. 4.79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218185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6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0" t="61174" r="38602" b="3139"/>
          <a:stretch/>
        </p:blipFill>
        <p:spPr bwMode="auto">
          <a:xfrm rot="10800000">
            <a:off x="2141853" y="1806455"/>
            <a:ext cx="3421085" cy="398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4515" y="1711851"/>
            <a:ext cx="3059389" cy="40589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410271"/>
            <a:ext cx="10515600" cy="1325563"/>
          </a:xfrm>
        </p:spPr>
        <p:txBody>
          <a:bodyPr/>
          <a:lstStyle/>
          <a:p>
            <a:r>
              <a:rPr lang="en-CA" dirty="0"/>
              <a:t>Positioning – Fan Lateral Hand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00686" y="793987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Use external landmarks to set an appropriate field size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(</a:t>
            </a:r>
            <a:r>
              <a:rPr lang="en-CA" sz="2400" i="1" dirty="0"/>
              <a:t>using Anderson Marker Rules</a:t>
            </a:r>
            <a:r>
              <a:rPr lang="en-CA" sz="2400" dirty="0"/>
              <a:t>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524000" y="5670211"/>
            <a:ext cx="477522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required anatomy* Pro Tip: check anatomy “shadows”</a:t>
            </a:r>
            <a:endParaRPr lang="en-CA" i="1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CA1A58A-3236-4BB7-81B2-93BBE3CD813E}"/>
              </a:ext>
            </a:extLst>
          </p:cNvPr>
          <p:cNvSpPr/>
          <p:nvPr/>
        </p:nvSpPr>
        <p:spPr>
          <a:xfrm>
            <a:off x="2869374" y="4302049"/>
            <a:ext cx="611817" cy="646331"/>
          </a:xfrm>
          <a:prstGeom prst="ellipse">
            <a:avLst/>
          </a:prstGeom>
          <a:solidFill>
            <a:srgbClr val="00FF00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6831738" y="5797239"/>
            <a:ext cx="352323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entire hand &amp; 1 inch of distal forearm</a:t>
            </a:r>
            <a:endParaRPr lang="en-CA" i="1" dirty="0"/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8593356" y="6443570"/>
            <a:ext cx="1325880" cy="23799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Sait</a:t>
            </a:r>
            <a:r>
              <a:rPr lang="en-US" sz="900" dirty="0"/>
              <a:t> Imaging Library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24968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By Special Request – Extension Lateral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99159" y="1773885"/>
            <a:ext cx="542811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CA" sz="3200" dirty="0"/>
              <a:t>For foreign object or displacement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17E913B-1F25-415B-904B-8518E1E34C29}"/>
              </a:ext>
            </a:extLst>
          </p:cNvPr>
          <p:cNvGrpSpPr/>
          <p:nvPr/>
        </p:nvGrpSpPr>
        <p:grpSpPr>
          <a:xfrm>
            <a:off x="1393420" y="1467457"/>
            <a:ext cx="2924486" cy="5089677"/>
            <a:chOff x="651227" y="1607808"/>
            <a:chExt cx="2654086" cy="4815674"/>
          </a:xfrm>
        </p:grpSpPr>
        <p:pic>
          <p:nvPicPr>
            <p:cNvPr id="6" name="Picture 7" descr="https://evolve.elsevier.com/objects/elr/Bontrager8e/IC/jpg/labeled/Chapter04/004078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824" t="3425" r="22174"/>
            <a:stretch/>
          </p:blipFill>
          <p:spPr bwMode="auto">
            <a:xfrm rot="10800000">
              <a:off x="685485" y="1607808"/>
              <a:ext cx="2619828" cy="4431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Placeholder 4"/>
            <p:cNvSpPr txBox="1">
              <a:spLocks/>
            </p:cNvSpPr>
            <p:nvPr/>
          </p:nvSpPr>
          <p:spPr>
            <a:xfrm>
              <a:off x="651227" y="6039164"/>
              <a:ext cx="2091928" cy="38431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 err="1"/>
                <a:t>Bontrager</a:t>
              </a:r>
              <a:r>
                <a:rPr lang="en-US" sz="900" dirty="0"/>
                <a:t> pg. 153 Fig. 4.78</a:t>
              </a:r>
              <a:endParaRPr lang="en-CA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733FA33-8749-4582-90E1-F7AA4E4F22D6}"/>
              </a:ext>
            </a:extLst>
          </p:cNvPr>
          <p:cNvGrpSpPr/>
          <p:nvPr/>
        </p:nvGrpSpPr>
        <p:grpSpPr>
          <a:xfrm>
            <a:off x="5055905" y="1733295"/>
            <a:ext cx="1743253" cy="4558005"/>
            <a:chOff x="6948260" y="1724305"/>
            <a:chExt cx="1743253" cy="4558005"/>
          </a:xfrm>
        </p:grpSpPr>
        <p:pic>
          <p:nvPicPr>
            <p:cNvPr id="1026" name="Picture 2" descr="File:X-ray of normal hand by lateral projection.jpg">
              <a:extLst>
                <a:ext uri="{FF2B5EF4-FFF2-40B4-BE49-F238E27FC236}">
                  <a16:creationId xmlns:a16="http://schemas.microsoft.com/office/drawing/2014/main" id="{F50DE3E6-ABC4-4D4D-8EB9-5744B8201F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8260" y="1724305"/>
              <a:ext cx="1475998" cy="45580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 Placeholder 4">
              <a:extLst>
                <a:ext uri="{FF2B5EF4-FFF2-40B4-BE49-F238E27FC236}">
                  <a16:creationId xmlns:a16="http://schemas.microsoft.com/office/drawing/2014/main" id="{177613AC-3143-4F6C-992D-E725BFAC9F69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6400457" y="3869679"/>
              <a:ext cx="4314858" cy="267255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https://en.wikipedia.org/wiki/File:X-ray_of_normal_hand_by_lateral_projection.jpg</a:t>
              </a:r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18140028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03742"/>
            <a:ext cx="10515600" cy="1325563"/>
          </a:xfrm>
        </p:spPr>
        <p:txBody>
          <a:bodyPr/>
          <a:lstStyle/>
          <a:p>
            <a:r>
              <a:rPr lang="en-CA" dirty="0"/>
              <a:t>By Special Request – AP Oblique Hands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0290" y="112224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CA" sz="2600" dirty="0"/>
              <a:t>The “ball-catcher’s position” assists in detecting early radiographic changes indicative of rheumatoid arthritis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1337" t="6519" b="2119"/>
          <a:stretch/>
        </p:blipFill>
        <p:spPr>
          <a:xfrm>
            <a:off x="1566916" y="2300288"/>
            <a:ext cx="4581174" cy="3854063"/>
          </a:xfrm>
          <a:prstGeom prst="rect">
            <a:avLst/>
          </a:prstGeom>
        </p:spPr>
      </p:pic>
      <p:sp>
        <p:nvSpPr>
          <p:cNvPr id="6" name="Text Placeholder 4"/>
          <p:cNvSpPr txBox="1">
            <a:spLocks/>
          </p:cNvSpPr>
          <p:nvPr/>
        </p:nvSpPr>
        <p:spPr>
          <a:xfrm>
            <a:off x="7929659" y="6443569"/>
            <a:ext cx="2524029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154 Fig. 4.83 &amp; 4.84</a:t>
            </a:r>
          </a:p>
          <a:p>
            <a:endParaRPr lang="en-CA" dirty="0"/>
          </a:p>
        </p:txBody>
      </p:sp>
      <p:pic>
        <p:nvPicPr>
          <p:cNvPr id="7" name="Picture 9" descr="https://evolve.elsevier.com/objects/elr/Bontrager8e/IC/jpg/labeled/Chapter04/00408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1" t="5276" r="3961"/>
          <a:stretch/>
        </p:blipFill>
        <p:spPr>
          <a:xfrm>
            <a:off x="6231730" y="2011803"/>
            <a:ext cx="4343400" cy="428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0241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Thumb Protocol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b="1" u="sng" dirty="0"/>
              <a:t>Routine</a:t>
            </a:r>
            <a:r>
              <a:rPr lang="en-US" sz="3200" dirty="0"/>
              <a:t>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AP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PA Oblique (45º anterior oblique)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Lateral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  <a:p>
            <a:pPr marL="0" indent="0">
              <a:buNone/>
            </a:pPr>
            <a:r>
              <a:rPr lang="en-US" b="1" u="sng" dirty="0"/>
              <a:t>Adaptive</a:t>
            </a:r>
            <a:r>
              <a:rPr lang="en-US" dirty="0"/>
              <a:t>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PA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9754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Image preview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64" b="32238"/>
          <a:stretch/>
        </p:blipFill>
        <p:spPr bwMode="auto">
          <a:xfrm>
            <a:off x="6340456" y="4356292"/>
            <a:ext cx="3935660" cy="202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preview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35" b="32520"/>
          <a:stretch/>
        </p:blipFill>
        <p:spPr bwMode="auto">
          <a:xfrm>
            <a:off x="6340456" y="2156580"/>
            <a:ext cx="3935660" cy="171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Image previe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62" t="15003" r="5844" b="31905"/>
          <a:stretch/>
        </p:blipFill>
        <p:spPr bwMode="auto">
          <a:xfrm>
            <a:off x="1568021" y="2439570"/>
            <a:ext cx="3956201" cy="38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7838"/>
            <a:ext cx="10515600" cy="1325563"/>
          </a:xfrm>
        </p:spPr>
        <p:txBody>
          <a:bodyPr/>
          <a:lstStyle/>
          <a:p>
            <a:r>
              <a:rPr lang="en-CA" dirty="0"/>
              <a:t>Positioning – AP Thumb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452504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and/or in the light field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7553813" y="6472672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17007A-8732-4DF3-AF94-FC7C82B15C40}"/>
              </a:ext>
            </a:extLst>
          </p:cNvPr>
          <p:cNvSpPr/>
          <p:nvPr/>
        </p:nvSpPr>
        <p:spPr>
          <a:xfrm>
            <a:off x="8077454" y="3839835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616741" y="1961551"/>
            <a:ext cx="507222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lIns="91440" tIns="45720" rIns="91440" bIns="45720" anchor="t">
            <a:spAutoFit/>
          </a:bodyPr>
          <a:lstStyle/>
          <a:p>
            <a:r>
              <a:rPr lang="en-CA" dirty="0"/>
              <a:t>Central Ray is over 1</a:t>
            </a:r>
            <a:r>
              <a:rPr lang="en-CA" baseline="30000" dirty="0"/>
              <a:t>st</a:t>
            </a:r>
            <a:r>
              <a:rPr lang="en-CA" dirty="0"/>
              <a:t> MCP and middle of IR</a:t>
            </a:r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id="{56BA0B3E-5B83-4C1E-9FB8-815301B0A82F}"/>
              </a:ext>
            </a:extLst>
          </p:cNvPr>
          <p:cNvSpPr/>
          <p:nvPr/>
        </p:nvSpPr>
        <p:spPr>
          <a:xfrm>
            <a:off x="6183337" y="4118673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838200" y="942451"/>
            <a:ext cx="8065122" cy="6278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the </a:t>
            </a:r>
            <a:r>
              <a:rPr lang="en-CA" sz="2400" u="sng" dirty="0"/>
              <a:t>length</a:t>
            </a:r>
            <a:r>
              <a:rPr lang="en-CA" sz="2400" dirty="0"/>
              <a:t> of anatomy with the </a:t>
            </a:r>
            <a:r>
              <a:rPr lang="en-CA" sz="2400" u="sng" dirty="0"/>
              <a:t>length</a:t>
            </a:r>
            <a:r>
              <a:rPr lang="en-CA" sz="2400" dirty="0"/>
              <a:t> of IR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6057189" y="1888292"/>
            <a:ext cx="450219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Wrist should be aligned and flat against IR</a:t>
            </a:r>
          </a:p>
        </p:txBody>
      </p:sp>
    </p:spTree>
    <p:extLst>
      <p:ext uri="{BB962C8B-B14F-4D97-AF65-F5344CB8AC3E}">
        <p14:creationId xmlns:p14="http://schemas.microsoft.com/office/powerpoint/2010/main" val="11088765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9440" y="2679832"/>
            <a:ext cx="1677454" cy="39044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AP Thumb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90291" y="1364567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hand so the </a:t>
            </a:r>
            <a:r>
              <a:rPr lang="en-CA" sz="2400" u="sng" dirty="0"/>
              <a:t>bones</a:t>
            </a:r>
            <a:r>
              <a:rPr lang="en-CA" sz="2400" dirty="0"/>
              <a:t> will reflect the ideal evaluation criteria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6004056-5F2A-49D1-87CE-A22A1A9B1895}"/>
              </a:ext>
            </a:extLst>
          </p:cNvPr>
          <p:cNvSpPr/>
          <p:nvPr/>
        </p:nvSpPr>
        <p:spPr>
          <a:xfrm>
            <a:off x="5138787" y="3030236"/>
            <a:ext cx="342809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Ensure the head of the proximal phalanx is </a:t>
            </a:r>
            <a:r>
              <a:rPr lang="en-CA" i="1" dirty="0"/>
              <a:t>parallel</a:t>
            </a:r>
            <a:r>
              <a:rPr lang="en-CA" dirty="0"/>
              <a:t> to the IR</a:t>
            </a: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307243A1-7C82-4667-9D41-D5066B84E022}"/>
              </a:ext>
            </a:extLst>
          </p:cNvPr>
          <p:cNvSpPr txBox="1">
            <a:spLocks/>
          </p:cNvSpPr>
          <p:nvPr/>
        </p:nvSpPr>
        <p:spPr>
          <a:xfrm>
            <a:off x="8353899" y="657052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</a:t>
            </a:r>
          </a:p>
          <a:p>
            <a:endParaRPr lang="en-CA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49299" y="1770292"/>
            <a:ext cx="8136488" cy="100507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Use external landmarks to set an appropriate field size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(</a:t>
            </a:r>
            <a:r>
              <a:rPr lang="en-CA" sz="2400" i="1" dirty="0"/>
              <a:t>using Anderson Marker Rules</a:t>
            </a:r>
            <a:r>
              <a:rPr lang="en-CA" sz="2400" dirty="0"/>
              <a:t>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5138787" y="4341909"/>
            <a:ext cx="342809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required anatomy*</a:t>
            </a:r>
            <a:endParaRPr lang="en-CA" i="1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5188797" y="5669325"/>
            <a:ext cx="337808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entire Thumb &amp; trapezium</a:t>
            </a:r>
            <a:endParaRPr lang="en-CA" i="1" dirty="0"/>
          </a:p>
        </p:txBody>
      </p:sp>
      <p:pic>
        <p:nvPicPr>
          <p:cNvPr id="23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62" t="15003" r="5844" b="31905"/>
          <a:stretch/>
        </p:blipFill>
        <p:spPr bwMode="auto">
          <a:xfrm rot="10800000">
            <a:off x="1646358" y="3030235"/>
            <a:ext cx="3336776" cy="3285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6CA1A58A-3236-4BB7-81B2-93BBE3CD813E}"/>
              </a:ext>
            </a:extLst>
          </p:cNvPr>
          <p:cNvSpPr/>
          <p:nvPr/>
        </p:nvSpPr>
        <p:spPr>
          <a:xfrm>
            <a:off x="3314746" y="3676567"/>
            <a:ext cx="512188" cy="427573"/>
          </a:xfrm>
          <a:prstGeom prst="ellipse">
            <a:avLst/>
          </a:prstGeom>
          <a:solidFill>
            <a:srgbClr val="00FF00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1972245" y="6315655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277637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5" t="17677" b="12156"/>
          <a:stretch/>
        </p:blipFill>
        <p:spPr bwMode="auto">
          <a:xfrm rot="10800000">
            <a:off x="6480866" y="2658761"/>
            <a:ext cx="3726108" cy="378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14" b="11837"/>
          <a:stretch/>
        </p:blipFill>
        <p:spPr bwMode="auto">
          <a:xfrm rot="5400000">
            <a:off x="1475135" y="2835920"/>
            <a:ext cx="4180266" cy="296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24184"/>
            <a:ext cx="10515600" cy="1325563"/>
          </a:xfrm>
        </p:spPr>
        <p:txBody>
          <a:bodyPr/>
          <a:lstStyle/>
          <a:p>
            <a:r>
              <a:rPr lang="en-CA" dirty="0"/>
              <a:t>Positioning – PA Oblique Thumb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925538" y="1176583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and/or in the light field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7553813" y="6472672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17007A-8732-4DF3-AF94-FC7C82B15C40}"/>
              </a:ext>
            </a:extLst>
          </p:cNvPr>
          <p:cNvSpPr/>
          <p:nvPr/>
        </p:nvSpPr>
        <p:spPr>
          <a:xfrm>
            <a:off x="5421591" y="3918314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VS.</a:t>
            </a:r>
            <a:endParaRPr lang="en-CA" b="1" dirty="0">
              <a:solidFill>
                <a:srgbClr val="CC00FF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616741" y="1961551"/>
            <a:ext cx="390748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CR is over 1</a:t>
            </a:r>
            <a:r>
              <a:rPr lang="en-CA" baseline="30000" dirty="0"/>
              <a:t>st</a:t>
            </a:r>
            <a:r>
              <a:rPr lang="en-CA" dirty="0"/>
              <a:t> MCP and middle of IR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115529" y="1477507"/>
            <a:ext cx="8065122" cy="6278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the </a:t>
            </a:r>
            <a:r>
              <a:rPr lang="en-CA" sz="2400" u="sng" dirty="0"/>
              <a:t>length</a:t>
            </a:r>
            <a:r>
              <a:rPr lang="en-CA" sz="2400" dirty="0"/>
              <a:t> of anatomy with the </a:t>
            </a:r>
            <a:r>
              <a:rPr lang="en-CA" sz="2400" u="sng" dirty="0"/>
              <a:t>length</a:t>
            </a:r>
            <a:r>
              <a:rPr lang="en-CA" sz="2400" dirty="0"/>
              <a:t> of IR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524001" y="6103340"/>
            <a:ext cx="450219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Wrist should be aligned and flat against IR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DA2F45-AEDA-4DEA-9E6B-14925FE63A2A}"/>
              </a:ext>
            </a:extLst>
          </p:cNvPr>
          <p:cNvSpPr txBox="1"/>
          <p:nvPr/>
        </p:nvSpPr>
        <p:spPr>
          <a:xfrm>
            <a:off x="6480867" y="1996940"/>
            <a:ext cx="3726109" cy="64633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sym typeface="Wingdings" panose="05000000000000000000" pitchFamily="2" charset="2"/>
              </a:rPr>
              <a:t>Note: curled fingers will superimpose anatomy of interest</a:t>
            </a:r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4301263" y="740908"/>
            <a:ext cx="3441968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Remember to change cassettes</a:t>
            </a:r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id="{56BA0B3E-5B83-4C1E-9FB8-815301B0A82F}"/>
              </a:ext>
            </a:extLst>
          </p:cNvPr>
          <p:cNvSpPr/>
          <p:nvPr/>
        </p:nvSpPr>
        <p:spPr>
          <a:xfrm>
            <a:off x="6164168" y="2432126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1572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" t="34914" r="8322" b="11837"/>
          <a:stretch/>
        </p:blipFill>
        <p:spPr bwMode="auto">
          <a:xfrm rot="5400000">
            <a:off x="1491591" y="3072470"/>
            <a:ext cx="3646311" cy="296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PA Oblique Thumb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286009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hand so the </a:t>
            </a:r>
            <a:r>
              <a:rPr lang="en-CA" sz="2400" u="sng" dirty="0"/>
              <a:t>bones</a:t>
            </a:r>
            <a:r>
              <a:rPr lang="en-CA" sz="2400" dirty="0"/>
              <a:t> will reflect the ideal evaluation criteria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6004056-5F2A-49D1-87CE-A22A1A9B1895}"/>
              </a:ext>
            </a:extLst>
          </p:cNvPr>
          <p:cNvSpPr/>
          <p:nvPr/>
        </p:nvSpPr>
        <p:spPr>
          <a:xfrm>
            <a:off x="5138787" y="3030236"/>
            <a:ext cx="342809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Ensure the head of the proximal phalanx is 45</a:t>
            </a:r>
            <a:r>
              <a:rPr lang="en-CA" baseline="30000" dirty="0"/>
              <a:t>0</a:t>
            </a:r>
            <a:r>
              <a:rPr lang="en-CA" dirty="0"/>
              <a:t> to the IR</a:t>
            </a: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307243A1-7C82-4667-9D41-D5066B84E022}"/>
              </a:ext>
            </a:extLst>
          </p:cNvPr>
          <p:cNvSpPr txBox="1">
            <a:spLocks/>
          </p:cNvSpPr>
          <p:nvPr/>
        </p:nvSpPr>
        <p:spPr>
          <a:xfrm>
            <a:off x="8353899" y="657052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</a:t>
            </a:r>
          </a:p>
          <a:p>
            <a:endParaRPr lang="en-CA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49299" y="1770292"/>
            <a:ext cx="8136488" cy="100507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000" dirty="0"/>
              <a:t>Use external landmarks to set an appropriate field size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000" dirty="0"/>
              <a:t>Place an anatomical marker (</a:t>
            </a:r>
            <a:r>
              <a:rPr lang="en-CA" sz="2000" i="1" dirty="0"/>
              <a:t>using Anderson Marker Rules</a:t>
            </a:r>
            <a:r>
              <a:rPr lang="en-CA" sz="2000" dirty="0"/>
              <a:t>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5138787" y="4341909"/>
            <a:ext cx="342809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required anatomy*</a:t>
            </a:r>
            <a:endParaRPr lang="en-CA" i="1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5188797" y="5669325"/>
            <a:ext cx="337808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entire Thumb &amp; trapezium</a:t>
            </a:r>
            <a:endParaRPr lang="en-CA" i="1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CA1A58A-3236-4BB7-81B2-93BBE3CD813E}"/>
              </a:ext>
            </a:extLst>
          </p:cNvPr>
          <p:cNvSpPr/>
          <p:nvPr/>
        </p:nvSpPr>
        <p:spPr>
          <a:xfrm>
            <a:off x="3314746" y="3676567"/>
            <a:ext cx="512188" cy="427573"/>
          </a:xfrm>
          <a:prstGeom prst="ellipse">
            <a:avLst/>
          </a:prstGeom>
          <a:solidFill>
            <a:srgbClr val="00FF00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1821808" y="6377225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9770" b="17824"/>
          <a:stretch/>
        </p:blipFill>
        <p:spPr>
          <a:xfrm>
            <a:off x="8837343" y="2606829"/>
            <a:ext cx="1631195" cy="39636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142807" y="2733301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27006281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94" b="8754"/>
          <a:stretch/>
        </p:blipFill>
        <p:spPr bwMode="auto">
          <a:xfrm rot="5400000">
            <a:off x="4005418" y="2802412"/>
            <a:ext cx="4337988" cy="2686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66394"/>
            <a:ext cx="10515600" cy="1325563"/>
          </a:xfrm>
        </p:spPr>
        <p:txBody>
          <a:bodyPr/>
          <a:lstStyle/>
          <a:p>
            <a:r>
              <a:rPr lang="en-CA" dirty="0"/>
              <a:t>Positioning – Lateral Thumb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160468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and/or in the light field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7553813" y="6472672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583046" y="1968977"/>
            <a:ext cx="390748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CR is over 1</a:t>
            </a:r>
            <a:r>
              <a:rPr lang="en-CA" baseline="30000" dirty="0"/>
              <a:t>st</a:t>
            </a:r>
            <a:r>
              <a:rPr lang="en-CA" dirty="0"/>
              <a:t> MCP and middle of IR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141852" y="1499242"/>
            <a:ext cx="8065122" cy="6278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the </a:t>
            </a:r>
            <a:r>
              <a:rPr lang="en-CA" sz="2400" u="sng" dirty="0"/>
              <a:t>length</a:t>
            </a:r>
            <a:r>
              <a:rPr lang="en-CA" sz="2400" dirty="0"/>
              <a:t> of anatomy with the </a:t>
            </a:r>
            <a:r>
              <a:rPr lang="en-CA" sz="2400" u="sng" dirty="0"/>
              <a:t>length</a:t>
            </a:r>
            <a:r>
              <a:rPr lang="en-CA" sz="2400" dirty="0"/>
              <a:t> of IR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6148091" y="6059686"/>
            <a:ext cx="450219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Wrist should be aligned and flat against IR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4427106" y="759446"/>
            <a:ext cx="3441968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Remember to change cassettes</a:t>
            </a:r>
          </a:p>
        </p:txBody>
      </p:sp>
    </p:spTree>
    <p:extLst>
      <p:ext uri="{BB962C8B-B14F-4D97-AF65-F5344CB8AC3E}">
        <p14:creationId xmlns:p14="http://schemas.microsoft.com/office/powerpoint/2010/main" val="1338507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0" t="44794" r="6370" b="8754"/>
          <a:stretch/>
        </p:blipFill>
        <p:spPr bwMode="auto">
          <a:xfrm rot="5400000">
            <a:off x="1323816" y="3266090"/>
            <a:ext cx="3883377" cy="2686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9726" y="-112544"/>
            <a:ext cx="10515600" cy="1325563"/>
          </a:xfrm>
        </p:spPr>
        <p:txBody>
          <a:bodyPr/>
          <a:lstStyle/>
          <a:p>
            <a:r>
              <a:rPr lang="en-CA" dirty="0"/>
              <a:t>Positioning – Lateral Thumb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hand so the </a:t>
            </a:r>
            <a:r>
              <a:rPr lang="en-CA" sz="2400" u="sng" dirty="0"/>
              <a:t>bones</a:t>
            </a:r>
            <a:r>
              <a:rPr lang="en-CA" sz="2400" dirty="0"/>
              <a:t> will reflect the ideal evaluation criteria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6004056-5F2A-49D1-87CE-A22A1A9B1895}"/>
              </a:ext>
            </a:extLst>
          </p:cNvPr>
          <p:cNvSpPr/>
          <p:nvPr/>
        </p:nvSpPr>
        <p:spPr>
          <a:xfrm>
            <a:off x="4855236" y="2896803"/>
            <a:ext cx="383720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Ensure the head of the proximal phalanx is </a:t>
            </a:r>
            <a:r>
              <a:rPr lang="en-CA" i="1" dirty="0"/>
              <a:t>perpendicular</a:t>
            </a:r>
            <a:r>
              <a:rPr lang="en-CA" dirty="0"/>
              <a:t> to the IR</a:t>
            </a: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307243A1-7C82-4667-9D41-D5066B84E022}"/>
              </a:ext>
            </a:extLst>
          </p:cNvPr>
          <p:cNvSpPr txBox="1">
            <a:spLocks/>
          </p:cNvSpPr>
          <p:nvPr/>
        </p:nvSpPr>
        <p:spPr>
          <a:xfrm>
            <a:off x="8353899" y="657052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</a:t>
            </a:r>
          </a:p>
          <a:p>
            <a:endParaRPr lang="en-CA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49298" y="1770292"/>
            <a:ext cx="9590769" cy="100507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Use external landmarks to set an appropriate field size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(</a:t>
            </a:r>
            <a:r>
              <a:rPr lang="en-CA" sz="2400" i="1" dirty="0"/>
              <a:t>using Anderson Marker Rules</a:t>
            </a:r>
            <a:r>
              <a:rPr lang="en-CA" sz="2400" dirty="0"/>
              <a:t>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4853119" y="4142659"/>
            <a:ext cx="383720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required anatomy*</a:t>
            </a:r>
            <a:endParaRPr lang="en-CA" i="1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4853119" y="5469479"/>
            <a:ext cx="383720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entire Thumb &amp; trapezium</a:t>
            </a:r>
            <a:endParaRPr lang="en-CA" i="1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CA1A58A-3236-4BB7-81B2-93BBE3CD813E}"/>
              </a:ext>
            </a:extLst>
          </p:cNvPr>
          <p:cNvSpPr/>
          <p:nvPr/>
        </p:nvSpPr>
        <p:spPr>
          <a:xfrm>
            <a:off x="3430095" y="3580985"/>
            <a:ext cx="512188" cy="427573"/>
          </a:xfrm>
          <a:prstGeom prst="ellipse">
            <a:avLst/>
          </a:prstGeom>
          <a:solidFill>
            <a:srgbClr val="00FF00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14420"/>
          <a:stretch/>
        </p:blipFill>
        <p:spPr>
          <a:xfrm>
            <a:off x="9026757" y="2753144"/>
            <a:ext cx="1237131" cy="381236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932142" y="277536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28381267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6A13D40-8D63-45FA-8BE7-DB419B8820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69DC84E-C3F0-4F73-89BD-F4E422450D50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67DDD352-B1FF-40ED-BE9C-8D924B92857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34397</TotalTime>
  <Words>1582</Words>
  <Application>Microsoft Office PowerPoint</Application>
  <PresentationFormat>Widescreen</PresentationFormat>
  <Paragraphs>241</Paragraphs>
  <Slides>37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Arial</vt:lpstr>
      <vt:lpstr>Calibri</vt:lpstr>
      <vt:lpstr>Futura PT Book</vt:lpstr>
      <vt:lpstr>Futura PT Demi</vt:lpstr>
      <vt:lpstr>Impact</vt:lpstr>
      <vt:lpstr>Ink Free</vt:lpstr>
      <vt:lpstr>Wingdings</vt:lpstr>
      <vt:lpstr>Anderson MRT</vt:lpstr>
      <vt:lpstr>MRAD 204:  Radiographic Technique 1</vt:lpstr>
      <vt:lpstr>Affiliated Readings</vt:lpstr>
      <vt:lpstr>Overview</vt:lpstr>
      <vt:lpstr>Guidelines/Considerations</vt:lpstr>
      <vt:lpstr>Guidelines/Considerations</vt:lpstr>
      <vt:lpstr>Guidelines/Considerations</vt:lpstr>
      <vt:lpstr>Guidelines/Considerations</vt:lpstr>
      <vt:lpstr>Guidelines/Considerations</vt:lpstr>
      <vt:lpstr>Guidelines/Considerations</vt:lpstr>
      <vt:lpstr>Hand Protocols</vt:lpstr>
      <vt:lpstr>Positioning – PA Hand</vt:lpstr>
      <vt:lpstr>Positioning – PA Hand</vt:lpstr>
      <vt:lpstr>Positioning – PA Hand</vt:lpstr>
      <vt:lpstr>Positioning – PA Hand</vt:lpstr>
      <vt:lpstr>Positioning – PA Hand</vt:lpstr>
      <vt:lpstr>Positioning – PA Oblique Hand</vt:lpstr>
      <vt:lpstr>Positioning – PA Oblique Hand</vt:lpstr>
      <vt:lpstr>Positioning – PA Oblique Hand</vt:lpstr>
      <vt:lpstr>Positioning – PA Oblique Hand</vt:lpstr>
      <vt:lpstr>Positioning – PA Oblique Hand</vt:lpstr>
      <vt:lpstr>Positioning – PA Oblique Hand</vt:lpstr>
      <vt:lpstr>Positioning – PA Oblique Hand</vt:lpstr>
      <vt:lpstr>Positioning – Lateral Hand</vt:lpstr>
      <vt:lpstr>Positioning – Fan Lateral Hand</vt:lpstr>
      <vt:lpstr>Positioning – Fan Lateral Hand</vt:lpstr>
      <vt:lpstr>Positioning – Fan Lateral Hand</vt:lpstr>
      <vt:lpstr>Positioning – Fan Lateral Hand</vt:lpstr>
      <vt:lpstr>Positioning – Fan Lateral Hand</vt:lpstr>
      <vt:lpstr>By Special Request – Extension Lateral</vt:lpstr>
      <vt:lpstr>By Special Request – AP Oblique Hands</vt:lpstr>
      <vt:lpstr>Thumb Protocol</vt:lpstr>
      <vt:lpstr>Positioning – AP Thumb</vt:lpstr>
      <vt:lpstr>Positioning – AP Thumb</vt:lpstr>
      <vt:lpstr>Positioning – PA Oblique Thumb</vt:lpstr>
      <vt:lpstr>Positioning – PA Oblique Thumb</vt:lpstr>
      <vt:lpstr>Positioning – Lateral Thumb</vt:lpstr>
      <vt:lpstr>Positioning – Lateral Thumb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1263</cp:revision>
  <cp:lastPrinted>2016-04-11T17:01:10Z</cp:lastPrinted>
  <dcterms:created xsi:type="dcterms:W3CDTF">2009-04-06T17:04:40Z</dcterms:created>
  <dcterms:modified xsi:type="dcterms:W3CDTF">2025-02-07T13:24:19Z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