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2.xml" ContentType="application/vnd.openxmlformats-officedocument.presentationml.notesSlide+xml"/>
  <Override PartName="/ppt/slideLayouts/slideLayout28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rawing2.xml" ContentType="application/vnd.ms-office.drawingml.diagramDrawing+xml"/>
  <Override PartName="/ppt/theme/theme2.xml" ContentType="application/vnd.openxmlformats-officedocument.theme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layout1.xml" ContentType="application/vnd.openxmlformats-officedocument.drawingml.diagramLayou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Relationship Id="rId6" Type="http://schemas.microsoft.com/office/2020/02/relationships/classificationlabels" Target="docMetadata/LabelInfo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676" r:id="rId2"/>
  </p:sldMasterIdLst>
  <p:notesMasterIdLst>
    <p:notesMasterId r:id="rId40"/>
  </p:notesMasterIdLst>
  <p:handoutMasterIdLst>
    <p:handoutMasterId r:id="rId41"/>
  </p:handoutMasterIdLst>
  <p:sldIdLst>
    <p:sldId id="269" r:id="rId3"/>
    <p:sldId id="347" r:id="rId4"/>
    <p:sldId id="281" r:id="rId5"/>
    <p:sldId id="279" r:id="rId6"/>
    <p:sldId id="284" r:id="rId7"/>
    <p:sldId id="285" r:id="rId8"/>
    <p:sldId id="343" r:id="rId9"/>
    <p:sldId id="345" r:id="rId10"/>
    <p:sldId id="344" r:id="rId11"/>
    <p:sldId id="346" r:id="rId12"/>
    <p:sldId id="321" r:id="rId13"/>
    <p:sldId id="314" r:id="rId14"/>
    <p:sldId id="308" r:id="rId15"/>
    <p:sldId id="319" r:id="rId16"/>
    <p:sldId id="351" r:id="rId17"/>
    <p:sldId id="333" r:id="rId18"/>
    <p:sldId id="370" r:id="rId19"/>
    <p:sldId id="367" r:id="rId20"/>
    <p:sldId id="316" r:id="rId21"/>
    <p:sldId id="356" r:id="rId22"/>
    <p:sldId id="324" r:id="rId23"/>
    <p:sldId id="317" r:id="rId24"/>
    <p:sldId id="318" r:id="rId25"/>
    <p:sldId id="374" r:id="rId26"/>
    <p:sldId id="323" r:id="rId27"/>
    <p:sldId id="357" r:id="rId28"/>
    <p:sldId id="358" r:id="rId29"/>
    <p:sldId id="359" r:id="rId30"/>
    <p:sldId id="360" r:id="rId31"/>
    <p:sldId id="361" r:id="rId32"/>
    <p:sldId id="716" r:id="rId33"/>
    <p:sldId id="371" r:id="rId34"/>
    <p:sldId id="291" r:id="rId35"/>
    <p:sldId id="342" r:id="rId36"/>
    <p:sldId id="372" r:id="rId37"/>
    <p:sldId id="368" r:id="rId38"/>
    <p:sldId id="715" r:id="rId39"/>
  </p:sldIdLst>
  <p:sldSz cx="12192000" cy="6858000"/>
  <p:notesSz cx="7023100" cy="9309100"/>
  <p:custDataLst>
    <p:tags r:id="rId4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47"/>
            <p14:sldId id="281"/>
            <p14:sldId id="279"/>
            <p14:sldId id="284"/>
            <p14:sldId id="285"/>
            <p14:sldId id="343"/>
            <p14:sldId id="345"/>
            <p14:sldId id="344"/>
            <p14:sldId id="346"/>
            <p14:sldId id="321"/>
            <p14:sldId id="314"/>
            <p14:sldId id="308"/>
            <p14:sldId id="319"/>
            <p14:sldId id="351"/>
            <p14:sldId id="333"/>
            <p14:sldId id="370"/>
            <p14:sldId id="367"/>
            <p14:sldId id="316"/>
            <p14:sldId id="356"/>
            <p14:sldId id="324"/>
            <p14:sldId id="317"/>
            <p14:sldId id="318"/>
            <p14:sldId id="374"/>
            <p14:sldId id="323"/>
            <p14:sldId id="357"/>
            <p14:sldId id="358"/>
            <p14:sldId id="359"/>
            <p14:sldId id="360"/>
            <p14:sldId id="361"/>
            <p14:sldId id="716"/>
            <p14:sldId id="371"/>
            <p14:sldId id="291"/>
            <p14:sldId id="342"/>
            <p14:sldId id="372"/>
            <p14:sldId id="368"/>
            <p14:sldId id="7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3E17"/>
    <a:srgbClr val="EE362C"/>
    <a:srgbClr val="005EB8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4" autoAdjust="0"/>
    <p:restoredTop sz="94249" autoAdjust="0"/>
  </p:normalViewPr>
  <p:slideViewPr>
    <p:cSldViewPr snapToGrid="0">
      <p:cViewPr varScale="1">
        <p:scale>
          <a:sx n="104" d="100"/>
          <a:sy n="104" d="100"/>
        </p:scale>
        <p:origin x="822" y="72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gs" Target="tags/tag1.xml"/><Relationship Id="rId47" Type="http://schemas.openxmlformats.org/officeDocument/2006/relationships/customXml" Target="../customXml/item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customXml" Target="../customXml/item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1A7001-6E5C-4923-AF1E-62962006CEB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807D0E-43A7-4B29-BC63-27E238E00CAB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Preceptor signs exam as “Performed”</a:t>
          </a:r>
        </a:p>
      </dgm:t>
    </dgm:pt>
    <dgm:pt modelId="{17E69D6B-30C9-4B82-9A00-09D5897407B6}" type="parTrans" cxnId="{B025DBA1-7388-4928-8A40-250F6EC6B224}">
      <dgm:prSet/>
      <dgm:spPr/>
      <dgm:t>
        <a:bodyPr/>
        <a:lstStyle/>
        <a:p>
          <a:endParaRPr lang="en-US"/>
        </a:p>
      </dgm:t>
    </dgm:pt>
    <dgm:pt modelId="{66EF077D-92AE-4554-BE18-0668258757F4}" type="sibTrans" cxnId="{B025DBA1-7388-4928-8A40-250F6EC6B224}">
      <dgm:prSet/>
      <dgm:spPr/>
      <dgm:t>
        <a:bodyPr/>
        <a:lstStyle/>
        <a:p>
          <a:endParaRPr lang="en-US"/>
        </a:p>
      </dgm:t>
    </dgm:pt>
    <dgm:pt modelId="{5040D870-2BAF-4C8B-B61B-4AB821DF2AA1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IC line</a:t>
          </a:r>
        </a:p>
      </dgm:t>
    </dgm:pt>
    <dgm:pt modelId="{47B2FB24-8853-43D6-81E5-46F049778B79}" type="parTrans" cxnId="{D35600F0-3E2A-412C-8909-2BD0EFF619AB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ED2B34D4-9FA5-417C-AD60-15936E6A7918}" type="sibTrans" cxnId="{D35600F0-3E2A-412C-8909-2BD0EFF619AB}">
      <dgm:prSet/>
      <dgm:spPr/>
      <dgm:t>
        <a:bodyPr/>
        <a:lstStyle/>
        <a:p>
          <a:endParaRPr lang="en-US"/>
        </a:p>
      </dgm:t>
    </dgm:pt>
    <dgm:pt modelId="{13AC0BBB-1358-46B1-A7A6-8753C0C145B0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Not approved </a:t>
          </a:r>
        </a:p>
      </dgm:t>
    </dgm:pt>
    <dgm:pt modelId="{4E30DFF1-4D81-4312-A609-B9FE986C5B2C}" type="parTrans" cxnId="{12AF7EE0-AE77-41B5-A104-4D84B0BC2732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037C575A-3FF4-45A4-B784-50855434B233}" type="sibTrans" cxnId="{12AF7EE0-AE77-41B5-A104-4D84B0BC2732}">
      <dgm:prSet/>
      <dgm:spPr/>
      <dgm:t>
        <a:bodyPr/>
        <a:lstStyle/>
        <a:p>
          <a:endParaRPr lang="en-US"/>
        </a:p>
      </dgm:t>
    </dgm:pt>
    <dgm:pt modelId="{7269D2AD-D8E4-4EC4-9CA3-E11FD2746E84}" type="pres">
      <dgm:prSet presAssocID="{311A7001-6E5C-4923-AF1E-62962006CEB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5729572-94A2-4A9E-AF74-9C100A3130AD}" type="pres">
      <dgm:prSet presAssocID="{92807D0E-43A7-4B29-BC63-27E238E00CAB}" presName="hierRoot1" presStyleCnt="0">
        <dgm:presLayoutVars>
          <dgm:hierBranch val="init"/>
        </dgm:presLayoutVars>
      </dgm:prSet>
      <dgm:spPr/>
    </dgm:pt>
    <dgm:pt modelId="{3CD1D919-73CB-460A-B8DB-9D5E85BD9834}" type="pres">
      <dgm:prSet presAssocID="{92807D0E-43A7-4B29-BC63-27E238E00CAB}" presName="rootComposite1" presStyleCnt="0"/>
      <dgm:spPr/>
    </dgm:pt>
    <dgm:pt modelId="{F93EA4AE-3E72-4C20-B7D3-9C4A9588A1CF}" type="pres">
      <dgm:prSet presAssocID="{92807D0E-43A7-4B29-BC63-27E238E00CAB}" presName="rootText1" presStyleLbl="node0" presStyleIdx="0" presStyleCnt="1">
        <dgm:presLayoutVars>
          <dgm:chPref val="3"/>
        </dgm:presLayoutVars>
      </dgm:prSet>
      <dgm:spPr/>
    </dgm:pt>
    <dgm:pt modelId="{A849624E-7335-478B-A091-7CA5AC30BFE3}" type="pres">
      <dgm:prSet presAssocID="{92807D0E-43A7-4B29-BC63-27E238E00CAB}" presName="rootConnector1" presStyleLbl="node1" presStyleIdx="0" presStyleCnt="0"/>
      <dgm:spPr/>
    </dgm:pt>
    <dgm:pt modelId="{9394CF41-EB20-4CB6-A461-BD55E00BFBB7}" type="pres">
      <dgm:prSet presAssocID="{92807D0E-43A7-4B29-BC63-27E238E00CAB}" presName="hierChild2" presStyleCnt="0"/>
      <dgm:spPr/>
    </dgm:pt>
    <dgm:pt modelId="{7CEC284C-DD66-4120-BBF0-91DA6A76811F}" type="pres">
      <dgm:prSet presAssocID="{47B2FB24-8853-43D6-81E5-46F049778B79}" presName="Name37" presStyleLbl="parChTrans1D2" presStyleIdx="0" presStyleCnt="2"/>
      <dgm:spPr/>
    </dgm:pt>
    <dgm:pt modelId="{98DE25C9-E468-4AF5-AA53-4ECA61396CDB}" type="pres">
      <dgm:prSet presAssocID="{5040D870-2BAF-4C8B-B61B-4AB821DF2AA1}" presName="hierRoot2" presStyleCnt="0">
        <dgm:presLayoutVars>
          <dgm:hierBranch val="init"/>
        </dgm:presLayoutVars>
      </dgm:prSet>
      <dgm:spPr/>
    </dgm:pt>
    <dgm:pt modelId="{F4E7A446-2835-41EA-8040-0BE72302600A}" type="pres">
      <dgm:prSet presAssocID="{5040D870-2BAF-4C8B-B61B-4AB821DF2AA1}" presName="rootComposite" presStyleCnt="0"/>
      <dgm:spPr/>
    </dgm:pt>
    <dgm:pt modelId="{4763416E-720E-45F3-8528-92CB187E3465}" type="pres">
      <dgm:prSet presAssocID="{5040D870-2BAF-4C8B-B61B-4AB821DF2AA1}" presName="rootText" presStyleLbl="node2" presStyleIdx="0" presStyleCnt="2">
        <dgm:presLayoutVars>
          <dgm:chPref val="3"/>
        </dgm:presLayoutVars>
      </dgm:prSet>
      <dgm:spPr/>
    </dgm:pt>
    <dgm:pt modelId="{8A4B8C4B-F912-4765-A1A4-4B9E4714B7FE}" type="pres">
      <dgm:prSet presAssocID="{5040D870-2BAF-4C8B-B61B-4AB821DF2AA1}" presName="rootConnector" presStyleLbl="node2" presStyleIdx="0" presStyleCnt="2"/>
      <dgm:spPr/>
    </dgm:pt>
    <dgm:pt modelId="{20428636-6C3C-4728-8BA3-9AD62013EEE5}" type="pres">
      <dgm:prSet presAssocID="{5040D870-2BAF-4C8B-B61B-4AB821DF2AA1}" presName="hierChild4" presStyleCnt="0"/>
      <dgm:spPr/>
    </dgm:pt>
    <dgm:pt modelId="{48D8FC14-9792-4D56-B41A-38DAED3928BC}" type="pres">
      <dgm:prSet presAssocID="{5040D870-2BAF-4C8B-B61B-4AB821DF2AA1}" presName="hierChild5" presStyleCnt="0"/>
      <dgm:spPr/>
    </dgm:pt>
    <dgm:pt modelId="{8BAC69E5-9144-4FC7-9022-AD51FCD783FE}" type="pres">
      <dgm:prSet presAssocID="{4E30DFF1-4D81-4312-A609-B9FE986C5B2C}" presName="Name37" presStyleLbl="parChTrans1D2" presStyleIdx="1" presStyleCnt="2"/>
      <dgm:spPr/>
    </dgm:pt>
    <dgm:pt modelId="{B0762A5F-F766-4D01-91BC-99D6D309D547}" type="pres">
      <dgm:prSet presAssocID="{13AC0BBB-1358-46B1-A7A6-8753C0C145B0}" presName="hierRoot2" presStyleCnt="0">
        <dgm:presLayoutVars>
          <dgm:hierBranch val="init"/>
        </dgm:presLayoutVars>
      </dgm:prSet>
      <dgm:spPr/>
    </dgm:pt>
    <dgm:pt modelId="{A56DE815-DE44-40F7-8A67-0F5B68F8A499}" type="pres">
      <dgm:prSet presAssocID="{13AC0BBB-1358-46B1-A7A6-8753C0C145B0}" presName="rootComposite" presStyleCnt="0"/>
      <dgm:spPr/>
    </dgm:pt>
    <dgm:pt modelId="{57AA0A44-C04E-450C-9987-57DB2496855D}" type="pres">
      <dgm:prSet presAssocID="{13AC0BBB-1358-46B1-A7A6-8753C0C145B0}" presName="rootText" presStyleLbl="node2" presStyleIdx="1" presStyleCnt="2">
        <dgm:presLayoutVars>
          <dgm:chPref val="3"/>
        </dgm:presLayoutVars>
      </dgm:prSet>
      <dgm:spPr/>
    </dgm:pt>
    <dgm:pt modelId="{FAFBE4EC-D5C6-4CB7-A84D-0E6B2F3392E8}" type="pres">
      <dgm:prSet presAssocID="{13AC0BBB-1358-46B1-A7A6-8753C0C145B0}" presName="rootConnector" presStyleLbl="node2" presStyleIdx="1" presStyleCnt="2"/>
      <dgm:spPr/>
    </dgm:pt>
    <dgm:pt modelId="{8CB69597-CF32-4B93-8404-D2BF6BF974FC}" type="pres">
      <dgm:prSet presAssocID="{13AC0BBB-1358-46B1-A7A6-8753C0C145B0}" presName="hierChild4" presStyleCnt="0"/>
      <dgm:spPr/>
    </dgm:pt>
    <dgm:pt modelId="{998F4944-AB6D-4544-83F3-9711473625E3}" type="pres">
      <dgm:prSet presAssocID="{13AC0BBB-1358-46B1-A7A6-8753C0C145B0}" presName="hierChild5" presStyleCnt="0"/>
      <dgm:spPr/>
    </dgm:pt>
    <dgm:pt modelId="{0B0EA797-13B1-46C0-824C-AAB7FE4BF82A}" type="pres">
      <dgm:prSet presAssocID="{92807D0E-43A7-4B29-BC63-27E238E00CAB}" presName="hierChild3" presStyleCnt="0"/>
      <dgm:spPr/>
    </dgm:pt>
  </dgm:ptLst>
  <dgm:cxnLst>
    <dgm:cxn modelId="{5C321B29-9482-45C6-92EC-39A2F5338533}" type="presOf" srcId="{4E30DFF1-4D81-4312-A609-B9FE986C5B2C}" destId="{8BAC69E5-9144-4FC7-9022-AD51FCD783FE}" srcOrd="0" destOrd="0" presId="urn:microsoft.com/office/officeart/2005/8/layout/orgChart1"/>
    <dgm:cxn modelId="{094CC035-D88F-409B-A294-51B27028DFE0}" type="presOf" srcId="{47B2FB24-8853-43D6-81E5-46F049778B79}" destId="{7CEC284C-DD66-4120-BBF0-91DA6A76811F}" srcOrd="0" destOrd="0" presId="urn:microsoft.com/office/officeart/2005/8/layout/orgChart1"/>
    <dgm:cxn modelId="{058C3638-0E88-4731-B60B-AA4688938847}" type="presOf" srcId="{5040D870-2BAF-4C8B-B61B-4AB821DF2AA1}" destId="{4763416E-720E-45F3-8528-92CB187E3465}" srcOrd="0" destOrd="0" presId="urn:microsoft.com/office/officeart/2005/8/layout/orgChart1"/>
    <dgm:cxn modelId="{717A0443-E808-4CE8-91D2-6CBDEFD6E3CA}" type="presOf" srcId="{92807D0E-43A7-4B29-BC63-27E238E00CAB}" destId="{F93EA4AE-3E72-4C20-B7D3-9C4A9588A1CF}" srcOrd="0" destOrd="0" presId="urn:microsoft.com/office/officeart/2005/8/layout/orgChart1"/>
    <dgm:cxn modelId="{4007F572-9FB0-4470-97FE-BF36EF6F9650}" type="presOf" srcId="{5040D870-2BAF-4C8B-B61B-4AB821DF2AA1}" destId="{8A4B8C4B-F912-4765-A1A4-4B9E4714B7FE}" srcOrd="1" destOrd="0" presId="urn:microsoft.com/office/officeart/2005/8/layout/orgChart1"/>
    <dgm:cxn modelId="{57B65856-60A3-45FE-B292-76FACAA56570}" type="presOf" srcId="{13AC0BBB-1358-46B1-A7A6-8753C0C145B0}" destId="{FAFBE4EC-D5C6-4CB7-A84D-0E6B2F3392E8}" srcOrd="1" destOrd="0" presId="urn:microsoft.com/office/officeart/2005/8/layout/orgChart1"/>
    <dgm:cxn modelId="{A8527A9D-46FA-4424-AECF-1BDA73070043}" type="presOf" srcId="{92807D0E-43A7-4B29-BC63-27E238E00CAB}" destId="{A849624E-7335-478B-A091-7CA5AC30BFE3}" srcOrd="1" destOrd="0" presId="urn:microsoft.com/office/officeart/2005/8/layout/orgChart1"/>
    <dgm:cxn modelId="{B025DBA1-7388-4928-8A40-250F6EC6B224}" srcId="{311A7001-6E5C-4923-AF1E-62962006CEB5}" destId="{92807D0E-43A7-4B29-BC63-27E238E00CAB}" srcOrd="0" destOrd="0" parTransId="{17E69D6B-30C9-4B82-9A00-09D5897407B6}" sibTransId="{66EF077D-92AE-4554-BE18-0668258757F4}"/>
    <dgm:cxn modelId="{12AF7EE0-AE77-41B5-A104-4D84B0BC2732}" srcId="{92807D0E-43A7-4B29-BC63-27E238E00CAB}" destId="{13AC0BBB-1358-46B1-A7A6-8753C0C145B0}" srcOrd="1" destOrd="0" parTransId="{4E30DFF1-4D81-4312-A609-B9FE986C5B2C}" sibTransId="{037C575A-3FF4-45A4-B784-50855434B233}"/>
    <dgm:cxn modelId="{D35600F0-3E2A-412C-8909-2BD0EFF619AB}" srcId="{92807D0E-43A7-4B29-BC63-27E238E00CAB}" destId="{5040D870-2BAF-4C8B-B61B-4AB821DF2AA1}" srcOrd="0" destOrd="0" parTransId="{47B2FB24-8853-43D6-81E5-46F049778B79}" sibTransId="{ED2B34D4-9FA5-417C-AD60-15936E6A7918}"/>
    <dgm:cxn modelId="{3FB70BF6-B0A9-4A70-B2FF-8C0C96160BF1}" type="presOf" srcId="{13AC0BBB-1358-46B1-A7A6-8753C0C145B0}" destId="{57AA0A44-C04E-450C-9987-57DB2496855D}" srcOrd="0" destOrd="0" presId="urn:microsoft.com/office/officeart/2005/8/layout/orgChart1"/>
    <dgm:cxn modelId="{DA0B52FA-DF75-454C-8BB4-666EB908E0FA}" type="presOf" srcId="{311A7001-6E5C-4923-AF1E-62962006CEB5}" destId="{7269D2AD-D8E4-4EC4-9CA3-E11FD2746E84}" srcOrd="0" destOrd="0" presId="urn:microsoft.com/office/officeart/2005/8/layout/orgChart1"/>
    <dgm:cxn modelId="{73212730-7102-4E18-80CE-4555A94BFABE}" type="presParOf" srcId="{7269D2AD-D8E4-4EC4-9CA3-E11FD2746E84}" destId="{65729572-94A2-4A9E-AF74-9C100A3130AD}" srcOrd="0" destOrd="0" presId="urn:microsoft.com/office/officeart/2005/8/layout/orgChart1"/>
    <dgm:cxn modelId="{90AB82EC-5302-4CF6-A285-0C8811052270}" type="presParOf" srcId="{65729572-94A2-4A9E-AF74-9C100A3130AD}" destId="{3CD1D919-73CB-460A-B8DB-9D5E85BD9834}" srcOrd="0" destOrd="0" presId="urn:microsoft.com/office/officeart/2005/8/layout/orgChart1"/>
    <dgm:cxn modelId="{BC3F7200-709D-4995-87BD-53A7D86540BC}" type="presParOf" srcId="{3CD1D919-73CB-460A-B8DB-9D5E85BD9834}" destId="{F93EA4AE-3E72-4C20-B7D3-9C4A9588A1CF}" srcOrd="0" destOrd="0" presId="urn:microsoft.com/office/officeart/2005/8/layout/orgChart1"/>
    <dgm:cxn modelId="{C3769229-75AC-4260-9D97-C82FA6187A5B}" type="presParOf" srcId="{3CD1D919-73CB-460A-B8DB-9D5E85BD9834}" destId="{A849624E-7335-478B-A091-7CA5AC30BFE3}" srcOrd="1" destOrd="0" presId="urn:microsoft.com/office/officeart/2005/8/layout/orgChart1"/>
    <dgm:cxn modelId="{678ED1AB-D3FE-4218-B73A-4F2A3B36E025}" type="presParOf" srcId="{65729572-94A2-4A9E-AF74-9C100A3130AD}" destId="{9394CF41-EB20-4CB6-A461-BD55E00BFBB7}" srcOrd="1" destOrd="0" presId="urn:microsoft.com/office/officeart/2005/8/layout/orgChart1"/>
    <dgm:cxn modelId="{4C61357E-B215-4AFE-AD71-9DA1C79A46D7}" type="presParOf" srcId="{9394CF41-EB20-4CB6-A461-BD55E00BFBB7}" destId="{7CEC284C-DD66-4120-BBF0-91DA6A76811F}" srcOrd="0" destOrd="0" presId="urn:microsoft.com/office/officeart/2005/8/layout/orgChart1"/>
    <dgm:cxn modelId="{3A2CE894-F059-4152-BE85-8BEC1C1A93DE}" type="presParOf" srcId="{9394CF41-EB20-4CB6-A461-BD55E00BFBB7}" destId="{98DE25C9-E468-4AF5-AA53-4ECA61396CDB}" srcOrd="1" destOrd="0" presId="urn:microsoft.com/office/officeart/2005/8/layout/orgChart1"/>
    <dgm:cxn modelId="{F5AA9241-5A77-4E9C-8DAA-BD1EAB5F9B4E}" type="presParOf" srcId="{98DE25C9-E468-4AF5-AA53-4ECA61396CDB}" destId="{F4E7A446-2835-41EA-8040-0BE72302600A}" srcOrd="0" destOrd="0" presId="urn:microsoft.com/office/officeart/2005/8/layout/orgChart1"/>
    <dgm:cxn modelId="{03C153C4-3CF2-4B02-B86C-A2D5456F5C3F}" type="presParOf" srcId="{F4E7A446-2835-41EA-8040-0BE72302600A}" destId="{4763416E-720E-45F3-8528-92CB187E3465}" srcOrd="0" destOrd="0" presId="urn:microsoft.com/office/officeart/2005/8/layout/orgChart1"/>
    <dgm:cxn modelId="{F22F3D3A-9E9A-42E3-8D3D-790370D8618F}" type="presParOf" srcId="{F4E7A446-2835-41EA-8040-0BE72302600A}" destId="{8A4B8C4B-F912-4765-A1A4-4B9E4714B7FE}" srcOrd="1" destOrd="0" presId="urn:microsoft.com/office/officeart/2005/8/layout/orgChart1"/>
    <dgm:cxn modelId="{8F2E3B51-5A3C-4288-93CC-6D1CF763A70D}" type="presParOf" srcId="{98DE25C9-E468-4AF5-AA53-4ECA61396CDB}" destId="{20428636-6C3C-4728-8BA3-9AD62013EEE5}" srcOrd="1" destOrd="0" presId="urn:microsoft.com/office/officeart/2005/8/layout/orgChart1"/>
    <dgm:cxn modelId="{B31389AD-8185-4AEB-9E19-6CB511FB597D}" type="presParOf" srcId="{98DE25C9-E468-4AF5-AA53-4ECA61396CDB}" destId="{48D8FC14-9792-4D56-B41A-38DAED3928BC}" srcOrd="2" destOrd="0" presId="urn:microsoft.com/office/officeart/2005/8/layout/orgChart1"/>
    <dgm:cxn modelId="{F40CC0C1-517F-47FB-9B74-FE66B7E359D9}" type="presParOf" srcId="{9394CF41-EB20-4CB6-A461-BD55E00BFBB7}" destId="{8BAC69E5-9144-4FC7-9022-AD51FCD783FE}" srcOrd="2" destOrd="0" presId="urn:microsoft.com/office/officeart/2005/8/layout/orgChart1"/>
    <dgm:cxn modelId="{1D478563-10A6-4469-9F7F-3AE9FB196B19}" type="presParOf" srcId="{9394CF41-EB20-4CB6-A461-BD55E00BFBB7}" destId="{B0762A5F-F766-4D01-91BC-99D6D309D547}" srcOrd="3" destOrd="0" presId="urn:microsoft.com/office/officeart/2005/8/layout/orgChart1"/>
    <dgm:cxn modelId="{F92DE4B5-62D8-400E-B261-5E67FB3ED1CD}" type="presParOf" srcId="{B0762A5F-F766-4D01-91BC-99D6D309D547}" destId="{A56DE815-DE44-40F7-8A67-0F5B68F8A499}" srcOrd="0" destOrd="0" presId="urn:microsoft.com/office/officeart/2005/8/layout/orgChart1"/>
    <dgm:cxn modelId="{4B569E91-53B3-446B-B096-97C15D27D1D8}" type="presParOf" srcId="{A56DE815-DE44-40F7-8A67-0F5B68F8A499}" destId="{57AA0A44-C04E-450C-9987-57DB2496855D}" srcOrd="0" destOrd="0" presId="urn:microsoft.com/office/officeart/2005/8/layout/orgChart1"/>
    <dgm:cxn modelId="{4D4C95CF-C1C1-4C51-8CBE-A8802AF06D35}" type="presParOf" srcId="{A56DE815-DE44-40F7-8A67-0F5B68F8A499}" destId="{FAFBE4EC-D5C6-4CB7-A84D-0E6B2F3392E8}" srcOrd="1" destOrd="0" presId="urn:microsoft.com/office/officeart/2005/8/layout/orgChart1"/>
    <dgm:cxn modelId="{3BE4E12B-8E82-4553-8716-F9B7D43A556F}" type="presParOf" srcId="{B0762A5F-F766-4D01-91BC-99D6D309D547}" destId="{8CB69597-CF32-4B93-8404-D2BF6BF974FC}" srcOrd="1" destOrd="0" presId="urn:microsoft.com/office/officeart/2005/8/layout/orgChart1"/>
    <dgm:cxn modelId="{21546BE5-D67A-47B7-8D61-6E7F1DD74611}" type="presParOf" srcId="{B0762A5F-F766-4D01-91BC-99D6D309D547}" destId="{998F4944-AB6D-4544-83F3-9711473625E3}" srcOrd="2" destOrd="0" presId="urn:microsoft.com/office/officeart/2005/8/layout/orgChart1"/>
    <dgm:cxn modelId="{B1EDA88B-D242-49A3-8299-1CF3C858B87F}" type="presParOf" srcId="{65729572-94A2-4A9E-AF74-9C100A3130AD}" destId="{0B0EA797-13B1-46C0-824C-AAB7FE4BF82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1A7001-6E5C-4923-AF1E-62962006CEB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807D0E-43A7-4B29-BC63-27E238E00CAB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Preceptor signs exam as “Performed”</a:t>
          </a:r>
        </a:p>
      </dgm:t>
    </dgm:pt>
    <dgm:pt modelId="{17E69D6B-30C9-4B82-9A00-09D5897407B6}" type="parTrans" cxnId="{B025DBA1-7388-4928-8A40-250F6EC6B224}">
      <dgm:prSet/>
      <dgm:spPr/>
      <dgm:t>
        <a:bodyPr/>
        <a:lstStyle/>
        <a:p>
          <a:endParaRPr lang="en-US"/>
        </a:p>
      </dgm:t>
    </dgm:pt>
    <dgm:pt modelId="{66EF077D-92AE-4554-BE18-0668258757F4}" type="sibTrans" cxnId="{B025DBA1-7388-4928-8A40-250F6EC6B224}">
      <dgm:prSet/>
      <dgm:spPr/>
      <dgm:t>
        <a:bodyPr/>
        <a:lstStyle/>
        <a:p>
          <a:endParaRPr lang="en-US"/>
        </a:p>
      </dgm:t>
    </dgm:pt>
    <dgm:pt modelId="{5040D870-2BAF-4C8B-B61B-4AB821DF2AA1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IC line</a:t>
          </a:r>
        </a:p>
      </dgm:t>
    </dgm:pt>
    <dgm:pt modelId="{47B2FB24-8853-43D6-81E5-46F049778B79}" type="parTrans" cxnId="{D35600F0-3E2A-412C-8909-2BD0EFF619AB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ED2B34D4-9FA5-417C-AD60-15936E6A7918}" type="sibTrans" cxnId="{D35600F0-3E2A-412C-8909-2BD0EFF619AB}">
      <dgm:prSet/>
      <dgm:spPr/>
      <dgm:t>
        <a:bodyPr/>
        <a:lstStyle/>
        <a:p>
          <a:endParaRPr lang="en-US"/>
        </a:p>
      </dgm:t>
    </dgm:pt>
    <dgm:pt modelId="{13AC0BBB-1358-46B1-A7A6-8753C0C145B0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Not approved </a:t>
          </a:r>
        </a:p>
      </dgm:t>
    </dgm:pt>
    <dgm:pt modelId="{4E30DFF1-4D81-4312-A609-B9FE986C5B2C}" type="parTrans" cxnId="{12AF7EE0-AE77-41B5-A104-4D84B0BC2732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037C575A-3FF4-45A4-B784-50855434B233}" type="sibTrans" cxnId="{12AF7EE0-AE77-41B5-A104-4D84B0BC2732}">
      <dgm:prSet/>
      <dgm:spPr/>
      <dgm:t>
        <a:bodyPr/>
        <a:lstStyle/>
        <a:p>
          <a:endParaRPr lang="en-US"/>
        </a:p>
      </dgm:t>
    </dgm:pt>
    <dgm:pt modelId="{7269D2AD-D8E4-4EC4-9CA3-E11FD2746E84}" type="pres">
      <dgm:prSet presAssocID="{311A7001-6E5C-4923-AF1E-62962006CEB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5729572-94A2-4A9E-AF74-9C100A3130AD}" type="pres">
      <dgm:prSet presAssocID="{92807D0E-43A7-4B29-BC63-27E238E00CAB}" presName="hierRoot1" presStyleCnt="0">
        <dgm:presLayoutVars>
          <dgm:hierBranch val="init"/>
        </dgm:presLayoutVars>
      </dgm:prSet>
      <dgm:spPr/>
    </dgm:pt>
    <dgm:pt modelId="{3CD1D919-73CB-460A-B8DB-9D5E85BD9834}" type="pres">
      <dgm:prSet presAssocID="{92807D0E-43A7-4B29-BC63-27E238E00CAB}" presName="rootComposite1" presStyleCnt="0"/>
      <dgm:spPr/>
    </dgm:pt>
    <dgm:pt modelId="{F93EA4AE-3E72-4C20-B7D3-9C4A9588A1CF}" type="pres">
      <dgm:prSet presAssocID="{92807D0E-43A7-4B29-BC63-27E238E00CAB}" presName="rootText1" presStyleLbl="node0" presStyleIdx="0" presStyleCnt="1">
        <dgm:presLayoutVars>
          <dgm:chPref val="3"/>
        </dgm:presLayoutVars>
      </dgm:prSet>
      <dgm:spPr/>
    </dgm:pt>
    <dgm:pt modelId="{A849624E-7335-478B-A091-7CA5AC30BFE3}" type="pres">
      <dgm:prSet presAssocID="{92807D0E-43A7-4B29-BC63-27E238E00CAB}" presName="rootConnector1" presStyleLbl="node1" presStyleIdx="0" presStyleCnt="0"/>
      <dgm:spPr/>
    </dgm:pt>
    <dgm:pt modelId="{9394CF41-EB20-4CB6-A461-BD55E00BFBB7}" type="pres">
      <dgm:prSet presAssocID="{92807D0E-43A7-4B29-BC63-27E238E00CAB}" presName="hierChild2" presStyleCnt="0"/>
      <dgm:spPr/>
    </dgm:pt>
    <dgm:pt modelId="{7CEC284C-DD66-4120-BBF0-91DA6A76811F}" type="pres">
      <dgm:prSet presAssocID="{47B2FB24-8853-43D6-81E5-46F049778B79}" presName="Name37" presStyleLbl="parChTrans1D2" presStyleIdx="0" presStyleCnt="2"/>
      <dgm:spPr/>
    </dgm:pt>
    <dgm:pt modelId="{98DE25C9-E468-4AF5-AA53-4ECA61396CDB}" type="pres">
      <dgm:prSet presAssocID="{5040D870-2BAF-4C8B-B61B-4AB821DF2AA1}" presName="hierRoot2" presStyleCnt="0">
        <dgm:presLayoutVars>
          <dgm:hierBranch val="init"/>
        </dgm:presLayoutVars>
      </dgm:prSet>
      <dgm:spPr/>
    </dgm:pt>
    <dgm:pt modelId="{F4E7A446-2835-41EA-8040-0BE72302600A}" type="pres">
      <dgm:prSet presAssocID="{5040D870-2BAF-4C8B-B61B-4AB821DF2AA1}" presName="rootComposite" presStyleCnt="0"/>
      <dgm:spPr/>
    </dgm:pt>
    <dgm:pt modelId="{4763416E-720E-45F3-8528-92CB187E3465}" type="pres">
      <dgm:prSet presAssocID="{5040D870-2BAF-4C8B-B61B-4AB821DF2AA1}" presName="rootText" presStyleLbl="node2" presStyleIdx="0" presStyleCnt="2">
        <dgm:presLayoutVars>
          <dgm:chPref val="3"/>
        </dgm:presLayoutVars>
      </dgm:prSet>
      <dgm:spPr/>
    </dgm:pt>
    <dgm:pt modelId="{8A4B8C4B-F912-4765-A1A4-4B9E4714B7FE}" type="pres">
      <dgm:prSet presAssocID="{5040D870-2BAF-4C8B-B61B-4AB821DF2AA1}" presName="rootConnector" presStyleLbl="node2" presStyleIdx="0" presStyleCnt="2"/>
      <dgm:spPr/>
    </dgm:pt>
    <dgm:pt modelId="{20428636-6C3C-4728-8BA3-9AD62013EEE5}" type="pres">
      <dgm:prSet presAssocID="{5040D870-2BAF-4C8B-B61B-4AB821DF2AA1}" presName="hierChild4" presStyleCnt="0"/>
      <dgm:spPr/>
    </dgm:pt>
    <dgm:pt modelId="{48D8FC14-9792-4D56-B41A-38DAED3928BC}" type="pres">
      <dgm:prSet presAssocID="{5040D870-2BAF-4C8B-B61B-4AB821DF2AA1}" presName="hierChild5" presStyleCnt="0"/>
      <dgm:spPr/>
    </dgm:pt>
    <dgm:pt modelId="{8BAC69E5-9144-4FC7-9022-AD51FCD783FE}" type="pres">
      <dgm:prSet presAssocID="{4E30DFF1-4D81-4312-A609-B9FE986C5B2C}" presName="Name37" presStyleLbl="parChTrans1D2" presStyleIdx="1" presStyleCnt="2"/>
      <dgm:spPr/>
    </dgm:pt>
    <dgm:pt modelId="{B0762A5F-F766-4D01-91BC-99D6D309D547}" type="pres">
      <dgm:prSet presAssocID="{13AC0BBB-1358-46B1-A7A6-8753C0C145B0}" presName="hierRoot2" presStyleCnt="0">
        <dgm:presLayoutVars>
          <dgm:hierBranch val="init"/>
        </dgm:presLayoutVars>
      </dgm:prSet>
      <dgm:spPr/>
    </dgm:pt>
    <dgm:pt modelId="{A56DE815-DE44-40F7-8A67-0F5B68F8A499}" type="pres">
      <dgm:prSet presAssocID="{13AC0BBB-1358-46B1-A7A6-8753C0C145B0}" presName="rootComposite" presStyleCnt="0"/>
      <dgm:spPr/>
    </dgm:pt>
    <dgm:pt modelId="{57AA0A44-C04E-450C-9987-57DB2496855D}" type="pres">
      <dgm:prSet presAssocID="{13AC0BBB-1358-46B1-A7A6-8753C0C145B0}" presName="rootText" presStyleLbl="node2" presStyleIdx="1" presStyleCnt="2">
        <dgm:presLayoutVars>
          <dgm:chPref val="3"/>
        </dgm:presLayoutVars>
      </dgm:prSet>
      <dgm:spPr/>
    </dgm:pt>
    <dgm:pt modelId="{FAFBE4EC-D5C6-4CB7-A84D-0E6B2F3392E8}" type="pres">
      <dgm:prSet presAssocID="{13AC0BBB-1358-46B1-A7A6-8753C0C145B0}" presName="rootConnector" presStyleLbl="node2" presStyleIdx="1" presStyleCnt="2"/>
      <dgm:spPr/>
    </dgm:pt>
    <dgm:pt modelId="{8CB69597-CF32-4B93-8404-D2BF6BF974FC}" type="pres">
      <dgm:prSet presAssocID="{13AC0BBB-1358-46B1-A7A6-8753C0C145B0}" presName="hierChild4" presStyleCnt="0"/>
      <dgm:spPr/>
    </dgm:pt>
    <dgm:pt modelId="{998F4944-AB6D-4544-83F3-9711473625E3}" type="pres">
      <dgm:prSet presAssocID="{13AC0BBB-1358-46B1-A7A6-8753C0C145B0}" presName="hierChild5" presStyleCnt="0"/>
      <dgm:spPr/>
    </dgm:pt>
    <dgm:pt modelId="{0B0EA797-13B1-46C0-824C-AAB7FE4BF82A}" type="pres">
      <dgm:prSet presAssocID="{92807D0E-43A7-4B29-BC63-27E238E00CAB}" presName="hierChild3" presStyleCnt="0"/>
      <dgm:spPr/>
    </dgm:pt>
  </dgm:ptLst>
  <dgm:cxnLst>
    <dgm:cxn modelId="{5C321B29-9482-45C6-92EC-39A2F5338533}" type="presOf" srcId="{4E30DFF1-4D81-4312-A609-B9FE986C5B2C}" destId="{8BAC69E5-9144-4FC7-9022-AD51FCD783FE}" srcOrd="0" destOrd="0" presId="urn:microsoft.com/office/officeart/2005/8/layout/orgChart1"/>
    <dgm:cxn modelId="{094CC035-D88F-409B-A294-51B27028DFE0}" type="presOf" srcId="{47B2FB24-8853-43D6-81E5-46F049778B79}" destId="{7CEC284C-DD66-4120-BBF0-91DA6A76811F}" srcOrd="0" destOrd="0" presId="urn:microsoft.com/office/officeart/2005/8/layout/orgChart1"/>
    <dgm:cxn modelId="{058C3638-0E88-4731-B60B-AA4688938847}" type="presOf" srcId="{5040D870-2BAF-4C8B-B61B-4AB821DF2AA1}" destId="{4763416E-720E-45F3-8528-92CB187E3465}" srcOrd="0" destOrd="0" presId="urn:microsoft.com/office/officeart/2005/8/layout/orgChart1"/>
    <dgm:cxn modelId="{717A0443-E808-4CE8-91D2-6CBDEFD6E3CA}" type="presOf" srcId="{92807D0E-43A7-4B29-BC63-27E238E00CAB}" destId="{F93EA4AE-3E72-4C20-B7D3-9C4A9588A1CF}" srcOrd="0" destOrd="0" presId="urn:microsoft.com/office/officeart/2005/8/layout/orgChart1"/>
    <dgm:cxn modelId="{4007F572-9FB0-4470-97FE-BF36EF6F9650}" type="presOf" srcId="{5040D870-2BAF-4C8B-B61B-4AB821DF2AA1}" destId="{8A4B8C4B-F912-4765-A1A4-4B9E4714B7FE}" srcOrd="1" destOrd="0" presId="urn:microsoft.com/office/officeart/2005/8/layout/orgChart1"/>
    <dgm:cxn modelId="{57B65856-60A3-45FE-B292-76FACAA56570}" type="presOf" srcId="{13AC0BBB-1358-46B1-A7A6-8753C0C145B0}" destId="{FAFBE4EC-D5C6-4CB7-A84D-0E6B2F3392E8}" srcOrd="1" destOrd="0" presId="urn:microsoft.com/office/officeart/2005/8/layout/orgChart1"/>
    <dgm:cxn modelId="{A8527A9D-46FA-4424-AECF-1BDA73070043}" type="presOf" srcId="{92807D0E-43A7-4B29-BC63-27E238E00CAB}" destId="{A849624E-7335-478B-A091-7CA5AC30BFE3}" srcOrd="1" destOrd="0" presId="urn:microsoft.com/office/officeart/2005/8/layout/orgChart1"/>
    <dgm:cxn modelId="{B025DBA1-7388-4928-8A40-250F6EC6B224}" srcId="{311A7001-6E5C-4923-AF1E-62962006CEB5}" destId="{92807D0E-43A7-4B29-BC63-27E238E00CAB}" srcOrd="0" destOrd="0" parTransId="{17E69D6B-30C9-4B82-9A00-09D5897407B6}" sibTransId="{66EF077D-92AE-4554-BE18-0668258757F4}"/>
    <dgm:cxn modelId="{12AF7EE0-AE77-41B5-A104-4D84B0BC2732}" srcId="{92807D0E-43A7-4B29-BC63-27E238E00CAB}" destId="{13AC0BBB-1358-46B1-A7A6-8753C0C145B0}" srcOrd="1" destOrd="0" parTransId="{4E30DFF1-4D81-4312-A609-B9FE986C5B2C}" sibTransId="{037C575A-3FF4-45A4-B784-50855434B233}"/>
    <dgm:cxn modelId="{D35600F0-3E2A-412C-8909-2BD0EFF619AB}" srcId="{92807D0E-43A7-4B29-BC63-27E238E00CAB}" destId="{5040D870-2BAF-4C8B-B61B-4AB821DF2AA1}" srcOrd="0" destOrd="0" parTransId="{47B2FB24-8853-43D6-81E5-46F049778B79}" sibTransId="{ED2B34D4-9FA5-417C-AD60-15936E6A7918}"/>
    <dgm:cxn modelId="{3FB70BF6-B0A9-4A70-B2FF-8C0C96160BF1}" type="presOf" srcId="{13AC0BBB-1358-46B1-A7A6-8753C0C145B0}" destId="{57AA0A44-C04E-450C-9987-57DB2496855D}" srcOrd="0" destOrd="0" presId="urn:microsoft.com/office/officeart/2005/8/layout/orgChart1"/>
    <dgm:cxn modelId="{DA0B52FA-DF75-454C-8BB4-666EB908E0FA}" type="presOf" srcId="{311A7001-6E5C-4923-AF1E-62962006CEB5}" destId="{7269D2AD-D8E4-4EC4-9CA3-E11FD2746E84}" srcOrd="0" destOrd="0" presId="urn:microsoft.com/office/officeart/2005/8/layout/orgChart1"/>
    <dgm:cxn modelId="{73212730-7102-4E18-80CE-4555A94BFABE}" type="presParOf" srcId="{7269D2AD-D8E4-4EC4-9CA3-E11FD2746E84}" destId="{65729572-94A2-4A9E-AF74-9C100A3130AD}" srcOrd="0" destOrd="0" presId="urn:microsoft.com/office/officeart/2005/8/layout/orgChart1"/>
    <dgm:cxn modelId="{90AB82EC-5302-4CF6-A285-0C8811052270}" type="presParOf" srcId="{65729572-94A2-4A9E-AF74-9C100A3130AD}" destId="{3CD1D919-73CB-460A-B8DB-9D5E85BD9834}" srcOrd="0" destOrd="0" presId="urn:microsoft.com/office/officeart/2005/8/layout/orgChart1"/>
    <dgm:cxn modelId="{BC3F7200-709D-4995-87BD-53A7D86540BC}" type="presParOf" srcId="{3CD1D919-73CB-460A-B8DB-9D5E85BD9834}" destId="{F93EA4AE-3E72-4C20-B7D3-9C4A9588A1CF}" srcOrd="0" destOrd="0" presId="urn:microsoft.com/office/officeart/2005/8/layout/orgChart1"/>
    <dgm:cxn modelId="{C3769229-75AC-4260-9D97-C82FA6187A5B}" type="presParOf" srcId="{3CD1D919-73CB-460A-B8DB-9D5E85BD9834}" destId="{A849624E-7335-478B-A091-7CA5AC30BFE3}" srcOrd="1" destOrd="0" presId="urn:microsoft.com/office/officeart/2005/8/layout/orgChart1"/>
    <dgm:cxn modelId="{678ED1AB-D3FE-4218-B73A-4F2A3B36E025}" type="presParOf" srcId="{65729572-94A2-4A9E-AF74-9C100A3130AD}" destId="{9394CF41-EB20-4CB6-A461-BD55E00BFBB7}" srcOrd="1" destOrd="0" presId="urn:microsoft.com/office/officeart/2005/8/layout/orgChart1"/>
    <dgm:cxn modelId="{4C61357E-B215-4AFE-AD71-9DA1C79A46D7}" type="presParOf" srcId="{9394CF41-EB20-4CB6-A461-BD55E00BFBB7}" destId="{7CEC284C-DD66-4120-BBF0-91DA6A76811F}" srcOrd="0" destOrd="0" presId="urn:microsoft.com/office/officeart/2005/8/layout/orgChart1"/>
    <dgm:cxn modelId="{3A2CE894-F059-4152-BE85-8BEC1C1A93DE}" type="presParOf" srcId="{9394CF41-EB20-4CB6-A461-BD55E00BFBB7}" destId="{98DE25C9-E468-4AF5-AA53-4ECA61396CDB}" srcOrd="1" destOrd="0" presId="urn:microsoft.com/office/officeart/2005/8/layout/orgChart1"/>
    <dgm:cxn modelId="{F5AA9241-5A77-4E9C-8DAA-BD1EAB5F9B4E}" type="presParOf" srcId="{98DE25C9-E468-4AF5-AA53-4ECA61396CDB}" destId="{F4E7A446-2835-41EA-8040-0BE72302600A}" srcOrd="0" destOrd="0" presId="urn:microsoft.com/office/officeart/2005/8/layout/orgChart1"/>
    <dgm:cxn modelId="{03C153C4-3CF2-4B02-B86C-A2D5456F5C3F}" type="presParOf" srcId="{F4E7A446-2835-41EA-8040-0BE72302600A}" destId="{4763416E-720E-45F3-8528-92CB187E3465}" srcOrd="0" destOrd="0" presId="urn:microsoft.com/office/officeart/2005/8/layout/orgChart1"/>
    <dgm:cxn modelId="{F22F3D3A-9E9A-42E3-8D3D-790370D8618F}" type="presParOf" srcId="{F4E7A446-2835-41EA-8040-0BE72302600A}" destId="{8A4B8C4B-F912-4765-A1A4-4B9E4714B7FE}" srcOrd="1" destOrd="0" presId="urn:microsoft.com/office/officeart/2005/8/layout/orgChart1"/>
    <dgm:cxn modelId="{8F2E3B51-5A3C-4288-93CC-6D1CF763A70D}" type="presParOf" srcId="{98DE25C9-E468-4AF5-AA53-4ECA61396CDB}" destId="{20428636-6C3C-4728-8BA3-9AD62013EEE5}" srcOrd="1" destOrd="0" presId="urn:microsoft.com/office/officeart/2005/8/layout/orgChart1"/>
    <dgm:cxn modelId="{B31389AD-8185-4AEB-9E19-6CB511FB597D}" type="presParOf" srcId="{98DE25C9-E468-4AF5-AA53-4ECA61396CDB}" destId="{48D8FC14-9792-4D56-B41A-38DAED3928BC}" srcOrd="2" destOrd="0" presId="urn:microsoft.com/office/officeart/2005/8/layout/orgChart1"/>
    <dgm:cxn modelId="{F40CC0C1-517F-47FB-9B74-FE66B7E359D9}" type="presParOf" srcId="{9394CF41-EB20-4CB6-A461-BD55E00BFBB7}" destId="{8BAC69E5-9144-4FC7-9022-AD51FCD783FE}" srcOrd="2" destOrd="0" presId="urn:microsoft.com/office/officeart/2005/8/layout/orgChart1"/>
    <dgm:cxn modelId="{1D478563-10A6-4469-9F7F-3AE9FB196B19}" type="presParOf" srcId="{9394CF41-EB20-4CB6-A461-BD55E00BFBB7}" destId="{B0762A5F-F766-4D01-91BC-99D6D309D547}" srcOrd="3" destOrd="0" presId="urn:microsoft.com/office/officeart/2005/8/layout/orgChart1"/>
    <dgm:cxn modelId="{F92DE4B5-62D8-400E-B261-5E67FB3ED1CD}" type="presParOf" srcId="{B0762A5F-F766-4D01-91BC-99D6D309D547}" destId="{A56DE815-DE44-40F7-8A67-0F5B68F8A499}" srcOrd="0" destOrd="0" presId="urn:microsoft.com/office/officeart/2005/8/layout/orgChart1"/>
    <dgm:cxn modelId="{4B569E91-53B3-446B-B096-97C15D27D1D8}" type="presParOf" srcId="{A56DE815-DE44-40F7-8A67-0F5B68F8A499}" destId="{57AA0A44-C04E-450C-9987-57DB2496855D}" srcOrd="0" destOrd="0" presId="urn:microsoft.com/office/officeart/2005/8/layout/orgChart1"/>
    <dgm:cxn modelId="{4D4C95CF-C1C1-4C51-8CBE-A8802AF06D35}" type="presParOf" srcId="{A56DE815-DE44-40F7-8A67-0F5B68F8A499}" destId="{FAFBE4EC-D5C6-4CB7-A84D-0E6B2F3392E8}" srcOrd="1" destOrd="0" presId="urn:microsoft.com/office/officeart/2005/8/layout/orgChart1"/>
    <dgm:cxn modelId="{3BE4E12B-8E82-4553-8716-F9B7D43A556F}" type="presParOf" srcId="{B0762A5F-F766-4D01-91BC-99D6D309D547}" destId="{8CB69597-CF32-4B93-8404-D2BF6BF974FC}" srcOrd="1" destOrd="0" presId="urn:microsoft.com/office/officeart/2005/8/layout/orgChart1"/>
    <dgm:cxn modelId="{21546BE5-D67A-47B7-8D61-6E7F1DD74611}" type="presParOf" srcId="{B0762A5F-F766-4D01-91BC-99D6D309D547}" destId="{998F4944-AB6D-4544-83F3-9711473625E3}" srcOrd="2" destOrd="0" presId="urn:microsoft.com/office/officeart/2005/8/layout/orgChart1"/>
    <dgm:cxn modelId="{B1EDA88B-D242-49A3-8299-1CF3C858B87F}" type="presParOf" srcId="{65729572-94A2-4A9E-AF74-9C100A3130AD}" destId="{0B0EA797-13B1-46C0-824C-AAB7FE4BF82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C69E5-9144-4FC7-9022-AD51FCD783FE}">
      <dsp:nvSpPr>
        <dsp:cNvPr id="0" name=""/>
        <dsp:cNvSpPr/>
      </dsp:nvSpPr>
      <dsp:spPr>
        <a:xfrm>
          <a:off x="5257800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7390"/>
              </a:lnTo>
              <a:lnTo>
                <a:pt x="2174490" y="377390"/>
              </a:lnTo>
              <a:lnTo>
                <a:pt x="2174490" y="754781"/>
              </a:lnTo>
            </a:path>
          </a:pathLst>
        </a:custGeom>
        <a:noFill/>
        <a:ln w="1270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C284C-DD66-4120-BBF0-91DA6A76811F}">
      <dsp:nvSpPr>
        <dsp:cNvPr id="0" name=""/>
        <dsp:cNvSpPr/>
      </dsp:nvSpPr>
      <dsp:spPr>
        <a:xfrm>
          <a:off x="3083309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2174490" y="0"/>
              </a:moveTo>
              <a:lnTo>
                <a:pt x="2174490" y="377390"/>
              </a:lnTo>
              <a:lnTo>
                <a:pt x="0" y="377390"/>
              </a:lnTo>
              <a:lnTo>
                <a:pt x="0" y="754781"/>
              </a:lnTo>
            </a:path>
          </a:pathLst>
        </a:custGeom>
        <a:noFill/>
        <a:ln w="1270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3EA4AE-3E72-4C20-B7D3-9C4A9588A1CF}">
      <dsp:nvSpPr>
        <dsp:cNvPr id="0" name=""/>
        <dsp:cNvSpPr/>
      </dsp:nvSpPr>
      <dsp:spPr>
        <a:xfrm>
          <a:off x="3460700" y="1178"/>
          <a:ext cx="3594199" cy="1797099"/>
        </a:xfrm>
        <a:prstGeom prst="rect">
          <a:avLst/>
        </a:prstGeom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Preceptor signs exam as “Performed”</a:t>
          </a:r>
        </a:p>
      </dsp:txBody>
      <dsp:txXfrm>
        <a:off x="3460700" y="1178"/>
        <a:ext cx="3594199" cy="1797099"/>
      </dsp:txXfrm>
    </dsp:sp>
    <dsp:sp modelId="{4763416E-720E-45F3-8528-92CB187E3465}">
      <dsp:nvSpPr>
        <dsp:cNvPr id="0" name=""/>
        <dsp:cNvSpPr/>
      </dsp:nvSpPr>
      <dsp:spPr>
        <a:xfrm>
          <a:off x="1286209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IC line</a:t>
          </a:r>
        </a:p>
      </dsp:txBody>
      <dsp:txXfrm>
        <a:off x="1286209" y="2553059"/>
        <a:ext cx="3594199" cy="1797099"/>
      </dsp:txXfrm>
    </dsp:sp>
    <dsp:sp modelId="{57AA0A44-C04E-450C-9987-57DB2496855D}">
      <dsp:nvSpPr>
        <dsp:cNvPr id="0" name=""/>
        <dsp:cNvSpPr/>
      </dsp:nvSpPr>
      <dsp:spPr>
        <a:xfrm>
          <a:off x="5635190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Not approved </a:t>
          </a:r>
        </a:p>
      </dsp:txBody>
      <dsp:txXfrm>
        <a:off x="5635190" y="2553059"/>
        <a:ext cx="3594199" cy="17970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C69E5-9144-4FC7-9022-AD51FCD783FE}">
      <dsp:nvSpPr>
        <dsp:cNvPr id="0" name=""/>
        <dsp:cNvSpPr/>
      </dsp:nvSpPr>
      <dsp:spPr>
        <a:xfrm>
          <a:off x="5257800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7390"/>
              </a:lnTo>
              <a:lnTo>
                <a:pt x="2174490" y="377390"/>
              </a:lnTo>
              <a:lnTo>
                <a:pt x="2174490" y="754781"/>
              </a:lnTo>
            </a:path>
          </a:pathLst>
        </a:custGeom>
        <a:noFill/>
        <a:ln w="1270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C284C-DD66-4120-BBF0-91DA6A76811F}">
      <dsp:nvSpPr>
        <dsp:cNvPr id="0" name=""/>
        <dsp:cNvSpPr/>
      </dsp:nvSpPr>
      <dsp:spPr>
        <a:xfrm>
          <a:off x="3083309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2174490" y="0"/>
              </a:moveTo>
              <a:lnTo>
                <a:pt x="2174490" y="377390"/>
              </a:lnTo>
              <a:lnTo>
                <a:pt x="0" y="377390"/>
              </a:lnTo>
              <a:lnTo>
                <a:pt x="0" y="754781"/>
              </a:lnTo>
            </a:path>
          </a:pathLst>
        </a:custGeom>
        <a:noFill/>
        <a:ln w="1270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3EA4AE-3E72-4C20-B7D3-9C4A9588A1CF}">
      <dsp:nvSpPr>
        <dsp:cNvPr id="0" name=""/>
        <dsp:cNvSpPr/>
      </dsp:nvSpPr>
      <dsp:spPr>
        <a:xfrm>
          <a:off x="3460700" y="1178"/>
          <a:ext cx="3594199" cy="1797099"/>
        </a:xfrm>
        <a:prstGeom prst="rect">
          <a:avLst/>
        </a:prstGeom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Preceptor signs exam as “Performed”</a:t>
          </a:r>
        </a:p>
      </dsp:txBody>
      <dsp:txXfrm>
        <a:off x="3460700" y="1178"/>
        <a:ext cx="3594199" cy="1797099"/>
      </dsp:txXfrm>
    </dsp:sp>
    <dsp:sp modelId="{4763416E-720E-45F3-8528-92CB187E3465}">
      <dsp:nvSpPr>
        <dsp:cNvPr id="0" name=""/>
        <dsp:cNvSpPr/>
      </dsp:nvSpPr>
      <dsp:spPr>
        <a:xfrm>
          <a:off x="1286209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IC line</a:t>
          </a:r>
        </a:p>
      </dsp:txBody>
      <dsp:txXfrm>
        <a:off x="1286209" y="2553059"/>
        <a:ext cx="3594199" cy="1797099"/>
      </dsp:txXfrm>
    </dsp:sp>
    <dsp:sp modelId="{57AA0A44-C04E-450C-9987-57DB2496855D}">
      <dsp:nvSpPr>
        <dsp:cNvPr id="0" name=""/>
        <dsp:cNvSpPr/>
      </dsp:nvSpPr>
      <dsp:spPr>
        <a:xfrm>
          <a:off x="5635190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Not approved </a:t>
          </a:r>
        </a:p>
      </dsp:txBody>
      <dsp:txXfrm>
        <a:off x="5635190" y="2553059"/>
        <a:ext cx="3594199" cy="17970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7/2/2024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7/2/2024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363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006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6445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7176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0424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162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1647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555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4311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1344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6009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7858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5226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386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B02B51-722E-41F2-97E9-A62AF168B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" y="0"/>
            <a:ext cx="12181836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3241857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E2246-821E-4E8A-AF50-2057A9D77A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27791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Anderson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48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5387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E5A275-62B9-4618-B147-5B669E8251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27791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Anderson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8970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3076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8667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733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9585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0973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9109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874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1650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2EBB4F-C1A8-1D5F-5D2B-52ADA1FAD6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2481A15-0BAB-78EE-875A-EB6870254F1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BA72B3-F94F-A020-F88A-FDA3587EB471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9449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B98224-B44F-E18D-2956-C0823E33AE6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D152DEE-C71B-D13E-9079-0A323097496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4BFEE8-8ECF-ED31-C781-D4204C8285A0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13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0EEE0F-E840-BFC8-C3D3-F868DD4E8CE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CA63FAB0-2558-706A-0961-B3060CC66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41936F-1D9D-215C-8BD4-78FE9BD381CF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3199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783CEB9-2EE0-829F-686C-D0B990BF7A9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D03DC968-B2C8-7249-E8CB-3E2642E8B0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FF9D06-FB2F-8808-194A-FE862C009C32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857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2ADE165-13BA-4B78-A08D-A2C96725D0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2FDEF292-3227-BB4F-C59C-4B8FEDFE7CC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A50D49-A3E0-6DD7-4CB2-117C3F029C4D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27955007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9660DF-7625-B720-83CB-45AF1D08DA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64C65CB6-7E76-318A-692F-9219789D3D0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1F5A4C-8668-3668-D89F-47CA53D235EB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6902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42230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39117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02561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7631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64491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85297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62252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18766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30538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28907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6688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2024-07-02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1BBA485D-C6EA-FE29-CE57-A2ABD8F3626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EF11A2CF-3EDF-4A65-C687-BA707AB516D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41871C-9BD8-61C6-74A8-E2878F523D67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8F47F90-7799-FE6D-357C-33D73C5A6BFB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id="{882270A7-07AE-E308-3A96-6C3AD6DEF77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9238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2024-07-02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001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32337" y="2916309"/>
            <a:ext cx="6006353" cy="1025381"/>
          </a:xfrm>
        </p:spPr>
        <p:txBody>
          <a:bodyPr/>
          <a:lstStyle/>
          <a:p>
            <a:pPr algn="l"/>
            <a:r>
              <a:rPr lang="en-US" sz="4800" dirty="0">
                <a:solidFill>
                  <a:schemeClr val="bg1"/>
                </a:solidFill>
                <a:latin typeface="Titillium" panose="00000500000000000000" pitchFamily="50" charset="0"/>
              </a:rPr>
              <a:t>MRT Clinical Placement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68165" y="4082329"/>
            <a:ext cx="6006354" cy="775998"/>
          </a:xfrm>
        </p:spPr>
        <p:txBody>
          <a:bodyPr>
            <a:normAutofit/>
          </a:bodyPr>
          <a:lstStyle/>
          <a:p>
            <a:pPr algn="l"/>
            <a:r>
              <a:rPr lang="en-US" sz="3200" dirty="0">
                <a:solidFill>
                  <a:schemeClr val="bg1"/>
                </a:solidFill>
                <a:latin typeface="Titillium" panose="00000500000000000000" pitchFamily="50" charset="0"/>
              </a:rPr>
              <a:t>Orientation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01F00-F4BE-4262-81A3-35D125C3C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Orientation- 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47E8E-D5A2-403E-AD69-4DE1A5B42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Debrief - Orientation</a:t>
            </a:r>
          </a:p>
          <a:p>
            <a:r>
              <a:rPr lang="en-CA" sz="2400" dirty="0" err="1"/>
              <a:t>CompTracker</a:t>
            </a:r>
            <a:r>
              <a:rPr lang="en-CA" sz="2400" dirty="0"/>
              <a:t> Forms</a:t>
            </a:r>
          </a:p>
          <a:p>
            <a:r>
              <a:rPr lang="en-CA" sz="2400" dirty="0"/>
              <a:t>PRCT 353 Marks</a:t>
            </a:r>
            <a:br>
              <a:rPr lang="en-CA" sz="2400" dirty="0"/>
            </a:br>
            <a:endParaRPr lang="en-CA" sz="2400" dirty="0"/>
          </a:p>
          <a:p>
            <a:pPr marL="685800" lvl="2" indent="0">
              <a:buNone/>
            </a:pPr>
            <a:r>
              <a:rPr lang="en-CA" sz="1800" dirty="0"/>
              <a:t>	Break	</a:t>
            </a:r>
            <a:br>
              <a:rPr lang="en-CA" sz="1800" dirty="0"/>
            </a:br>
            <a:endParaRPr lang="en-CA" sz="1800" dirty="0"/>
          </a:p>
          <a:p>
            <a:r>
              <a:rPr lang="en-CA" sz="2400" dirty="0"/>
              <a:t>Logbook</a:t>
            </a:r>
          </a:p>
          <a:p>
            <a:r>
              <a:rPr lang="en-CA" sz="2400" dirty="0"/>
              <a:t>Using CompTracker in clinical</a:t>
            </a:r>
          </a:p>
          <a:p>
            <a:r>
              <a:rPr lang="en-CA" sz="2400" dirty="0"/>
              <a:t>Instructor Visits &amp; Support</a:t>
            </a:r>
          </a:p>
        </p:txBody>
      </p:sp>
    </p:spTree>
    <p:extLst>
      <p:ext uri="{BB962C8B-B14F-4D97-AF65-F5344CB8AC3E}">
        <p14:creationId xmlns:p14="http://schemas.microsoft.com/office/powerpoint/2010/main" val="3765271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CompTracker</a:t>
            </a:r>
            <a:r>
              <a:rPr lang="en-US" dirty="0"/>
              <a:t> in Clinical Placement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use CompTracker extensively throughout clinical</a:t>
            </a:r>
          </a:p>
          <a:p>
            <a:endParaRPr lang="en-US" sz="1400" dirty="0"/>
          </a:p>
          <a:p>
            <a:r>
              <a:rPr lang="en-US" dirty="0"/>
              <a:t>Student-driven initiative. This means students are responsible for creating and submitting forms in </a:t>
            </a:r>
            <a:r>
              <a:rPr lang="en-US" dirty="0" err="1"/>
              <a:t>CompTracker</a:t>
            </a:r>
            <a:r>
              <a:rPr lang="en-US" dirty="0"/>
              <a:t> to accomplish tasks.</a:t>
            </a:r>
          </a:p>
          <a:p>
            <a:endParaRPr lang="en-US" sz="1400" dirty="0"/>
          </a:p>
          <a:p>
            <a:r>
              <a:rPr lang="en-US" dirty="0"/>
              <a:t>2 main purposes</a:t>
            </a:r>
          </a:p>
          <a:p>
            <a:pPr lvl="1"/>
            <a:r>
              <a:rPr lang="en-US" dirty="0"/>
              <a:t>Completion of forms</a:t>
            </a:r>
          </a:p>
          <a:p>
            <a:pPr lvl="1"/>
            <a:r>
              <a:rPr lang="en-US" dirty="0"/>
              <a:t>Image Critique Lines (IC Lines)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CompTracker</a:t>
            </a:r>
            <a:r>
              <a:rPr lang="en-US" dirty="0"/>
              <a:t> 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667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1. Use of Electronic Devices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COMPLETE</a:t>
            </a:r>
            <a:endParaRPr lang="en-US" sz="800" dirty="0"/>
          </a:p>
          <a:p>
            <a:pPr marL="0" indent="0">
              <a:buNone/>
            </a:pPr>
            <a:r>
              <a:rPr lang="en-US" dirty="0"/>
              <a:t>2. </a:t>
            </a:r>
            <a:r>
              <a:rPr lang="en-US" sz="2400" dirty="0"/>
              <a:t>Site Orientation</a:t>
            </a:r>
            <a:endParaRPr lang="en-US" sz="2600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Form to be submitted to the Site Liaison at the start of a new rotation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</a:rPr>
              <a:t>3. </a:t>
            </a:r>
            <a:r>
              <a:rPr lang="en-US" sz="2400" dirty="0">
                <a:solidFill>
                  <a:srgbClr val="000000"/>
                </a:solidFill>
              </a:rPr>
              <a:t>Rotation Summary</a:t>
            </a:r>
            <a:endParaRPr lang="en-US" sz="2600" dirty="0">
              <a:solidFill>
                <a:srgbClr val="000000"/>
              </a:solidFill>
            </a:endParaRP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Submitted to the Site Liaison at the end of each rotation (site </a:t>
            </a:r>
            <a:r>
              <a:rPr lang="en-US" sz="1800" dirty="0" err="1">
                <a:solidFill>
                  <a:srgbClr val="000000"/>
                </a:solidFill>
              </a:rPr>
              <a:t>dependant</a:t>
            </a:r>
            <a:r>
              <a:rPr lang="en-US" sz="1800" dirty="0">
                <a:solidFill>
                  <a:srgbClr val="000000"/>
                </a:solidFill>
              </a:rPr>
              <a:t>) or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Submitted to the Site Liaison at the midpoint and end of each semester (site </a:t>
            </a:r>
            <a:r>
              <a:rPr lang="en-US" sz="1800" dirty="0" err="1">
                <a:solidFill>
                  <a:srgbClr val="000000"/>
                </a:solidFill>
              </a:rPr>
              <a:t>dependant</a:t>
            </a:r>
            <a:r>
              <a:rPr lang="en-US" sz="1800" dirty="0">
                <a:solidFill>
                  <a:srgbClr val="000000"/>
                </a:solidFill>
              </a:rPr>
              <a:t>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Not required for specialty rotations </a:t>
            </a:r>
            <a:r>
              <a:rPr lang="en-US" sz="1800" dirty="0" err="1">
                <a:solidFill>
                  <a:srgbClr val="000000"/>
                </a:solidFill>
              </a:rPr>
              <a:t>ie</a:t>
            </a:r>
            <a:r>
              <a:rPr lang="en-US" sz="1800" dirty="0">
                <a:solidFill>
                  <a:srgbClr val="000000"/>
                </a:solidFill>
              </a:rPr>
              <a:t>. CT, IR, BMD, Mammography and Children’s Hospital</a:t>
            </a:r>
            <a:endParaRPr lang="en-US" sz="800" dirty="0"/>
          </a:p>
          <a:p>
            <a:pPr marL="0" indent="0">
              <a:buNone/>
            </a:pPr>
            <a:r>
              <a:rPr lang="en-US" dirty="0"/>
              <a:t>4. </a:t>
            </a:r>
            <a:r>
              <a:rPr lang="en-US" sz="2400" dirty="0"/>
              <a:t>Objectives Forms</a:t>
            </a:r>
            <a:endParaRPr lang="en-US" sz="2600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Orientation Objectives  - Ongoing throughout PRCT 353</a:t>
            </a:r>
            <a:endParaRPr lang="en-US" sz="1800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BMD and Mammography forms to be submitted to a preceptor/clinical instructor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Vascular/Interventional starts in PRCT 356. See D2L for info.</a:t>
            </a:r>
          </a:p>
        </p:txBody>
      </p:sp>
    </p:spTree>
    <p:extLst>
      <p:ext uri="{BB962C8B-B14F-4D97-AF65-F5344CB8AC3E}">
        <p14:creationId xmlns:p14="http://schemas.microsoft.com/office/powerpoint/2010/main" val="3695342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CompTracker</a:t>
            </a:r>
            <a:r>
              <a:rPr lang="en-US" dirty="0"/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5. </a:t>
            </a:r>
            <a:r>
              <a:rPr lang="en-US" sz="2400" dirty="0"/>
              <a:t>Student Performance Feedback </a:t>
            </a: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Submitted weekly to a preceptor/clinical instructor 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Verification of attendance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Goals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Reflection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Critical incidents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0" indent="0">
              <a:buNone/>
            </a:pPr>
            <a:r>
              <a:rPr lang="en-US" dirty="0"/>
              <a:t>6. </a:t>
            </a:r>
            <a:r>
              <a:rPr lang="en-US" sz="2400" dirty="0"/>
              <a:t>Absence Notification Forms</a:t>
            </a:r>
            <a:endParaRPr lang="en-US" dirty="0"/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Must be submitted prior to shift start</a:t>
            </a:r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Submitted to a clinical placement instructor</a:t>
            </a:r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Submitting evidence for excused absence must be submitted to clinical instructor within 5 business days for approval </a:t>
            </a:r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Select absent option in form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657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CompTracker</a:t>
            </a:r>
            <a:r>
              <a:rPr lang="en-US" dirty="0"/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7. </a:t>
            </a:r>
            <a:r>
              <a:rPr lang="en-US" sz="2000" dirty="0"/>
              <a:t>Instructor Site Visit Form (Instructor generated)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Instructors will offer formative and summative feedback during (or following) a site visit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Set goals/document progress/suggest strategies for success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Evaluate your professionalism and general workflow assessment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0" indent="0">
              <a:buNone/>
            </a:pPr>
            <a:r>
              <a:rPr lang="en-US" sz="2000" dirty="0"/>
              <a:t>8. Critical Incident Form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Form created by site liaison when incident reported by preceptor/clinical instructor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Student self-reflection piece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Signed off by Anderson instructor/site liaison</a:t>
            </a:r>
          </a:p>
          <a:p>
            <a:pPr marL="342900" lvl="1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2000" dirty="0"/>
              <a:t>9. Student Report Form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Created by site liaison or Anderson instructor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Documents concerns and can facilitate additional support moving forward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Delivered to student by site liaison and/or Anderson instructor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30757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F6431-B0A0-40D3-AB51-FEA22144D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3AD2A-6FD1-452F-BC76-A4FC6290D6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Attendance:</a:t>
            </a:r>
            <a:r>
              <a:rPr lang="en-US" dirty="0"/>
              <a:t> Students are expected to attend all scheduled time in clinical placement.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dirty="0"/>
              <a:t>No switching of shifts with other students is permitted.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833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F70F3-0136-4D08-9A4E-8F674D50B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84B185-37B8-49F7-A1E8-8891BDCB3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Absences:</a:t>
            </a:r>
          </a:p>
          <a:p>
            <a:endParaRPr lang="en-US" sz="1000" dirty="0"/>
          </a:p>
          <a:p>
            <a:pPr lvl="1"/>
            <a:r>
              <a:rPr lang="en-US" dirty="0"/>
              <a:t>Students are expected to make-up any clinical placement days/hours that were missed and must complete a total of 337.5 hours at the end of this course.  </a:t>
            </a:r>
          </a:p>
          <a:p>
            <a:pPr lvl="1"/>
            <a:endParaRPr lang="en-US" sz="1000" dirty="0"/>
          </a:p>
          <a:p>
            <a:pPr lvl="1"/>
            <a:r>
              <a:rPr lang="en-US" dirty="0"/>
              <a:t>Documentation for excused absences must be submitted to Anderson instructor within 5 business days.</a:t>
            </a:r>
          </a:p>
          <a:p>
            <a:pPr marL="342900" lvl="1" indent="0">
              <a:buNone/>
            </a:pPr>
            <a:endParaRPr lang="en-US" sz="1000" dirty="0"/>
          </a:p>
          <a:p>
            <a:pPr lvl="1"/>
            <a:r>
              <a:rPr lang="en-US" dirty="0"/>
              <a:t>COVID-19 related absences will be considered excused – no documentation is required.</a:t>
            </a:r>
          </a:p>
        </p:txBody>
      </p:sp>
    </p:spTree>
    <p:extLst>
      <p:ext uri="{BB962C8B-B14F-4D97-AF65-F5344CB8AC3E}">
        <p14:creationId xmlns:p14="http://schemas.microsoft.com/office/powerpoint/2010/main" val="2545560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219D7-521D-4448-81D0-872055073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71422E-82C9-4534-8F09-FDE027F971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/>
              <a:t>Absences (continued):</a:t>
            </a:r>
          </a:p>
          <a:p>
            <a:pPr lvl="1"/>
            <a:r>
              <a:rPr lang="en-US" sz="2200" dirty="0"/>
              <a:t>If you are absent, you must:</a:t>
            </a:r>
          </a:p>
          <a:p>
            <a:pPr lvl="1"/>
            <a:endParaRPr lang="en-US" sz="1050" dirty="0"/>
          </a:p>
          <a:p>
            <a:pPr lvl="2"/>
            <a:r>
              <a:rPr lang="en-US" sz="2200" dirty="0"/>
              <a:t>Notify the site as per site protocol</a:t>
            </a:r>
          </a:p>
          <a:p>
            <a:pPr lvl="2"/>
            <a:endParaRPr lang="en-US" sz="1400" dirty="0"/>
          </a:p>
          <a:p>
            <a:pPr lvl="2"/>
            <a:r>
              <a:rPr lang="en-US" sz="2200" dirty="0"/>
              <a:t>Submit an Absence Notification form to your Anderson instructor on CompTracker PRIOR to shift start</a:t>
            </a:r>
          </a:p>
          <a:p>
            <a:pPr lvl="2"/>
            <a:endParaRPr lang="en-US" sz="1400" dirty="0"/>
          </a:p>
          <a:p>
            <a:pPr lvl="2"/>
            <a:r>
              <a:rPr lang="en-US" sz="2200" dirty="0"/>
              <a:t>Please submit any additional information (Dr’s note, other information) to your Anderson instructor</a:t>
            </a:r>
          </a:p>
          <a:p>
            <a:pPr lvl="2"/>
            <a:endParaRPr lang="en-US" sz="1400" dirty="0"/>
          </a:p>
          <a:p>
            <a:pPr lvl="2"/>
            <a:r>
              <a:rPr lang="en-US" sz="2200" dirty="0"/>
              <a:t>Attendance is tracked via forms in Comptracker</a:t>
            </a:r>
          </a:p>
          <a:p>
            <a:pPr lvl="3">
              <a:buFont typeface="Arial" panose="020B0604020202020204" pitchFamily="34" charset="0"/>
              <a:buChar char="▪"/>
            </a:pPr>
            <a:r>
              <a:rPr lang="en-US" dirty="0"/>
              <a:t>Student Feedback forms – includes attendance statement</a:t>
            </a:r>
          </a:p>
          <a:p>
            <a:pPr lvl="3">
              <a:buFont typeface="Arial" panose="020B0604020202020204" pitchFamily="34" charset="0"/>
              <a:buChar char="▪"/>
            </a:pPr>
            <a:r>
              <a:rPr lang="en-US" dirty="0"/>
              <a:t>Absence Notification forms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619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E4A4F-344A-4707-A408-9E492FF1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337B76-BC8D-4A99-ADC0-67ABBAF786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Arial" panose="020B0604020202020204" pitchFamily="34" charset="0"/>
              <a:buChar char="•"/>
            </a:pPr>
            <a:r>
              <a:rPr lang="en-US" sz="2800" dirty="0"/>
              <a:t>Appointments: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18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Must be approved ahead of time by site liaison 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Must not exceed 2 hours off the floor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Must be kept to a minimum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If a student misses more than 2 hours of their scheduled shift, it will be considered an absence. Notification of absence form required. 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Add all appointment time to your weekly feedback form.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178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CompTracker</a:t>
            </a:r>
            <a:r>
              <a:rPr lang="en-US" dirty="0"/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83509" y="1779443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Any questions about other forms?</a:t>
            </a:r>
          </a:p>
          <a:p>
            <a:pPr marL="0" indent="0">
              <a:buNone/>
            </a:pPr>
            <a:endParaRPr lang="en-US" sz="1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Student Feedback forms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Orientation Objective forms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Rotation Summaries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Attendance policy</a:t>
            </a:r>
          </a:p>
        </p:txBody>
      </p:sp>
    </p:spTree>
    <p:extLst>
      <p:ext uri="{BB962C8B-B14F-4D97-AF65-F5344CB8AC3E}">
        <p14:creationId xmlns:p14="http://schemas.microsoft.com/office/powerpoint/2010/main" val="77543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How Do I Pass Clinical Placement?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US" dirty="0"/>
              <a:t>PRCT 353</a:t>
            </a:r>
          </a:p>
          <a:p>
            <a:pPr marL="109728" indent="0">
              <a:buNone/>
            </a:pPr>
            <a:endParaRPr lang="en-US" sz="1400" dirty="0"/>
          </a:p>
          <a:p>
            <a:pPr marL="109728" indent="0">
              <a:buNone/>
            </a:pPr>
            <a:r>
              <a:rPr lang="en-US" dirty="0"/>
              <a:t>Professionalism - 20%</a:t>
            </a:r>
          </a:p>
          <a:p>
            <a:pPr marL="109728" indent="0">
              <a:buNone/>
            </a:pPr>
            <a:endParaRPr lang="en-US" sz="1400" dirty="0"/>
          </a:p>
          <a:p>
            <a:pPr marL="109728" indent="0">
              <a:buNone/>
            </a:pPr>
            <a:r>
              <a:rPr lang="en-US" dirty="0"/>
              <a:t>Case Study Assignments (2) - 10%</a:t>
            </a:r>
          </a:p>
          <a:p>
            <a:pPr marL="109728" indent="0">
              <a:buNone/>
            </a:pPr>
            <a:endParaRPr lang="en-US" sz="1400" dirty="0"/>
          </a:p>
          <a:p>
            <a:pPr marL="109728" indent="0">
              <a:buNone/>
            </a:pPr>
            <a:r>
              <a:rPr lang="en-US" dirty="0"/>
              <a:t>Clinical Assessments - 70%</a:t>
            </a:r>
          </a:p>
          <a:p>
            <a:pPr marL="395478" indent="-285750">
              <a:buFont typeface="Arial" panose="020B0604020202020204" pitchFamily="34" charset="0"/>
              <a:buChar char="•"/>
            </a:pPr>
            <a:r>
              <a:rPr lang="en-US" sz="2000" dirty="0"/>
              <a:t>Orientation Evaluation - 15%</a:t>
            </a:r>
          </a:p>
          <a:p>
            <a:pPr marL="395478" indent="-285750"/>
            <a:r>
              <a:rPr lang="en-US" sz="2000" dirty="0"/>
              <a:t>Required Logbook Lines - 25%</a:t>
            </a:r>
          </a:p>
          <a:p>
            <a:pPr marL="395478" indent="-285750"/>
            <a:r>
              <a:rPr lang="en-US" sz="2000" dirty="0"/>
              <a:t>Workflow Competency Assessment -  30%</a:t>
            </a:r>
          </a:p>
          <a:p>
            <a:pPr marL="0" indent="0" algn="ctr">
              <a:buNone/>
            </a:pPr>
            <a:endParaRPr lang="en-US" sz="1600" dirty="0"/>
          </a:p>
          <a:p>
            <a:pPr marL="0" indent="0" algn="ctr">
              <a:buNone/>
            </a:pPr>
            <a:r>
              <a:rPr lang="en-US" sz="1600" dirty="0"/>
              <a:t>*All rubrics and assessment tools are posted on D2L Brightspace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729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PCT 353 Gradeable Components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u="sng" dirty="0"/>
              <a:t>Professionalism</a:t>
            </a:r>
            <a:r>
              <a:rPr lang="en-US" dirty="0"/>
              <a:t> - 20% </a:t>
            </a:r>
            <a:r>
              <a:rPr lang="en-US" sz="2000" dirty="0"/>
              <a:t>(Rubric in D2L)</a:t>
            </a:r>
          </a:p>
          <a:p>
            <a:pPr marL="0" indent="0">
              <a:buNone/>
            </a:pPr>
            <a:endParaRPr lang="en-US" sz="1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Completion of course components (  /20)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Orientation Objectives forms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Student Feedback forms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Rotation Summaries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Self-Evaluation Assignments (discussion topics)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Compliance with Attendance policy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1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Professionalism Standards (  /20)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Professional Appearance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Critical Thinking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Communication Skills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Engagement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Responsibility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961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Gradeable Components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Professionalism Standards are modeled at the workplace.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How can you be successful?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u="sng" dirty="0"/>
              <a:t>Show initiative</a:t>
            </a:r>
            <a:r>
              <a:rPr lang="en-US" sz="2200" dirty="0"/>
              <a:t>!  Get involved in every case.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Communicate with your preceptors!  Set goals, ask for help, speak up if you want to do something.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Be punctual, respectful, and have a positive attitude.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Don’t make excuses when given feedback or corrected.  Ask for clarification when you need to.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Pay attention to details and learn from your mistakes.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Take pride in your work, and always strive for your best.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Have fun!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4097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1FCE9-23C7-440E-9B78-2F1A8F7CD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Gradeable Components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FB8EC-A35A-4C77-A780-F464BEDC2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u="sng" dirty="0"/>
              <a:t>Case Studies</a:t>
            </a:r>
            <a:r>
              <a:rPr lang="en-US" sz="2400" dirty="0"/>
              <a:t> - 10%</a:t>
            </a:r>
          </a:p>
          <a:p>
            <a:pPr marL="0" indent="0">
              <a:buNone/>
            </a:pPr>
            <a:endParaRPr lang="en-US" sz="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2 Case Studies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dirty="0"/>
              <a:t>Hand &amp; Wrist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dirty="0"/>
              <a:t>Foot &amp; Ankle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800" dirty="0"/>
          </a:p>
          <a:p>
            <a:pPr lvl="2">
              <a:buFont typeface="Arial" panose="020B0604020202020204" pitchFamily="34" charset="0"/>
              <a:buChar char="◦"/>
            </a:pPr>
            <a:endParaRPr lang="en-US" sz="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Completed in Quizzes in D2L</a:t>
            </a:r>
          </a:p>
          <a:p>
            <a:pPr marL="685800" lvl="2" indent="0">
              <a:buNone/>
            </a:pPr>
            <a:r>
              <a:rPr lang="en-US" dirty="0"/>
              <a:t>*If you require accommodations, submit request to Anderson instructor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674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Gradeable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u="sng" dirty="0"/>
              <a:t>Workflow Competency Evaluation</a:t>
            </a:r>
            <a:r>
              <a:rPr lang="en-US" sz="2400" dirty="0"/>
              <a:t> - 30% </a:t>
            </a:r>
            <a:r>
              <a:rPr lang="en-US" sz="1800" dirty="0"/>
              <a:t>(rubric posted in D2L)</a:t>
            </a:r>
          </a:p>
          <a:p>
            <a:pPr marL="0" indent="0">
              <a:buNone/>
            </a:pPr>
            <a:endParaRPr lang="en-US" sz="800" dirty="0"/>
          </a:p>
          <a:p>
            <a:r>
              <a:rPr lang="en-US" sz="2100" dirty="0"/>
              <a:t>Goal </a:t>
            </a:r>
            <a:r>
              <a:rPr lang="mr-IN" sz="2100" dirty="0"/>
              <a:t>–</a:t>
            </a:r>
            <a:r>
              <a:rPr lang="en-US" sz="2100" dirty="0"/>
              <a:t> demonstrate consistent skills, high quality images, and good, safe habits.</a:t>
            </a:r>
          </a:p>
          <a:p>
            <a:endParaRPr lang="en-US" sz="800" dirty="0"/>
          </a:p>
          <a:p>
            <a:r>
              <a:rPr lang="en-US" sz="2100" dirty="0"/>
              <a:t>An Anderson instructor will complete your WFC (“workflow comp”) in a general x-ray rotation.</a:t>
            </a:r>
          </a:p>
          <a:p>
            <a:endParaRPr lang="en-US" sz="800" dirty="0"/>
          </a:p>
          <a:p>
            <a:r>
              <a:rPr lang="en-US" sz="2100" dirty="0"/>
              <a:t>Evaluation is based on 3 general x-ray cases that you perform.</a:t>
            </a:r>
          </a:p>
          <a:p>
            <a:endParaRPr lang="en-US" sz="800" dirty="0"/>
          </a:p>
          <a:p>
            <a:r>
              <a:rPr lang="en-US" sz="2100" dirty="0"/>
              <a:t>Rubric is posted in D2L Brightspace.</a:t>
            </a:r>
          </a:p>
          <a:p>
            <a:endParaRPr lang="en-US" sz="800" dirty="0"/>
          </a:p>
          <a:p>
            <a:r>
              <a:rPr lang="en-US" sz="2100" dirty="0"/>
              <a:t>Check Instructor Visit Schedule posted on Brightspace for your scheduled date.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547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</a:t>
            </a:r>
            <a:r>
              <a:rPr lang="en-US" dirty="0" err="1"/>
              <a:t>Gradeable</a:t>
            </a:r>
            <a:r>
              <a:rPr lang="en-US" dirty="0"/>
              <a:t>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can you be successful in your WFC Evaluation?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Review the rubric in D2L Brightspace and strive to make those gradable components a part of your workflow.</a:t>
            </a:r>
          </a:p>
          <a:p>
            <a:pPr lvl="1"/>
            <a:r>
              <a:rPr lang="en-US" dirty="0"/>
              <a:t>Participate in every case you can during clinical – that experience contributes to your success!</a:t>
            </a:r>
          </a:p>
          <a:p>
            <a:pPr lvl="1"/>
            <a:r>
              <a:rPr lang="en-US" dirty="0"/>
              <a:t>Build a consistent workflow and good habits every day you’re working in general x-ray.</a:t>
            </a:r>
          </a:p>
          <a:p>
            <a:pPr lvl="1"/>
            <a:r>
              <a:rPr lang="en-US" dirty="0"/>
              <a:t>Review feedback.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5542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5FF0E-A874-4663-83A1-66E7027A5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Break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5E2A32C-EDF1-4175-9425-D3C4A062AA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57304" y="2065646"/>
            <a:ext cx="3877392" cy="387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3983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 – IC Lines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Consider this your x-ray “portfolio”.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Paper copy available on D2L – can be printed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Your best work will be approved for your logbook, at image critique sessions with your site liaison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Variety of procedures</a:t>
            </a:r>
          </a:p>
          <a:p>
            <a:pPr marL="800100" lvl="1" indent="-457200">
              <a:buFont typeface="Arial" panose="020B0604020202020204" pitchFamily="34" charset="0"/>
              <a:buChar char="▪"/>
            </a:pPr>
            <a:r>
              <a:rPr lang="en-US" sz="2000" dirty="0"/>
              <a:t>Based on CAMRT Competency Profile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Image Critique Lines </a:t>
            </a:r>
          </a:p>
          <a:p>
            <a:pPr marL="800100" lvl="1" indent="-457200">
              <a:buFont typeface="Arial" panose="020B0604020202020204" pitchFamily="34" charset="0"/>
              <a:buChar char="▪"/>
            </a:pPr>
            <a:r>
              <a:rPr lang="en-US" sz="2000" dirty="0"/>
              <a:t>Required lines must be completed by the end of PRCT 358</a:t>
            </a:r>
          </a:p>
          <a:p>
            <a:pPr marL="800100" lvl="1" indent="-457200">
              <a:buFont typeface="Arial" panose="020B0604020202020204" pitchFamily="34" charset="0"/>
              <a:buChar char="▪"/>
            </a:pPr>
            <a:r>
              <a:rPr lang="en-US" sz="2000" dirty="0"/>
              <a:t>Logbook lines are cumulative. You work towards completing all lines throughout all semesters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Recorded in </a:t>
            </a:r>
            <a:r>
              <a:rPr lang="en-US" sz="2100" dirty="0" err="1"/>
              <a:t>CompTracker</a:t>
            </a:r>
            <a:r>
              <a:rPr lang="en-US" sz="2100" dirty="0"/>
              <a:t>, navigate your progress using </a:t>
            </a:r>
            <a:r>
              <a:rPr lang="en-US" sz="2100" dirty="0" err="1"/>
              <a:t>CompTracker</a:t>
            </a:r>
            <a:r>
              <a:rPr lang="en-US" sz="2100" dirty="0"/>
              <a:t>.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8802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2547CCC-CA47-4201-842D-16B2F1613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69BC043-E87D-4E5E-BDE5-2112831AA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/>
              <a:t>How do I get exams approved in my logbook?</a:t>
            </a:r>
          </a:p>
          <a:p>
            <a:pPr marL="0" indent="0">
              <a:buNone/>
            </a:pPr>
            <a:endParaRPr lang="en-US" sz="1200" dirty="0"/>
          </a:p>
          <a:p>
            <a:pPr marL="342900" lvl="1" indent="0">
              <a:buNone/>
            </a:pPr>
            <a:r>
              <a:rPr lang="en-US" sz="2100" dirty="0"/>
              <a:t>Step 1 – Perform an exam independently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dirty="0"/>
              <a:t>Step 2 – Record exam in Clinical Placement</a:t>
            </a:r>
            <a:r>
              <a:rPr lang="en-US" sz="2100" i="1" dirty="0"/>
              <a:t> </a:t>
            </a:r>
            <a:r>
              <a:rPr lang="en-US" sz="2100" dirty="0"/>
              <a:t>Record of Performed Exam book.  Preceptor signs book to verify you performed the exam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dirty="0"/>
              <a:t>Step 3 – Prepare for image critique session with your site liaison(s)/clinical instructor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dirty="0"/>
              <a:t>Step 4 – Present &amp; discuss the exam and images with your site liaison/clinical instructor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i="1" dirty="0"/>
              <a:t>If the case/images meet criteria for logbook entry, you will submit for approval in Comptracker to your site liaison/clinical instructor.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7051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Submitting an IC line for approval: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Site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Accession # *be careful you enter it correctly!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Procedure notes </a:t>
            </a:r>
            <a:r>
              <a:rPr lang="en-US" b="1" i="1" dirty="0"/>
              <a:t>must</a:t>
            </a:r>
            <a:r>
              <a:rPr lang="en-US" dirty="0"/>
              <a:t> include technical factors &amp; body part</a:t>
            </a:r>
          </a:p>
          <a:p>
            <a:pPr marL="1028700" lvl="2" indent="-457200">
              <a:buFont typeface="Wingdings" panose="05000000000000000000" pitchFamily="2" charset="2"/>
              <a:buChar char="ü"/>
            </a:pPr>
            <a:r>
              <a:rPr lang="en-US" sz="2100" dirty="0"/>
              <a:t>If bilateral exam indicate which side was approved</a:t>
            </a:r>
          </a:p>
          <a:p>
            <a:pPr marL="1028700" lvl="2" indent="-457200">
              <a:buFont typeface="Wingdings" panose="05000000000000000000" pitchFamily="2" charset="2"/>
              <a:buChar char="ü"/>
            </a:pPr>
            <a:r>
              <a:rPr lang="en-US" sz="2100" dirty="0"/>
              <a:t>For ANY lines indicate body part</a:t>
            </a:r>
          </a:p>
          <a:p>
            <a:pPr marL="1028700" lvl="2" indent="-457200">
              <a:buFont typeface="Wingdings" panose="05000000000000000000" pitchFamily="2" charset="2"/>
              <a:buChar char="ü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Assign to site liaison/clinical instructor who approved the case during image critique.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See tutorial on D2L for additional information</a:t>
            </a:r>
          </a:p>
        </p:txBody>
      </p:sp>
    </p:spTree>
    <p:extLst>
      <p:ext uri="{BB962C8B-B14F-4D97-AF65-F5344CB8AC3E}">
        <p14:creationId xmlns:p14="http://schemas.microsoft.com/office/powerpoint/2010/main" val="6704731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Abbreviations</a:t>
            </a:r>
          </a:p>
          <a:p>
            <a:pPr marL="0" indent="0">
              <a:buNone/>
            </a:pPr>
            <a:endParaRPr lang="en-US" sz="800" u="sng" dirty="0"/>
          </a:p>
          <a:p>
            <a:pPr lvl="1">
              <a:buFont typeface="Arial" panose="020B0604020202020204" pitchFamily="34" charset="0"/>
              <a:buChar char="◦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IC with a number</a:t>
            </a:r>
          </a:p>
          <a:p>
            <a:pPr lvl="1">
              <a:buFont typeface="Arial" panose="020B0604020202020204" pitchFamily="34" charset="0"/>
              <a:buChar char="◦"/>
            </a:pPr>
            <a:r>
              <a:rPr lang="en-US" sz="2100" dirty="0"/>
              <a:t>Minimum required views</a:t>
            </a:r>
          </a:p>
          <a:p>
            <a:pPr lvl="1">
              <a:buFont typeface="Arial" panose="020B0604020202020204" pitchFamily="34" charset="0"/>
              <a:buChar char="◦"/>
            </a:pPr>
            <a:r>
              <a:rPr lang="en-US" sz="2100" dirty="0"/>
              <a:t>IC - *knee4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4925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 Line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Any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Ensure you specify body part in procedure notes</a:t>
            </a:r>
          </a:p>
          <a:p>
            <a:pPr marL="971550" lvl="2" indent="-285750">
              <a:buFont typeface="Arial" panose="020B0604020202020204" pitchFamily="34" charset="0"/>
              <a:buChar char="◦"/>
            </a:pPr>
            <a:r>
              <a:rPr lang="en-US" dirty="0"/>
              <a:t>Required lines per category e.g., Upper Extremity </a:t>
            </a:r>
            <a:r>
              <a:rPr lang="en-US" sz="1600" dirty="0"/>
              <a:t> </a:t>
            </a:r>
          </a:p>
          <a:p>
            <a:pPr marL="971550" lvl="2" indent="-285750">
              <a:buFont typeface="Arial" panose="020B0604020202020204" pitchFamily="34" charset="0"/>
              <a:buChar char="◦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Adaptive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Must adapt tube angle to compensate for patient condition/position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Trauma Spine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Must include cross-table lateral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BMD - A and MAMMO - 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Assist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Simulated - (S)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Strive to perform, can be done in a simulated setting at the end of PRCT 358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2402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1BE61-DD27-4E3C-AB3A-20C1B5A59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756B8F5-ADC1-418D-A5FE-75FD673BC4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985796"/>
              </p:ext>
            </p:extLst>
          </p:nvPr>
        </p:nvGraphicFramePr>
        <p:xfrm>
          <a:off x="774195" y="54827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DEDE290-500A-403C-8938-B7E420CEFE85}"/>
              </a:ext>
            </a:extLst>
          </p:cNvPr>
          <p:cNvSpPr/>
          <p:nvPr/>
        </p:nvSpPr>
        <p:spPr>
          <a:xfrm>
            <a:off x="2064327" y="4899608"/>
            <a:ext cx="7935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Students are responsible for ensuring signoff in performance record for </a:t>
            </a:r>
            <a:r>
              <a:rPr lang="en-US" sz="2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all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performed exams being brought to image critique.</a:t>
            </a:r>
          </a:p>
        </p:txBody>
      </p:sp>
    </p:spTree>
    <p:extLst>
      <p:ext uri="{BB962C8B-B14F-4D97-AF65-F5344CB8AC3E}">
        <p14:creationId xmlns:p14="http://schemas.microsoft.com/office/powerpoint/2010/main" val="4812504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Logbook- Record of Performed Exams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62157" y="5988740"/>
            <a:ext cx="10983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Ensure you are </a:t>
            </a:r>
            <a:r>
              <a:rPr lang="en-US" b="1" dirty="0"/>
              <a:t>recording technical factors &amp; Exposure Index (EI) number </a:t>
            </a:r>
            <a:r>
              <a:rPr lang="en-US" dirty="0"/>
              <a:t>for each case to discuss at Image Critique!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A33E3ED-F2BB-EDD3-91CF-E0FC5EA3E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143416"/>
              </p:ext>
            </p:extLst>
          </p:nvPr>
        </p:nvGraphicFramePr>
        <p:xfrm>
          <a:off x="1947235" y="1319753"/>
          <a:ext cx="8214859" cy="458958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95599">
                  <a:extLst>
                    <a:ext uri="{9D8B030D-6E8A-4147-A177-3AD203B41FA5}">
                      <a16:colId xmlns:a16="http://schemas.microsoft.com/office/drawing/2014/main" val="1335287947"/>
                    </a:ext>
                  </a:extLst>
                </a:gridCol>
                <a:gridCol w="494893">
                  <a:extLst>
                    <a:ext uri="{9D8B030D-6E8A-4147-A177-3AD203B41FA5}">
                      <a16:colId xmlns:a16="http://schemas.microsoft.com/office/drawing/2014/main" val="3640820281"/>
                    </a:ext>
                  </a:extLst>
                </a:gridCol>
                <a:gridCol w="331479">
                  <a:extLst>
                    <a:ext uri="{9D8B030D-6E8A-4147-A177-3AD203B41FA5}">
                      <a16:colId xmlns:a16="http://schemas.microsoft.com/office/drawing/2014/main" val="1030207141"/>
                    </a:ext>
                  </a:extLst>
                </a:gridCol>
                <a:gridCol w="1071200">
                  <a:extLst>
                    <a:ext uri="{9D8B030D-6E8A-4147-A177-3AD203B41FA5}">
                      <a16:colId xmlns:a16="http://schemas.microsoft.com/office/drawing/2014/main" val="854980165"/>
                    </a:ext>
                  </a:extLst>
                </a:gridCol>
                <a:gridCol w="2060984">
                  <a:extLst>
                    <a:ext uri="{9D8B030D-6E8A-4147-A177-3AD203B41FA5}">
                      <a16:colId xmlns:a16="http://schemas.microsoft.com/office/drawing/2014/main" val="2388573073"/>
                    </a:ext>
                  </a:extLst>
                </a:gridCol>
                <a:gridCol w="662957">
                  <a:extLst>
                    <a:ext uri="{9D8B030D-6E8A-4147-A177-3AD203B41FA5}">
                      <a16:colId xmlns:a16="http://schemas.microsoft.com/office/drawing/2014/main" val="752945236"/>
                    </a:ext>
                  </a:extLst>
                </a:gridCol>
                <a:gridCol w="1236358">
                  <a:extLst>
                    <a:ext uri="{9D8B030D-6E8A-4147-A177-3AD203B41FA5}">
                      <a16:colId xmlns:a16="http://schemas.microsoft.com/office/drawing/2014/main" val="2888851109"/>
                    </a:ext>
                  </a:extLst>
                </a:gridCol>
                <a:gridCol w="569329">
                  <a:extLst>
                    <a:ext uri="{9D8B030D-6E8A-4147-A177-3AD203B41FA5}">
                      <a16:colId xmlns:a16="http://schemas.microsoft.com/office/drawing/2014/main" val="2195308298"/>
                    </a:ext>
                  </a:extLst>
                </a:gridCol>
                <a:gridCol w="792060">
                  <a:extLst>
                    <a:ext uri="{9D8B030D-6E8A-4147-A177-3AD203B41FA5}">
                      <a16:colId xmlns:a16="http://schemas.microsoft.com/office/drawing/2014/main" val="2219472077"/>
                    </a:ext>
                  </a:extLst>
                </a:gridCol>
              </a:tblGrid>
              <a:tr h="348317">
                <a:tc>
                  <a:txBody>
                    <a:bodyPr/>
                    <a:lstStyle/>
                    <a:p>
                      <a:pPr marL="31496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Accession</a:t>
                      </a:r>
                      <a:r>
                        <a:rPr lang="en-US" sz="600" spc="-15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#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Site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Date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940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Procedure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8135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Technical</a:t>
                      </a:r>
                      <a:r>
                        <a:rPr lang="en-US" sz="600" spc="-10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Comment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4155" marR="222250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LMP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4155" marR="222250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Tech</a:t>
                      </a:r>
                      <a:r>
                        <a:rPr lang="en-US" sz="600" spc="-20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Signature</a:t>
                      </a:r>
                      <a:r>
                        <a:rPr lang="en-US" sz="600" spc="-5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(Verify</a:t>
                      </a:r>
                      <a:endParaRPr lang="en-CA" sz="900">
                        <a:effectLst/>
                      </a:endParaRPr>
                    </a:p>
                    <a:p>
                      <a:pPr marL="224155" marR="219710" algn="ctr"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Performed)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3505" marR="102235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Logbook</a:t>
                      </a:r>
                      <a:endParaRPr lang="en-CA" sz="900">
                        <a:effectLst/>
                      </a:endParaRPr>
                    </a:p>
                    <a:p>
                      <a:pPr marL="103505" marR="100330" algn="ctr"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Y/N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6545" marR="291465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Initial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32389115"/>
                  </a:ext>
                </a:extLst>
              </a:tr>
              <a:tr h="252307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32919268"/>
                  </a:ext>
                </a:extLst>
              </a:tr>
              <a:tr h="23979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20382916"/>
                  </a:ext>
                </a:extLst>
              </a:tr>
              <a:tr h="25126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05138210"/>
                  </a:ext>
                </a:extLst>
              </a:tr>
              <a:tr h="23979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3435268"/>
                  </a:ext>
                </a:extLst>
              </a:tr>
              <a:tr h="25074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48734235"/>
                  </a:ext>
                </a:extLst>
              </a:tr>
              <a:tr h="23979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97785841"/>
                  </a:ext>
                </a:extLst>
              </a:tr>
              <a:tr h="252307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14552319"/>
                  </a:ext>
                </a:extLst>
              </a:tr>
              <a:tr h="25126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613400032"/>
                  </a:ext>
                </a:extLst>
              </a:tr>
              <a:tr h="25126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79211395"/>
                  </a:ext>
                </a:extLst>
              </a:tr>
              <a:tr h="252307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14042850"/>
                  </a:ext>
                </a:extLst>
              </a:tr>
              <a:tr h="251265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54506769"/>
                  </a:ext>
                </a:extLst>
              </a:tr>
              <a:tr h="252307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6693630"/>
                  </a:ext>
                </a:extLst>
              </a:tr>
              <a:tr h="25074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85418427"/>
                  </a:ext>
                </a:extLst>
              </a:tr>
              <a:tr h="252307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37311132"/>
                  </a:ext>
                </a:extLst>
              </a:tr>
              <a:tr h="25074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21252891"/>
                  </a:ext>
                </a:extLst>
              </a:tr>
              <a:tr h="25074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61014701"/>
                  </a:ext>
                </a:extLst>
              </a:tr>
              <a:tr h="252307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53933691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F1612F67-8563-3EE0-C062-470335E65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7993" y="1497998"/>
            <a:ext cx="13792667" cy="468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3370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6D3D4-12E1-49A9-ACDE-F8796BEA1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B0286-70A9-4159-8E2A-96CD5946E0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1200" u="sng" dirty="0"/>
          </a:p>
          <a:p>
            <a:r>
              <a:rPr lang="en-US" sz="2400" dirty="0"/>
              <a:t>When / how often are image critique sessions scheduled with my site liaison/clinical instructor?</a:t>
            </a:r>
          </a:p>
          <a:p>
            <a:endParaRPr lang="en-US" sz="800" dirty="0"/>
          </a:p>
          <a:p>
            <a:pPr lvl="1"/>
            <a:r>
              <a:rPr lang="en-US" sz="2100" dirty="0"/>
              <a:t>Frequently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1 hour/week (or more)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Can be scheduled ahead of time, sometimes done “on the fly” during downtime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5013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3963D-8F5A-402B-808A-E9985AAC8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759ED-3650-4830-B3EF-01366D85A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Is an image critique session with my site liaison/clinical instructor an evaluation?</a:t>
            </a:r>
          </a:p>
          <a:p>
            <a:endParaRPr lang="en-US" sz="800" dirty="0"/>
          </a:p>
          <a:p>
            <a:pPr lvl="1"/>
            <a:r>
              <a:rPr lang="en-US" sz="2100" dirty="0"/>
              <a:t>No!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Image critique requires practice and will result in TONS of learning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Expect your first few critique sessions to go slow, as you learn and improve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Study those procedures you’ve performed so you’re prepared!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4062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AF0E4-3889-4010-B2B7-537F1B6B8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6B77E5-C567-466E-BC73-AAE94F636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How do I know what I need to achieve for my logbook?</a:t>
            </a:r>
          </a:p>
          <a:p>
            <a:endParaRPr lang="en-US" sz="800" dirty="0"/>
          </a:p>
          <a:p>
            <a:pPr lvl="1"/>
            <a:r>
              <a:rPr lang="en-US" sz="2100" dirty="0"/>
              <a:t>Run a Remaining Requirements report in Comptracker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Refer to Logbook </a:t>
            </a:r>
            <a:r>
              <a:rPr lang="en-US" sz="2100" i="1" dirty="0"/>
              <a:t>(posted in D2L)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Required logbook lines 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Remember, this is cumulative over all the clinical placements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36811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6CFA5-0589-4980-9EFA-BAFF82E49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5F2ABF-6E49-4319-AE3C-3F43D44888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What do I do once I have the required number of approvals for a certain exam?</a:t>
            </a:r>
          </a:p>
          <a:p>
            <a:endParaRPr lang="en-US" sz="800" dirty="0"/>
          </a:p>
          <a:p>
            <a:pPr lvl="1"/>
            <a:r>
              <a:rPr lang="en-US" sz="2100" dirty="0"/>
              <a:t>Run a Remaining Requirements report in Comptracker – complete exams turn </a:t>
            </a:r>
            <a:r>
              <a:rPr lang="en-US" sz="2100" dirty="0">
                <a:solidFill>
                  <a:srgbClr val="00B050"/>
                </a:solidFill>
              </a:rPr>
              <a:t>green</a:t>
            </a:r>
            <a:r>
              <a:rPr lang="en-US" sz="2100" dirty="0"/>
              <a:t>!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Refer to Logbook </a:t>
            </a:r>
            <a:r>
              <a:rPr lang="en-US" sz="2100" i="1" dirty="0"/>
              <a:t>(posted in D2L)</a:t>
            </a:r>
          </a:p>
          <a:p>
            <a:pPr lvl="1"/>
            <a:endParaRPr lang="en-US" sz="800" i="1" dirty="0"/>
          </a:p>
          <a:p>
            <a:pPr lvl="1"/>
            <a:r>
              <a:rPr lang="en-US" sz="2100" dirty="0"/>
              <a:t>Keep practicing!</a:t>
            </a:r>
            <a:endParaRPr lang="en-US" sz="1800" i="1" dirty="0"/>
          </a:p>
          <a:p>
            <a:pPr marL="0" indent="0">
              <a:buNone/>
            </a:pP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241351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A27EF-0C17-46A6-81BB-7526D8E96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7EBEED-057C-4B06-98FE-7509C37A08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How do I prepare for image critique sessions?</a:t>
            </a:r>
          </a:p>
          <a:p>
            <a:endParaRPr lang="en-US" sz="800" dirty="0"/>
          </a:p>
          <a:p>
            <a:pPr lvl="1"/>
            <a:r>
              <a:rPr lang="en-US" sz="2100" dirty="0"/>
              <a:t>Review resources</a:t>
            </a:r>
          </a:p>
          <a:p>
            <a:pPr lvl="2">
              <a:buFont typeface="Arial" panose="020B0604020202020204" pitchFamily="34" charset="0"/>
              <a:buChar char="▪"/>
            </a:pPr>
            <a:r>
              <a:rPr lang="en-US" dirty="0"/>
              <a:t>Image Critique Handbook</a:t>
            </a:r>
          </a:p>
          <a:p>
            <a:pPr lvl="2">
              <a:buFont typeface="Arial" panose="020B0604020202020204" pitchFamily="34" charset="0"/>
              <a:buChar char="▪"/>
            </a:pPr>
            <a:r>
              <a:rPr lang="en-US" dirty="0"/>
              <a:t>Bontrager</a:t>
            </a:r>
          </a:p>
          <a:p>
            <a:pPr lvl="2">
              <a:buFont typeface="Arial" panose="020B0604020202020204" pitchFamily="34" charset="0"/>
              <a:buChar char="▪"/>
            </a:pPr>
            <a:r>
              <a:rPr lang="en-US" dirty="0"/>
              <a:t>Radiographic Image Analysis</a:t>
            </a:r>
          </a:p>
          <a:p>
            <a:pPr lvl="2"/>
            <a:endParaRPr lang="en-US" sz="800" i="1" dirty="0"/>
          </a:p>
          <a:p>
            <a:pPr lvl="1"/>
            <a:r>
              <a:rPr lang="en-US" sz="2100" dirty="0"/>
              <a:t>Review the Comptracker How-To videos </a:t>
            </a:r>
            <a:r>
              <a:rPr lang="en-US" sz="2100" i="1" dirty="0"/>
              <a:t>(posted in D2L) </a:t>
            </a:r>
            <a:r>
              <a:rPr lang="en-US" sz="2100" dirty="0"/>
              <a:t>for step-by-step instructions to submit logbook lines.</a:t>
            </a:r>
            <a:endParaRPr lang="en-US" sz="2100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225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1BE61-DD27-4E3C-AB3A-20C1B5A59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756B8F5-ADC1-418D-A5FE-75FD673BC4C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74195" y="54827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DEDE290-500A-403C-8938-B7E420CEFE85}"/>
              </a:ext>
            </a:extLst>
          </p:cNvPr>
          <p:cNvSpPr/>
          <p:nvPr/>
        </p:nvSpPr>
        <p:spPr>
          <a:xfrm>
            <a:off x="2064327" y="4899608"/>
            <a:ext cx="7935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Students are responsible for ensuring signoff in performance record for </a:t>
            </a:r>
            <a:r>
              <a:rPr lang="en-US" sz="2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all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performed exams being brought to image critique.</a:t>
            </a:r>
          </a:p>
        </p:txBody>
      </p:sp>
    </p:spTree>
    <p:extLst>
      <p:ext uri="{BB962C8B-B14F-4D97-AF65-F5344CB8AC3E}">
        <p14:creationId xmlns:p14="http://schemas.microsoft.com/office/powerpoint/2010/main" val="4834323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DCC29-AD3D-4D85-B0AB-C4497F398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Tracking my Progress in Clinical Placement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61DC7-7B4F-432A-B3E6-CF640F4DCD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will learn how to use </a:t>
            </a:r>
            <a:r>
              <a:rPr lang="en-US" dirty="0" err="1"/>
              <a:t>CompTracker</a:t>
            </a:r>
            <a:r>
              <a:rPr lang="en-US" dirty="0"/>
              <a:t> to help you track your progress in clinical</a:t>
            </a:r>
          </a:p>
          <a:p>
            <a:r>
              <a:rPr lang="en-US" dirty="0"/>
              <a:t>It takes time, use the resources provided</a:t>
            </a:r>
          </a:p>
          <a:p>
            <a:pPr lvl="1"/>
            <a:r>
              <a:rPr lang="en-US" dirty="0"/>
              <a:t>PowerPoints</a:t>
            </a:r>
          </a:p>
          <a:p>
            <a:pPr lvl="1"/>
            <a:r>
              <a:rPr lang="en-US" dirty="0"/>
              <a:t>How to videos</a:t>
            </a:r>
          </a:p>
          <a:p>
            <a:pPr lvl="1"/>
            <a:r>
              <a:rPr lang="en-US" dirty="0"/>
              <a:t>Ask your classmates</a:t>
            </a:r>
          </a:p>
          <a:p>
            <a:pPr lvl="1"/>
            <a:r>
              <a:rPr lang="en-US" dirty="0"/>
              <a:t>Reach out to an instructor!</a:t>
            </a:r>
          </a:p>
          <a:p>
            <a:r>
              <a:rPr lang="en-US" dirty="0"/>
              <a:t>If you are using the CompTracker App you MUST sync daily. 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8033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CompTracker Reports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2400" dirty="0"/>
              <a:t>Remaining Requirements Report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Quick overview of remaining IC lines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Great tool for planning image critique session</a:t>
            </a:r>
          </a:p>
          <a:p>
            <a:pPr marL="342900" lvl="1" indent="0">
              <a:buNone/>
            </a:pPr>
            <a:endParaRPr lang="en-CA" sz="1600" dirty="0"/>
          </a:p>
          <a:p>
            <a:pPr marL="0" indent="0">
              <a:buNone/>
            </a:pPr>
            <a:r>
              <a:rPr lang="en-CA" sz="2400" dirty="0"/>
              <a:t>Logbook - by area, with student detail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Detailed count of number of IC lines</a:t>
            </a:r>
          </a:p>
          <a:p>
            <a:pPr lvl="1"/>
            <a:endParaRPr lang="en-CA" sz="1600" dirty="0"/>
          </a:p>
          <a:p>
            <a:pPr marL="0" indent="0">
              <a:buNone/>
            </a:pPr>
            <a:r>
              <a:rPr lang="en-CA" sz="2400" dirty="0"/>
              <a:t>Duplicate Accession Number Report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Ensures entering accession numbers correctly</a:t>
            </a:r>
          </a:p>
          <a:p>
            <a:pPr marL="457200" lvl="1" indent="0">
              <a:buNone/>
            </a:pPr>
            <a:endParaRPr lang="en-CA" sz="2100" dirty="0"/>
          </a:p>
        </p:txBody>
      </p:sp>
    </p:spTree>
    <p:extLst>
      <p:ext uri="{BB962C8B-B14F-4D97-AF65-F5344CB8AC3E}">
        <p14:creationId xmlns:p14="http://schemas.microsoft.com/office/powerpoint/2010/main" val="18290738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Instructor Visits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100" dirty="0"/>
              <a:t>Scheduled during each semester. Instructors will give feedback, help set goals, review expectations.</a:t>
            </a:r>
          </a:p>
          <a:p>
            <a:endParaRPr lang="en-US" sz="800" dirty="0"/>
          </a:p>
          <a:p>
            <a:r>
              <a:rPr lang="en-US" sz="2100" dirty="0"/>
              <a:t>In person visits scheduled per student in PRCT 353</a:t>
            </a:r>
          </a:p>
          <a:p>
            <a:endParaRPr lang="en-US" sz="800" dirty="0"/>
          </a:p>
          <a:p>
            <a:r>
              <a:rPr lang="en-US" sz="2100" dirty="0"/>
              <a:t>Instructors will schedule any assessments in advance</a:t>
            </a:r>
          </a:p>
          <a:p>
            <a:endParaRPr lang="en-US" sz="800" dirty="0"/>
          </a:p>
          <a:p>
            <a:r>
              <a:rPr lang="en-US" sz="2100" dirty="0"/>
              <a:t>Instructor visit schedule posted in D2L (subject to change)</a:t>
            </a:r>
          </a:p>
          <a:p>
            <a:pPr lvl="1"/>
            <a:endParaRPr lang="en-US" sz="800" dirty="0"/>
          </a:p>
          <a:p>
            <a:r>
              <a:rPr lang="en-US" sz="2100" dirty="0"/>
              <a:t>Student to complete Part 1 of Instructor Visit form prior to scheduled instructor visit</a:t>
            </a:r>
          </a:p>
          <a:p>
            <a:pPr lvl="1"/>
            <a:r>
              <a:rPr lang="en-US" sz="2000" dirty="0"/>
              <a:t>Reflect on Logbook progress, Competency progress, professionalism, and preceptor feedback received.</a:t>
            </a:r>
          </a:p>
          <a:p>
            <a:pPr lvl="1"/>
            <a:r>
              <a:rPr lang="en-US" sz="2000" dirty="0"/>
              <a:t>Outline upcoming schedule and set goals</a:t>
            </a:r>
          </a:p>
          <a:p>
            <a:pPr lvl="1"/>
            <a:r>
              <a:rPr lang="en-US" sz="2000" dirty="0"/>
              <a:t>Create an Action Plan to meet those goals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/>
            <a:r>
              <a:rPr lang="en-US" sz="2100" dirty="0"/>
              <a:t>Instructor will complete Part 2 of form following visit.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595952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0EB18-F92D-4A2F-90CE-BA5F74484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 Support in Clinical Placement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9B3C7-ED8D-4922-A71A-EE62611A33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When questions and concerns arise, be sure to use available resources for assistance. 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altLang="en-US" sz="2400" dirty="0">
                <a:ea typeface="ＭＳ Ｐゴシック" panose="020B0600070205080204" pitchFamily="34" charset="-128"/>
              </a:rPr>
              <a:t>Clinical Instructors (PRCT 353)</a:t>
            </a:r>
          </a:p>
          <a:p>
            <a:pPr lvl="3">
              <a:buFont typeface="Arial" panose="020B0604020202020204" pitchFamily="34" charset="0"/>
              <a:buChar char="◦"/>
            </a:pPr>
            <a:r>
              <a:rPr lang="en-US" altLang="en-US" sz="2200" dirty="0">
                <a:ea typeface="ＭＳ Ｐゴシック" panose="020B0600070205080204" pitchFamily="34" charset="-128"/>
              </a:rPr>
              <a:t>Additional visits (virtual or in-person) can be arranged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altLang="en-US" sz="2400" dirty="0">
                <a:ea typeface="ＭＳ Ｐゴシック" panose="020B0600070205080204" pitchFamily="34" charset="-128"/>
              </a:rPr>
              <a:t>Education Coordinator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altLang="en-US" sz="2400" dirty="0">
                <a:ea typeface="ＭＳ Ｐゴシック" panose="020B0600070205080204" pitchFamily="34" charset="-128"/>
              </a:rPr>
              <a:t>Site Liaisons/Clinical Instructor</a:t>
            </a:r>
          </a:p>
          <a:p>
            <a:r>
              <a:rPr lang="en-US" dirty="0"/>
              <a:t>Student Development and Counselling</a:t>
            </a:r>
          </a:p>
          <a:p>
            <a:pPr lvl="1"/>
            <a:r>
              <a:rPr lang="en-US" sz="2000" dirty="0"/>
              <a:t>On-campus or virtual appointments available</a:t>
            </a:r>
          </a:p>
          <a:p>
            <a:pPr lvl="1"/>
            <a:r>
              <a:rPr lang="en-US" sz="2000" dirty="0"/>
              <a:t>On-line wellness programs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7732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A0EF0-BC1A-4C00-B7DB-AE5A3ADFF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Orientation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F0E82B-D279-49B1-A87C-D9A60CF9E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Communication is the key to success! </a:t>
            </a:r>
          </a:p>
          <a:p>
            <a:pPr marL="0" indent="0">
              <a:buNone/>
            </a:pPr>
            <a:r>
              <a:rPr lang="en-US" dirty="0"/>
              <a:t>Reach out with questions and check D2L &amp; email daily for updates!</a:t>
            </a:r>
          </a:p>
          <a:p>
            <a:pPr marL="342900" lvl="1" indent="0">
              <a:buNone/>
            </a:pPr>
            <a:endParaRPr lang="en-US" i="1" dirty="0"/>
          </a:p>
          <a:p>
            <a:pPr marL="0" indent="0" algn="ctr">
              <a:buNone/>
            </a:pPr>
            <a:endParaRPr lang="en-US" i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en-US" i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2370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E86DA4D-9F73-C24F-A8F8-12B4AD785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rgbClr val="A21D22"/>
                </a:solidFill>
                <a:latin typeface="+mn-lt"/>
              </a:rPr>
              <a:t>Copyright Information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5AB2C4B-7CB8-8445-8018-0F7611F10D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fontAlgn="base"/>
            <a:r>
              <a:rPr lang="en-US" dirty="0"/>
              <a:t>This learning material is property of Anderson College. ​</a:t>
            </a:r>
          </a:p>
          <a:p>
            <a:pPr fontAlgn="base"/>
            <a:r>
              <a:rPr lang="en-US" dirty="0"/>
              <a:t>Any sharing, reproduction or use of this information or material other than educational purposes at Anderson College is prohibited. </a:t>
            </a:r>
          </a:p>
        </p:txBody>
      </p:sp>
    </p:spTree>
    <p:extLst>
      <p:ext uri="{BB962C8B-B14F-4D97-AF65-F5344CB8AC3E}">
        <p14:creationId xmlns:p14="http://schemas.microsoft.com/office/powerpoint/2010/main" val="2812854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037E8C8-2B73-472E-8F10-66AC905C1936}"/>
</file>

<file path=customXml/itemProps2.xml><?xml version="1.0" encoding="utf-8"?>
<ds:datastoreItem xmlns:ds="http://schemas.openxmlformats.org/officeDocument/2006/customXml" ds:itemID="{ED50202E-B65D-46AC-83E9-96EBA667C0BE}"/>
</file>

<file path=customXml/itemProps3.xml><?xml version="1.0" encoding="utf-8"?>
<ds:datastoreItem xmlns:ds="http://schemas.openxmlformats.org/officeDocument/2006/customXml" ds:itemID="{61F84EA4-A507-4010-B827-7F3B8684505A}"/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6003</TotalTime>
  <Words>2137</Words>
  <Application>Microsoft Office PowerPoint</Application>
  <PresentationFormat>Widescreen</PresentationFormat>
  <Paragraphs>536</Paragraphs>
  <Slides>37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Arial</vt:lpstr>
      <vt:lpstr>Arial MT</vt:lpstr>
      <vt:lpstr>Calibri</vt:lpstr>
      <vt:lpstr>Calibri Light</vt:lpstr>
      <vt:lpstr>Impact</vt:lpstr>
      <vt:lpstr>Titillium</vt:lpstr>
      <vt:lpstr>Wingdings</vt:lpstr>
      <vt:lpstr>Anderson MRT</vt:lpstr>
      <vt:lpstr>Custom Design</vt:lpstr>
      <vt:lpstr>MRT Clinical Placement</vt:lpstr>
      <vt:lpstr>PRCT 353 Orientation- Agenda</vt:lpstr>
      <vt:lpstr>CompTracker in Clinical Placement</vt:lpstr>
      <vt:lpstr>CompTracker Forms</vt:lpstr>
      <vt:lpstr>CompTracker Forms</vt:lpstr>
      <vt:lpstr>CompTracker Forms</vt:lpstr>
      <vt:lpstr>Policies and Procedures</vt:lpstr>
      <vt:lpstr>Policies and Procedures</vt:lpstr>
      <vt:lpstr>Policies and Procedures</vt:lpstr>
      <vt:lpstr>Policies and Procedures</vt:lpstr>
      <vt:lpstr>CompTracker Forms</vt:lpstr>
      <vt:lpstr>How Do I Pass Clinical Placement?</vt:lpstr>
      <vt:lpstr>PCT 353 Gradeable Components</vt:lpstr>
      <vt:lpstr>PRCT 353 Gradeable Components</vt:lpstr>
      <vt:lpstr>PRCT 353 Gradeable Components</vt:lpstr>
      <vt:lpstr>PRCT 353 Gradeable Components</vt:lpstr>
      <vt:lpstr>PRCT 353 Gradeable Components</vt:lpstr>
      <vt:lpstr>Break</vt:lpstr>
      <vt:lpstr>Logbook – IC Lines</vt:lpstr>
      <vt:lpstr>Logbook</vt:lpstr>
      <vt:lpstr>Logbook</vt:lpstr>
      <vt:lpstr>Logbook</vt:lpstr>
      <vt:lpstr>Logbook Line </vt:lpstr>
      <vt:lpstr>Summary</vt:lpstr>
      <vt:lpstr>      Logbook- Record of Performed Exams</vt:lpstr>
      <vt:lpstr>Logbook </vt:lpstr>
      <vt:lpstr>Logbook</vt:lpstr>
      <vt:lpstr>Logbook</vt:lpstr>
      <vt:lpstr>Logbook</vt:lpstr>
      <vt:lpstr>Logbook</vt:lpstr>
      <vt:lpstr>Summary</vt:lpstr>
      <vt:lpstr>Tracking my Progress in Clinical Placement</vt:lpstr>
      <vt:lpstr>CompTracker Reports</vt:lpstr>
      <vt:lpstr>Instructor Visits</vt:lpstr>
      <vt:lpstr>Additional Support in Clinical Placement</vt:lpstr>
      <vt:lpstr>PRCT 353 Orientation</vt:lpstr>
      <vt:lpstr>Copyright Information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Francine Anselmo</cp:lastModifiedBy>
  <cp:revision>495</cp:revision>
  <cp:lastPrinted>2016-04-11T17:01:10Z</cp:lastPrinted>
  <dcterms:created xsi:type="dcterms:W3CDTF">2017-09-25T16:58:16Z</dcterms:created>
  <dcterms:modified xsi:type="dcterms:W3CDTF">2024-07-02T23:00:45Z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