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9" r:id="rId3"/>
    <p:sldId id="310" r:id="rId4"/>
    <p:sldId id="311" r:id="rId5"/>
    <p:sldId id="257" r:id="rId6"/>
    <p:sldId id="258" r:id="rId7"/>
    <p:sldId id="260" r:id="rId8"/>
    <p:sldId id="261" r:id="rId9"/>
    <p:sldId id="291" r:id="rId10"/>
    <p:sldId id="292" r:id="rId11"/>
    <p:sldId id="290" r:id="rId12"/>
    <p:sldId id="265" r:id="rId13"/>
    <p:sldId id="262" r:id="rId14"/>
    <p:sldId id="296" r:id="rId15"/>
    <p:sldId id="293" r:id="rId16"/>
    <p:sldId id="294" r:id="rId17"/>
    <p:sldId id="297" r:id="rId18"/>
    <p:sldId id="298" r:id="rId19"/>
    <p:sldId id="295" r:id="rId20"/>
    <p:sldId id="266" r:id="rId21"/>
    <p:sldId id="267" r:id="rId22"/>
    <p:sldId id="268" r:id="rId23"/>
    <p:sldId id="269" r:id="rId24"/>
    <p:sldId id="270" r:id="rId25"/>
    <p:sldId id="271" r:id="rId26"/>
    <p:sldId id="299" r:id="rId27"/>
    <p:sldId id="300" r:id="rId28"/>
    <p:sldId id="301" r:id="rId29"/>
    <p:sldId id="302" r:id="rId30"/>
    <p:sldId id="303" r:id="rId31"/>
    <p:sldId id="304" r:id="rId32"/>
    <p:sldId id="305" r:id="rId33"/>
    <p:sldId id="306" r:id="rId34"/>
    <p:sldId id="272" r:id="rId35"/>
    <p:sldId id="273" r:id="rId36"/>
    <p:sldId id="307" r:id="rId37"/>
    <p:sldId id="274" r:id="rId38"/>
    <p:sldId id="308" r:id="rId39"/>
    <p:sldId id="275" r:id="rId40"/>
    <p:sldId id="276" r:id="rId41"/>
    <p:sldId id="277" r:id="rId42"/>
    <p:sldId id="278" r:id="rId43"/>
    <p:sldId id="279" r:id="rId44"/>
    <p:sldId id="280" r:id="rId45"/>
    <p:sldId id="281" r:id="rId46"/>
    <p:sldId id="282" r:id="rId47"/>
    <p:sldId id="283" r:id="rId48"/>
    <p:sldId id="284" r:id="rId49"/>
    <p:sldId id="285" r:id="rId50"/>
    <p:sldId id="286" r:id="rId51"/>
    <p:sldId id="287" r:id="rId52"/>
    <p:sldId id="259" r:id="rId53"/>
    <p:sldId id="288" r:id="rId54"/>
    <p:sldId id="289" r:id="rId55"/>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8BA215-FE3E-40FC-2930-867E000094BD}" v="8" dt="2023-05-05T16:09:10.754"/>
    <p1510:client id="{25D66945-365D-8A5F-509C-B12FD78CFB5B}" v="1379" dt="2021-11-22T01:01:56.159"/>
    <p1510:client id="{9C4484CF-6F91-B81D-6BC3-07E98474D7B7}" v="1006" dt="2021-11-19T21:14:17.4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a Calo | Anderson College | Downtown" userId="S::marina.calo@andersoncollege.com::76beb858-c69e-4d94-82e8-0b43947f0b35" providerId="AD" clId="Web-{1D8BA215-FE3E-40FC-2930-867E000094BD}"/>
    <pc:docChg chg="modSld">
      <pc:chgData name="Marina Calo | Anderson College | Downtown" userId="S::marina.calo@andersoncollege.com::76beb858-c69e-4d94-82e8-0b43947f0b35" providerId="AD" clId="Web-{1D8BA215-FE3E-40FC-2930-867E000094BD}" dt="2023-05-05T16:09:10.754" v="7" actId="1076"/>
      <pc:docMkLst>
        <pc:docMk/>
      </pc:docMkLst>
      <pc:sldChg chg="modSp">
        <pc:chgData name="Marina Calo | Anderson College | Downtown" userId="S::marina.calo@andersoncollege.com::76beb858-c69e-4d94-82e8-0b43947f0b35" providerId="AD" clId="Web-{1D8BA215-FE3E-40FC-2930-867E000094BD}" dt="2023-05-05T16:09:10.754" v="7" actId="1076"/>
        <pc:sldMkLst>
          <pc:docMk/>
          <pc:sldMk cId="4076399145" sldId="259"/>
        </pc:sldMkLst>
        <pc:picChg chg="mod">
          <ac:chgData name="Marina Calo | Anderson College | Downtown" userId="S::marina.calo@andersoncollege.com::76beb858-c69e-4d94-82e8-0b43947f0b35" providerId="AD" clId="Web-{1D8BA215-FE3E-40FC-2930-867E000094BD}" dt="2023-05-05T16:09:10.754" v="7" actId="1076"/>
          <ac:picMkLst>
            <pc:docMk/>
            <pc:sldMk cId="4076399145" sldId="259"/>
            <ac:picMk id="3" creationId="{FF237296-B7E4-46CF-9857-810747F96C1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4D778-C70E-4181-B47E-87A8CAAF4C9F}"/>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1C5E7ECB-0F11-422E-9BD5-7D5B04FAF889}"/>
              </a:ext>
            </a:extLst>
          </p:cNvPr>
          <p:cNvSpPr>
            <a:spLocks noGrp="1"/>
          </p:cNvSpPr>
          <p:nvPr>
            <p:ph type="dt" sz="half" idx="10"/>
          </p:nvPr>
        </p:nvSpPr>
        <p:spPr/>
        <p:txBody>
          <a:bodyPr/>
          <a:lstStyle/>
          <a:p>
            <a:fld id="{0A210689-F016-44FB-B0FB-E72B617BEC3A}" type="datetimeFigureOut">
              <a:rPr lang="en-CA" smtClean="0"/>
              <a:t>2023-05-05</a:t>
            </a:fld>
            <a:endParaRPr lang="en-CA"/>
          </a:p>
        </p:txBody>
      </p:sp>
      <p:sp>
        <p:nvSpPr>
          <p:cNvPr id="4" name="Footer Placeholder 3">
            <a:extLst>
              <a:ext uri="{FF2B5EF4-FFF2-40B4-BE49-F238E27FC236}">
                <a16:creationId xmlns:a16="http://schemas.microsoft.com/office/drawing/2014/main" id="{3314A871-D69F-4F8C-9859-36FE960C50A6}"/>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65D0F964-3844-4D2C-883B-430852F8106A}"/>
              </a:ext>
            </a:extLst>
          </p:cNvPr>
          <p:cNvSpPr>
            <a:spLocks noGrp="1"/>
          </p:cNvSpPr>
          <p:nvPr>
            <p:ph type="sldNum" sz="quarter" idx="12"/>
          </p:nvPr>
        </p:nvSpPr>
        <p:spPr/>
        <p:txBody>
          <a:bodyPr/>
          <a:lstStyle/>
          <a:p>
            <a:fld id="{0ADA1AD8-8386-42F9-A2CF-8330EABA56B7}" type="slidenum">
              <a:rPr lang="en-CA" smtClean="0"/>
              <a:t>‹#›</a:t>
            </a:fld>
            <a:endParaRPr lang="en-CA"/>
          </a:p>
        </p:txBody>
      </p:sp>
    </p:spTree>
    <p:extLst>
      <p:ext uri="{BB962C8B-B14F-4D97-AF65-F5344CB8AC3E}">
        <p14:creationId xmlns:p14="http://schemas.microsoft.com/office/powerpoint/2010/main" val="934228834"/>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BCBBD5-ED71-4B19-855B-598F4473204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511BB528-6B89-4552-B555-8E68ADE02E4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67251402-412E-4661-904D-4119A236F94A}"/>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A210689-F016-44FB-B0FB-E72B617BEC3A}" type="datetimeFigureOut">
              <a:rPr lang="en-CA" smtClean="0"/>
              <a:t>2023-05-05</a:t>
            </a:fld>
            <a:endParaRPr lang="en-CA"/>
          </a:p>
        </p:txBody>
      </p:sp>
      <p:sp>
        <p:nvSpPr>
          <p:cNvPr id="5" name="Footer Placeholder 4">
            <a:extLst>
              <a:ext uri="{FF2B5EF4-FFF2-40B4-BE49-F238E27FC236}">
                <a16:creationId xmlns:a16="http://schemas.microsoft.com/office/drawing/2014/main" id="{C38FB7BA-7DCD-450F-9401-573BD0A143BE}"/>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90245FEC-3F33-42A4-98E2-8CD72C931F9D}"/>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ADA1AD8-8386-42F9-A2CF-8330EABA56B7}" type="slidenum">
              <a:rPr lang="en-CA" smtClean="0"/>
              <a:t>‹#›</a:t>
            </a:fld>
            <a:endParaRPr lang="en-CA"/>
          </a:p>
        </p:txBody>
      </p:sp>
    </p:spTree>
    <p:extLst>
      <p:ext uri="{BB962C8B-B14F-4D97-AF65-F5344CB8AC3E}">
        <p14:creationId xmlns:p14="http://schemas.microsoft.com/office/powerpoint/2010/main" val="3587926927"/>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5.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29.jpeg"/></Relationships>
</file>

<file path=ppt/slides/_rels/slide3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31.jpeg"/></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DA0729D-D07A-4075-8B3C-581A19EDD69C}"/>
              </a:ext>
            </a:extLst>
          </p:cNvPr>
          <p:cNvSpPr>
            <a:spLocks noGrp="1"/>
          </p:cNvSpPr>
          <p:nvPr>
            <p:ph type="title"/>
          </p:nvPr>
        </p:nvSpPr>
        <p:spPr/>
        <p:txBody>
          <a:bodyPr/>
          <a:lstStyle/>
          <a:p>
            <a:pPr eaLnBrk="1" hangingPunct="1">
              <a:defRPr/>
            </a:pPr>
            <a:r>
              <a:rPr lang="en-US" sz="5200" b="1"/>
              <a:t>Welcome</a:t>
            </a:r>
            <a:endParaRPr lang="en-US" sz="5200" b="1" dirty="0"/>
          </a:p>
        </p:txBody>
      </p:sp>
      <p:pic>
        <p:nvPicPr>
          <p:cNvPr id="3" name="Picture 2">
            <a:extLst>
              <a:ext uri="{FF2B5EF4-FFF2-40B4-BE49-F238E27FC236}">
                <a16:creationId xmlns:a16="http://schemas.microsoft.com/office/drawing/2014/main" id="{6AC59FB5-CDB7-4CC0-8DEC-DDBD24ABA013}"/>
              </a:ext>
            </a:extLst>
          </p:cNvPr>
          <p:cNvPicPr/>
          <p:nvPr/>
        </p:nvPicPr>
        <p:blipFill>
          <a:blip r:embed="rId2"/>
          <a:stretch>
            <a:fillRect/>
          </a:stretch>
        </p:blipFill>
        <p:spPr>
          <a:xfrm>
            <a:off x="-172527" y="2"/>
            <a:ext cx="9503433" cy="6929884"/>
          </a:xfrm>
          <a:prstGeom prst="rect">
            <a:avLst/>
          </a:prstGeom>
        </p:spPr>
      </p:pic>
    </p:spTree>
    <p:extLst>
      <p:ext uri="{BB962C8B-B14F-4D97-AF65-F5344CB8AC3E}">
        <p14:creationId xmlns:p14="http://schemas.microsoft.com/office/powerpoint/2010/main" val="219677458"/>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A picture containing text, toiletry, indoor, counter&#10;&#10;Description automatically generated">
            <a:extLst>
              <a:ext uri="{FF2B5EF4-FFF2-40B4-BE49-F238E27FC236}">
                <a16:creationId xmlns:a16="http://schemas.microsoft.com/office/drawing/2014/main" id="{9DDEFC07-2C7A-42B0-ADF8-747F4541E680}"/>
              </a:ext>
            </a:extLst>
          </p:cNvPr>
          <p:cNvPicPr>
            <a:picLocks noChangeAspect="1"/>
          </p:cNvPicPr>
          <p:nvPr/>
        </p:nvPicPr>
        <p:blipFill>
          <a:blip r:embed="rId2"/>
          <a:stretch>
            <a:fillRect/>
          </a:stretch>
        </p:blipFill>
        <p:spPr>
          <a:xfrm>
            <a:off x="-796504" y="-3438"/>
            <a:ext cx="10780139" cy="6922384"/>
          </a:xfrm>
          <a:prstGeom prst="rect">
            <a:avLst/>
          </a:prstGeom>
        </p:spPr>
      </p:pic>
      <p:sp>
        <p:nvSpPr>
          <p:cNvPr id="4" name="TextBox 3">
            <a:extLst>
              <a:ext uri="{FF2B5EF4-FFF2-40B4-BE49-F238E27FC236}">
                <a16:creationId xmlns:a16="http://schemas.microsoft.com/office/drawing/2014/main" id="{1F0CE8A2-3546-44C2-B9B1-08C6661BBBA0}"/>
              </a:ext>
            </a:extLst>
          </p:cNvPr>
          <p:cNvSpPr txBox="1"/>
          <p:nvPr/>
        </p:nvSpPr>
        <p:spPr>
          <a:xfrm>
            <a:off x="1403231" y="1719532"/>
            <a:ext cx="6136256" cy="3754874"/>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t>ABOUT US</a:t>
            </a:r>
            <a:endParaRPr lang="en-US" sz="2000" b="1">
              <a:cs typeface="Calibri"/>
            </a:endParaRPr>
          </a:p>
          <a:p>
            <a:pPr algn="ctr"/>
            <a:r>
              <a:rPr lang="en-US" sz="2000" b="1"/>
              <a:t>OUR ENTERPRISE</a:t>
            </a:r>
            <a:endParaRPr lang="en-US" sz="2000" b="1">
              <a:cs typeface="Calibri" panose="020F0502020204030204"/>
            </a:endParaRPr>
          </a:p>
          <a:p>
            <a:pPr algn="ctr"/>
            <a:r>
              <a:rPr lang="en-US" sz="2000" b="1">
                <a:ea typeface="+mn-lt"/>
                <a:cs typeface="+mn-lt"/>
              </a:rPr>
              <a:t>Founded over 70 years ago, Laboratoire Dr.Renaud, a pioneer brand for esthetic care, pushes the boundaries of what is possible in cosmetology day after day. Proudly established in Quebec for over five decades, research and development have always been at the heart of its unique range of treatments. Thanks to its thorough knowledge of skin science and nature, Laboratoire Dr.Renaud offers personalized skincare solutions of incredible performance.</a:t>
            </a:r>
            <a:endParaRPr lang="en-US" sz="2000" b="1">
              <a:cs typeface="Calibri" panose="020F0502020204030204"/>
            </a:endParaRPr>
          </a:p>
          <a:p>
            <a:pPr algn="l"/>
            <a:endParaRPr lang="en-US" dirty="0">
              <a:cs typeface="Calibri"/>
            </a:endParaRPr>
          </a:p>
        </p:txBody>
      </p:sp>
    </p:spTree>
    <p:extLst>
      <p:ext uri="{BB962C8B-B14F-4D97-AF65-F5344CB8AC3E}">
        <p14:creationId xmlns:p14="http://schemas.microsoft.com/office/powerpoint/2010/main" val="2662757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7707" y="0"/>
            <a:ext cx="7328585"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3" descr="A picture containing light, porcelain&#10;&#10;Description automatically generated">
            <a:extLst>
              <a:ext uri="{FF2B5EF4-FFF2-40B4-BE49-F238E27FC236}">
                <a16:creationId xmlns:a16="http://schemas.microsoft.com/office/drawing/2014/main" id="{47689727-721A-439F-B519-BB3E09EEE544}"/>
              </a:ext>
            </a:extLst>
          </p:cNvPr>
          <p:cNvPicPr>
            <a:picLocks noChangeAspect="1"/>
          </p:cNvPicPr>
          <p:nvPr/>
        </p:nvPicPr>
        <p:blipFill rotWithShape="1">
          <a:blip r:embed="rId2"/>
          <a:srcRect t="9231" r="-2" b="11862"/>
          <a:stretch/>
        </p:blipFill>
        <p:spPr>
          <a:xfrm>
            <a:off x="-644213" y="-172518"/>
            <a:ext cx="6953105"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
        <p:nvSpPr>
          <p:cNvPr id="4" name="TextBox 3">
            <a:extLst>
              <a:ext uri="{FF2B5EF4-FFF2-40B4-BE49-F238E27FC236}">
                <a16:creationId xmlns:a16="http://schemas.microsoft.com/office/drawing/2014/main" id="{DBFD565D-11F3-4C0B-8B9B-0FF8A210C153}"/>
              </a:ext>
            </a:extLst>
          </p:cNvPr>
          <p:cNvSpPr txBox="1"/>
          <p:nvPr/>
        </p:nvSpPr>
        <p:spPr>
          <a:xfrm>
            <a:off x="4436853" y="1503871"/>
            <a:ext cx="4569124"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ORIGINS</a:t>
            </a:r>
            <a:endParaRPr lang="en-US">
              <a:cs typeface="Calibri"/>
            </a:endParaRPr>
          </a:p>
          <a:p>
            <a:r>
              <a:rPr lang="en-US"/>
              <a:t>It was in 1947 that the great story began in France when Dr Louis Raymond Renaud created a company with the same name: Laboratoire Dr Renaud. In addition to offering innovative quality skin care products, Dr Renaud quickly understood the importance of training people who would be called upon to become more than just salespeople, but real advisers. Thus was born the profession of experts in aesthetic and beauty care, also called esthetician.</a:t>
            </a:r>
          </a:p>
          <a:p>
            <a:r>
              <a:rPr lang="en-US"/>
              <a:t>History is then strewn with innumerable successes and 2009 marks another important step with the establishment of a Center of Excellence for Research and Development in dermatology and cosmetology within its facilities.</a:t>
            </a:r>
          </a:p>
          <a:p>
            <a:endParaRPr lang="en-US"/>
          </a:p>
        </p:txBody>
      </p:sp>
    </p:spTree>
    <p:extLst>
      <p:ext uri="{BB962C8B-B14F-4D97-AF65-F5344CB8AC3E}">
        <p14:creationId xmlns:p14="http://schemas.microsoft.com/office/powerpoint/2010/main" val="73463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3" descr="A picture containing person, indoor, bed, cloth&#10;&#10;Description automatically generated">
            <a:extLst>
              <a:ext uri="{FF2B5EF4-FFF2-40B4-BE49-F238E27FC236}">
                <a16:creationId xmlns:a16="http://schemas.microsoft.com/office/drawing/2014/main" id="{E2E09D90-7D94-4ECE-97D2-8A05617988FF}"/>
              </a:ext>
            </a:extLst>
          </p:cNvPr>
          <p:cNvPicPr>
            <a:picLocks noChangeAspect="1"/>
          </p:cNvPicPr>
          <p:nvPr/>
        </p:nvPicPr>
        <p:blipFill rotWithShape="1">
          <a:blip r:embed="rId2"/>
          <a:srcRect r="10985" b="2"/>
          <a:stretch/>
        </p:blipFill>
        <p:spPr>
          <a:xfrm>
            <a:off x="20" y="1282"/>
            <a:ext cx="9143980" cy="6856718"/>
          </a:xfrm>
          <a:prstGeom prst="rect">
            <a:avLst/>
          </a:prstGeom>
        </p:spPr>
      </p:pic>
      <p:sp>
        <p:nvSpPr>
          <p:cNvPr id="4" name="TextBox 3">
            <a:extLst>
              <a:ext uri="{FF2B5EF4-FFF2-40B4-BE49-F238E27FC236}">
                <a16:creationId xmlns:a16="http://schemas.microsoft.com/office/drawing/2014/main" id="{9E4DFB39-832C-4F6D-802D-C6329173EA9B}"/>
              </a:ext>
            </a:extLst>
          </p:cNvPr>
          <p:cNvSpPr txBox="1"/>
          <p:nvPr/>
        </p:nvSpPr>
        <p:spPr>
          <a:xfrm>
            <a:off x="655608" y="4350589"/>
            <a:ext cx="817784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ea typeface="+mn-lt"/>
                <a:cs typeface="+mn-lt"/>
              </a:rPr>
              <a:t>Now perfectly established, Laboratoire Dr Renaud is undoubtedly a leader in cosmetology which has succeeded in the daring gamble of perpetuating its rich heritage, while constantly evolving day after day.</a:t>
            </a:r>
            <a:endParaRPr lang="en-US" b="1">
              <a:cs typeface="Calibri"/>
            </a:endParaRPr>
          </a:p>
          <a:p>
            <a:r>
              <a:rPr lang="en-US" b="1">
                <a:ea typeface="+mn-lt"/>
                <a:cs typeface="+mn-lt"/>
              </a:rPr>
              <a:t>Passion and constant desire to innovate drive the Research and Development team, which is entirely dedicated to the in-depth study of the skin. The company's success is based on many years of research and close collaboration with university researchers and experts in dermopharmacology</a:t>
            </a:r>
            <a:r>
              <a:rPr lang="en-US">
                <a:ea typeface="+mn-lt"/>
                <a:cs typeface="+mn-lt"/>
              </a:rPr>
              <a:t>.</a:t>
            </a:r>
            <a:endParaRPr lang="en-US"/>
          </a:p>
          <a:p>
            <a:pPr algn="l"/>
            <a:endParaRPr lang="en-US" dirty="0">
              <a:cs typeface="Calibri"/>
            </a:endParaRPr>
          </a:p>
        </p:txBody>
      </p:sp>
    </p:spTree>
    <p:extLst>
      <p:ext uri="{BB962C8B-B14F-4D97-AF65-F5344CB8AC3E}">
        <p14:creationId xmlns:p14="http://schemas.microsoft.com/office/powerpoint/2010/main" val="4201806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975" y="52996"/>
            <a:ext cx="4570023" cy="6805005"/>
            <a:chOff x="6095999" y="52996"/>
            <a:chExt cx="6093363" cy="6805005"/>
          </a:xfrm>
          <a:solidFill>
            <a:schemeClr val="accent5">
              <a:alpha val="10000"/>
            </a:schemeClr>
          </a:solidFill>
        </p:grpSpPr>
        <p:sp>
          <p:nvSpPr>
            <p:cNvPr id="13" name="Freeform: Shape 12">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2">
            <a:extLst>
              <a:ext uri="{FF2B5EF4-FFF2-40B4-BE49-F238E27FC236}">
                <a16:creationId xmlns:a16="http://schemas.microsoft.com/office/drawing/2014/main" id="{D3E1C7D9-33CA-4B79-8F68-BAB9DF9146FF}"/>
              </a:ext>
            </a:extLst>
          </p:cNvPr>
          <p:cNvPicPr/>
          <p:nvPr/>
        </p:nvPicPr>
        <p:blipFill>
          <a:blip r:embed="rId2"/>
          <a:stretch>
            <a:fillRect/>
          </a:stretch>
        </p:blipFill>
        <p:spPr>
          <a:xfrm>
            <a:off x="2556015" y="716693"/>
            <a:ext cx="5957258" cy="4122887"/>
          </a:xfrm>
          <a:prstGeom prst="rect">
            <a:avLst/>
          </a:prstGeom>
          <a:ln w="9525">
            <a:noFill/>
          </a:ln>
        </p:spPr>
      </p:pic>
      <p:sp>
        <p:nvSpPr>
          <p:cNvPr id="2" name="Title 1" hidden="1">
            <a:extLst>
              <a:ext uri="{FF2B5EF4-FFF2-40B4-BE49-F238E27FC236}">
                <a16:creationId xmlns:a16="http://schemas.microsoft.com/office/drawing/2014/main" id="{3D1AD92E-6C6A-44A6-9652-8522B8545EF6}"/>
              </a:ext>
            </a:extLst>
          </p:cNvPr>
          <p:cNvSpPr>
            <a:spLocks noGrp="1"/>
          </p:cNvSpPr>
          <p:nvPr>
            <p:ph type="title"/>
          </p:nvPr>
        </p:nvSpPr>
        <p:spPr/>
        <p:txBody>
          <a:bodyPr/>
          <a:lstStyle/>
          <a:p>
            <a:endParaRPr lang="en-CA"/>
          </a:p>
        </p:txBody>
      </p:sp>
    </p:spTree>
    <p:extLst>
      <p:ext uri="{BB962C8B-B14F-4D97-AF65-F5344CB8AC3E}">
        <p14:creationId xmlns:p14="http://schemas.microsoft.com/office/powerpoint/2010/main" val="3338097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1EE0900-BB5F-4C55-8FE4-6E46ED9289F3}"/>
              </a:ext>
            </a:extLst>
          </p:cNvPr>
          <p:cNvSpPr>
            <a:spLocks noGrp="1"/>
          </p:cNvSpPr>
          <p:nvPr>
            <p:ph type="title"/>
          </p:nvPr>
        </p:nvSpPr>
        <p:spPr/>
        <p:txBody>
          <a:bodyPr/>
          <a:lstStyle/>
          <a:p>
            <a:pPr>
              <a:defRPr/>
            </a:pPr>
            <a:r>
              <a:rPr lang="en-US" sz="3200" b="1">
                <a:solidFill>
                  <a:srgbClr val="0B2D54"/>
                </a:solidFill>
                <a:latin typeface="Milo regular"/>
              </a:rPr>
              <a:t>Professional Treatments </a:t>
            </a:r>
            <a:endParaRPr lang="en-US" sz="3200" b="1" dirty="0">
              <a:solidFill>
                <a:srgbClr val="0B2D54"/>
              </a:solidFill>
              <a:latin typeface="Milo regular"/>
            </a:endParaRPr>
          </a:p>
        </p:txBody>
      </p:sp>
      <p:pic>
        <p:nvPicPr>
          <p:cNvPr id="3" name="Picture 2">
            <a:extLst>
              <a:ext uri="{FF2B5EF4-FFF2-40B4-BE49-F238E27FC236}">
                <a16:creationId xmlns:a16="http://schemas.microsoft.com/office/drawing/2014/main" id="{0AF7490D-40D3-44FE-A2E1-FF14118155D2}"/>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79597486"/>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E63C612-620B-43FC-922A-BF7BE236DD9F}"/>
              </a:ext>
            </a:extLst>
          </p:cNvPr>
          <p:cNvSpPr>
            <a:spLocks noGrp="1"/>
          </p:cNvSpPr>
          <p:nvPr>
            <p:ph type="title"/>
          </p:nvPr>
        </p:nvSpPr>
        <p:spPr/>
        <p:txBody>
          <a:bodyPr/>
          <a:lstStyle/>
          <a:p>
            <a:pPr>
              <a:defRPr/>
            </a:pPr>
            <a:r>
              <a:rPr lang="en-US" sz="3100"/>
              <a:t>Cleanse </a:t>
            </a:r>
            <a:endParaRPr lang="en-US" sz="3100" dirty="0"/>
          </a:p>
        </p:txBody>
      </p:sp>
      <p:pic>
        <p:nvPicPr>
          <p:cNvPr id="3" name="Picture 2">
            <a:extLst>
              <a:ext uri="{FF2B5EF4-FFF2-40B4-BE49-F238E27FC236}">
                <a16:creationId xmlns:a16="http://schemas.microsoft.com/office/drawing/2014/main" id="{5BAAA0D0-9A8C-4E77-AD7D-7A4C189A83A0}"/>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16916586"/>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1824EA4-5ACE-4F0E-9CC9-52EEACC36D3D}"/>
              </a:ext>
            </a:extLst>
          </p:cNvPr>
          <p:cNvSpPr>
            <a:spLocks noGrp="1"/>
          </p:cNvSpPr>
          <p:nvPr>
            <p:ph type="title"/>
          </p:nvPr>
        </p:nvSpPr>
        <p:spPr/>
        <p:txBody>
          <a:bodyPr/>
          <a:lstStyle/>
          <a:p>
            <a:r>
              <a:rPr lang="en-CA" sz="3100"/>
              <a:t>HydraCalm Cleansing Milk</a:t>
            </a:r>
            <a:endParaRPr lang="en-US" sz="3100" dirty="0"/>
          </a:p>
        </p:txBody>
      </p:sp>
      <p:pic>
        <p:nvPicPr>
          <p:cNvPr id="3" name="Picture 2">
            <a:extLst>
              <a:ext uri="{FF2B5EF4-FFF2-40B4-BE49-F238E27FC236}">
                <a16:creationId xmlns:a16="http://schemas.microsoft.com/office/drawing/2014/main" id="{5B1B831E-AC47-47DE-966C-2E31F2AEAC36}"/>
              </a:ext>
            </a:extLst>
          </p:cNvPr>
          <p:cNvPicPr/>
          <p:nvPr/>
        </p:nvPicPr>
        <p:blipFill>
          <a:blip r:embed="rId2"/>
          <a:stretch>
            <a:fillRect/>
          </a:stretch>
        </p:blipFill>
        <p:spPr>
          <a:xfrm>
            <a:off x="-1" y="0"/>
            <a:ext cx="9144000" cy="6858000"/>
          </a:xfrm>
          <a:prstGeom prst="rect">
            <a:avLst/>
          </a:prstGeom>
        </p:spPr>
      </p:pic>
    </p:spTree>
    <p:extLst>
      <p:ext uri="{BB962C8B-B14F-4D97-AF65-F5344CB8AC3E}">
        <p14:creationId xmlns:p14="http://schemas.microsoft.com/office/powerpoint/2010/main" val="38284232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551" y="3985"/>
            <a:ext cx="7329573" cy="6858000"/>
            <a:chOff x="1303402" y="3985"/>
            <a:chExt cx="9772765" cy="6858000"/>
          </a:xfrm>
        </p:grpSpPr>
        <p:sp>
          <p:nvSpPr>
            <p:cNvPr id="12" name="Freeform: Shape 11">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7" name="Freeform: Shape 16">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8C9B56D6-3B0F-4F11-AC89-D12192E16D69}"/>
              </a:ext>
            </a:extLst>
          </p:cNvPr>
          <p:cNvSpPr>
            <a:spLocks noGrp="1"/>
          </p:cNvSpPr>
          <p:nvPr>
            <p:ph type="title"/>
          </p:nvPr>
        </p:nvSpPr>
        <p:spPr>
          <a:xfrm>
            <a:off x="2411796" y="1764407"/>
            <a:ext cx="4320635" cy="2310312"/>
          </a:xfrm>
        </p:spPr>
        <p:txBody>
          <a:bodyPr vert="horz" lIns="91440" tIns="45720" rIns="91440" bIns="45720" rtlCol="0" anchor="b">
            <a:normAutofit/>
          </a:bodyPr>
          <a:lstStyle/>
          <a:p>
            <a:pPr algn="ctr" defTabSz="914400"/>
            <a:r>
              <a:rPr lang="en-US" sz="4500" kern="1200">
                <a:solidFill>
                  <a:schemeClr val="tx2"/>
                </a:solidFill>
                <a:latin typeface="+mj-lt"/>
                <a:ea typeface="+mj-ea"/>
                <a:cs typeface="+mj-cs"/>
              </a:rPr>
              <a:t>Key Ingredients</a:t>
            </a:r>
            <a:br>
              <a:rPr lang="en-US" sz="4500" kern="1200">
                <a:solidFill>
                  <a:schemeClr val="tx2"/>
                </a:solidFill>
                <a:latin typeface="+mj-lt"/>
                <a:ea typeface="+mj-ea"/>
                <a:cs typeface="+mj-cs"/>
              </a:rPr>
            </a:br>
            <a:br>
              <a:rPr lang="en-US" sz="4500" kern="1200">
                <a:solidFill>
                  <a:schemeClr val="tx2"/>
                </a:solidFill>
                <a:latin typeface="+mj-lt"/>
                <a:ea typeface="+mj-ea"/>
                <a:cs typeface="+mj-cs"/>
              </a:rPr>
            </a:br>
            <a:endParaRPr lang="en-US" sz="4500" kern="1200">
              <a:solidFill>
                <a:schemeClr val="tx2"/>
              </a:solidFill>
              <a:latin typeface="+mj-lt"/>
              <a:ea typeface="+mj-ea"/>
              <a:cs typeface="+mj-cs"/>
            </a:endParaRPr>
          </a:p>
        </p:txBody>
      </p:sp>
    </p:spTree>
    <p:extLst>
      <p:ext uri="{BB962C8B-B14F-4D97-AF65-F5344CB8AC3E}">
        <p14:creationId xmlns:p14="http://schemas.microsoft.com/office/powerpoint/2010/main" val="257814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D4D2D75A-6385-4096-8F00-C226E58F096A}"/>
              </a:ext>
            </a:extLst>
          </p:cNvPr>
          <p:cNvPicPr>
            <a:picLocks noChangeAspect="1"/>
          </p:cNvPicPr>
          <p:nvPr/>
        </p:nvPicPr>
        <p:blipFill>
          <a:blip r:embed="rId2"/>
          <a:stretch>
            <a:fillRect/>
          </a:stretch>
        </p:blipFill>
        <p:spPr>
          <a:xfrm>
            <a:off x="827776" y="832179"/>
            <a:ext cx="3376522" cy="1771830"/>
          </a:xfrm>
          <a:prstGeom prst="rect">
            <a:avLst/>
          </a:prstGeom>
        </p:spPr>
      </p:pic>
      <p:sp>
        <p:nvSpPr>
          <p:cNvPr id="8" name="TextBox 7">
            <a:extLst>
              <a:ext uri="{FF2B5EF4-FFF2-40B4-BE49-F238E27FC236}">
                <a16:creationId xmlns:a16="http://schemas.microsoft.com/office/drawing/2014/main" id="{CB2F1588-991E-4B3C-A2FA-5FB78A64CB99}"/>
              </a:ext>
            </a:extLst>
          </p:cNvPr>
          <p:cNvSpPr txBox="1"/>
          <p:nvPr/>
        </p:nvSpPr>
        <p:spPr>
          <a:xfrm>
            <a:off x="1560482" y="202055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bg1"/>
                </a:solidFill>
              </a:rPr>
              <a:t>Moringa </a:t>
            </a:r>
            <a:r>
              <a:rPr lang="en-US" b="1" dirty="0" err="1">
                <a:solidFill>
                  <a:schemeClr val="bg1"/>
                </a:solidFill>
              </a:rPr>
              <a:t>Olifera</a:t>
            </a:r>
            <a:r>
              <a:rPr lang="en-US" b="1" dirty="0">
                <a:solidFill>
                  <a:schemeClr val="bg1"/>
                </a:solidFill>
              </a:rPr>
              <a:t> Extract </a:t>
            </a:r>
            <a:endParaRPr lang="en-US" b="1" dirty="0">
              <a:solidFill>
                <a:schemeClr val="bg1"/>
              </a:solidFill>
              <a:cs typeface="Calibri"/>
            </a:endParaRPr>
          </a:p>
        </p:txBody>
      </p:sp>
      <p:sp>
        <p:nvSpPr>
          <p:cNvPr id="9" name="TextBox 8">
            <a:extLst>
              <a:ext uri="{FF2B5EF4-FFF2-40B4-BE49-F238E27FC236}">
                <a16:creationId xmlns:a16="http://schemas.microsoft.com/office/drawing/2014/main" id="{1E00F1B0-E544-409D-9885-C18616190601}"/>
              </a:ext>
            </a:extLst>
          </p:cNvPr>
          <p:cNvSpPr txBox="1"/>
          <p:nvPr/>
        </p:nvSpPr>
        <p:spPr>
          <a:xfrm>
            <a:off x="4291282" y="1444565"/>
            <a:ext cx="316014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Calibri"/>
              </a:rPr>
              <a:t> Asian native plant, contains anti-inflammatory and antifungal properties, </a:t>
            </a:r>
          </a:p>
        </p:txBody>
      </p:sp>
      <p:sp>
        <p:nvSpPr>
          <p:cNvPr id="10" name="TextBox 9">
            <a:extLst>
              <a:ext uri="{FF2B5EF4-FFF2-40B4-BE49-F238E27FC236}">
                <a16:creationId xmlns:a16="http://schemas.microsoft.com/office/drawing/2014/main" id="{F1ADACCA-4D81-4297-BA4A-FF79781A3396}"/>
              </a:ext>
            </a:extLst>
          </p:cNvPr>
          <p:cNvSpPr txBox="1"/>
          <p:nvPr/>
        </p:nvSpPr>
        <p:spPr>
          <a:xfrm>
            <a:off x="1874988" y="3025176"/>
            <a:ext cx="517297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panose="020B0604020202020204" pitchFamily="34" charset="0"/>
              <a:buChar char="•"/>
            </a:pPr>
            <a:r>
              <a:rPr lang="en-US" b="1" dirty="0">
                <a:cs typeface="Calibri"/>
              </a:rPr>
              <a:t>Fucogel1000,  </a:t>
            </a:r>
            <a:r>
              <a:rPr lang="en-US" b="1" dirty="0">
                <a:ea typeface="+mn-lt"/>
                <a:cs typeface="+mn-lt"/>
              </a:rPr>
              <a:t>polysaccharides from organic sugar cellulose, hydrating, antiaging and lasting hydration </a:t>
            </a:r>
            <a:endParaRPr lang="en-US" b="1" dirty="0">
              <a:cs typeface="Calibri"/>
            </a:endParaRPr>
          </a:p>
        </p:txBody>
      </p:sp>
      <p:pic>
        <p:nvPicPr>
          <p:cNvPr id="13" name="Picture 14" descr="A picture containing green, plant, vegetable&#10;&#10;Description automatically generated">
            <a:extLst>
              <a:ext uri="{FF2B5EF4-FFF2-40B4-BE49-F238E27FC236}">
                <a16:creationId xmlns:a16="http://schemas.microsoft.com/office/drawing/2014/main" id="{372E2952-1FCE-40B0-B0D6-FF729878FB23}"/>
              </a:ext>
            </a:extLst>
          </p:cNvPr>
          <p:cNvPicPr>
            <a:picLocks noChangeAspect="1"/>
          </p:cNvPicPr>
          <p:nvPr/>
        </p:nvPicPr>
        <p:blipFill>
          <a:blip r:embed="rId3"/>
          <a:stretch>
            <a:fillRect/>
          </a:stretch>
        </p:blipFill>
        <p:spPr>
          <a:xfrm>
            <a:off x="5811419" y="4115339"/>
            <a:ext cx="2466975" cy="1847850"/>
          </a:xfrm>
          <a:prstGeom prst="rect">
            <a:avLst/>
          </a:prstGeom>
        </p:spPr>
      </p:pic>
      <p:sp>
        <p:nvSpPr>
          <p:cNvPr id="16" name="TextBox 15">
            <a:extLst>
              <a:ext uri="{FF2B5EF4-FFF2-40B4-BE49-F238E27FC236}">
                <a16:creationId xmlns:a16="http://schemas.microsoft.com/office/drawing/2014/main" id="{B7380737-9E11-4236-AAF4-73CA274D89C7}"/>
              </a:ext>
            </a:extLst>
          </p:cNvPr>
          <p:cNvSpPr txBox="1"/>
          <p:nvPr/>
        </p:nvSpPr>
        <p:spPr>
          <a:xfrm>
            <a:off x="1374475" y="4307457"/>
            <a:ext cx="27432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Tasmanian pepper extract: Reduces itching by 79% in just five minutes Reduces burning by 59% in just five minutes</a:t>
            </a:r>
          </a:p>
        </p:txBody>
      </p:sp>
      <p:pic>
        <p:nvPicPr>
          <p:cNvPr id="17" name="Picture 17" descr="Diagram, schematic&#10;&#10;Description automatically generated">
            <a:extLst>
              <a:ext uri="{FF2B5EF4-FFF2-40B4-BE49-F238E27FC236}">
                <a16:creationId xmlns:a16="http://schemas.microsoft.com/office/drawing/2014/main" id="{73CCA3CB-38DE-492B-A39C-AC80DDE892E1}"/>
              </a:ext>
            </a:extLst>
          </p:cNvPr>
          <p:cNvPicPr>
            <a:picLocks noChangeAspect="1"/>
          </p:cNvPicPr>
          <p:nvPr/>
        </p:nvPicPr>
        <p:blipFill>
          <a:blip r:embed="rId4"/>
          <a:stretch>
            <a:fillRect/>
          </a:stretch>
        </p:blipFill>
        <p:spPr>
          <a:xfrm>
            <a:off x="668098" y="3018796"/>
            <a:ext cx="935427" cy="935428"/>
          </a:xfrm>
          <a:prstGeom prst="rect">
            <a:avLst/>
          </a:prstGeom>
        </p:spPr>
      </p:pic>
    </p:spTree>
    <p:extLst>
      <p:ext uri="{BB962C8B-B14F-4D97-AF65-F5344CB8AC3E}">
        <p14:creationId xmlns:p14="http://schemas.microsoft.com/office/powerpoint/2010/main" val="200282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2" name="Rectangle 21">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B59761-44E0-4DDD-A4A6-84222D2B1FEA}"/>
              </a:ext>
            </a:extLst>
          </p:cNvPr>
          <p:cNvSpPr>
            <a:spLocks noGrp="1"/>
          </p:cNvSpPr>
          <p:nvPr>
            <p:ph type="title"/>
          </p:nvPr>
        </p:nvSpPr>
        <p:spPr>
          <a:xfrm>
            <a:off x="1924991" y="1496922"/>
            <a:ext cx="5783075" cy="3164294"/>
          </a:xfrm>
        </p:spPr>
        <p:txBody>
          <a:bodyPr vert="horz" lIns="91440" tIns="45720" rIns="91440" bIns="45720" rtlCol="0" anchor="b">
            <a:normAutofit/>
          </a:bodyPr>
          <a:lstStyle/>
          <a:p>
            <a:pPr algn="ctr" defTabSz="914400"/>
            <a:r>
              <a:rPr lang="en-US" sz="3100" b="1" kern="1200" err="1">
                <a:solidFill>
                  <a:schemeClr val="tx2"/>
                </a:solidFill>
                <a:latin typeface="+mj-lt"/>
                <a:ea typeface="+mj-ea"/>
                <a:cs typeface="+mj-cs"/>
              </a:rPr>
              <a:t>H</a:t>
            </a:r>
            <a:r>
              <a:rPr lang="en-US" sz="3600" b="1" kern="1200" err="1">
                <a:solidFill>
                  <a:schemeClr val="tx2"/>
                </a:solidFill>
                <a:latin typeface="+mj-lt"/>
                <a:ea typeface="+mj-ea"/>
                <a:cs typeface="+mj-cs"/>
              </a:rPr>
              <a:t>ydraCalm</a:t>
            </a:r>
            <a:r>
              <a:rPr lang="en-US" sz="3600" b="1" kern="1200">
                <a:solidFill>
                  <a:schemeClr val="tx2"/>
                </a:solidFill>
                <a:latin typeface="+mj-lt"/>
                <a:ea typeface="+mj-ea"/>
                <a:cs typeface="+mj-cs"/>
              </a:rPr>
              <a:t> Cleansing Milk Normal, dehydrated, fragilized, </a:t>
            </a:r>
            <a:r>
              <a:rPr lang="en-US" sz="3600" b="1" kern="1200" err="1">
                <a:solidFill>
                  <a:schemeClr val="tx2"/>
                </a:solidFill>
                <a:latin typeface="+mj-lt"/>
                <a:ea typeface="+mj-ea"/>
                <a:cs typeface="+mj-cs"/>
              </a:rPr>
              <a:t>alipic</a:t>
            </a:r>
            <a:r>
              <a:rPr lang="en-US" sz="3600" b="1" kern="1200">
                <a:solidFill>
                  <a:schemeClr val="tx2"/>
                </a:solidFill>
                <a:latin typeface="+mj-lt"/>
                <a:ea typeface="+mj-ea"/>
                <a:cs typeface="+mj-cs"/>
              </a:rPr>
              <a:t> and/or sensitive skin</a:t>
            </a:r>
          </a:p>
        </p:txBody>
      </p:sp>
      <p:grpSp>
        <p:nvGrpSpPr>
          <p:cNvPr id="24" name="Group 23">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672" y="-43336"/>
            <a:ext cx="3872284" cy="2657478"/>
            <a:chOff x="6867015" y="-1"/>
            <a:chExt cx="5324985" cy="3251912"/>
          </a:xfrm>
          <a:solidFill>
            <a:schemeClr val="bg1">
              <a:alpha val="30000"/>
            </a:schemeClr>
          </a:solidFill>
        </p:grpSpPr>
        <p:sp>
          <p:nvSpPr>
            <p:cNvPr id="25" name="Freeform: Shape 24">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0" name="Group 29">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793706" y="4146310"/>
            <a:ext cx="2356800" cy="2716805"/>
            <a:chOff x="-305" y="-4155"/>
            <a:chExt cx="2514948" cy="2174333"/>
          </a:xfrm>
          <a:solidFill>
            <a:schemeClr val="bg1">
              <a:alpha val="30000"/>
            </a:schemeClr>
          </a:solidFill>
        </p:grpSpPr>
        <p:sp>
          <p:nvSpPr>
            <p:cNvPr id="31" name="Freeform: Shape 30">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4" name="Freeform: Shape 33">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174835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5CF2C96-2969-41AA-8859-6E521460F86F}"/>
              </a:ext>
            </a:extLst>
          </p:cNvPr>
          <p:cNvSpPr>
            <a:spLocks noGrp="1"/>
          </p:cNvSpPr>
          <p:nvPr>
            <p:ph type="title"/>
          </p:nvPr>
        </p:nvSpPr>
        <p:spPr/>
        <p:txBody>
          <a:bodyPr/>
          <a:lstStyle/>
          <a:p>
            <a:pPr algn="r"/>
            <a:r>
              <a:rPr lang="en-US" sz="3000" spc="-45">
                <a:solidFill>
                  <a:srgbClr val="00263E"/>
                </a:solidFill>
                <a:latin typeface="Milo"/>
              </a:rPr>
              <a:t>Cleanzyme Enzymatic Cleansing Powder</a:t>
            </a:r>
            <a:endParaRPr lang="en-US" sz="3000" spc="-45" dirty="0">
              <a:solidFill>
                <a:srgbClr val="00263E"/>
              </a:solidFill>
              <a:latin typeface="Milo"/>
            </a:endParaRPr>
          </a:p>
        </p:txBody>
      </p:sp>
      <p:pic>
        <p:nvPicPr>
          <p:cNvPr id="3" name="Picture 2">
            <a:extLst>
              <a:ext uri="{FF2B5EF4-FFF2-40B4-BE49-F238E27FC236}">
                <a16:creationId xmlns:a16="http://schemas.microsoft.com/office/drawing/2014/main" id="{8E9C5170-7380-4D1F-BBC2-903F19CD37D8}"/>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92089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2C691780-B757-48A7-8F2F-6F802C4D9AD3}"/>
              </a:ext>
            </a:extLst>
          </p:cNvPr>
          <p:cNvSpPr>
            <a:spLocks noGrp="1"/>
          </p:cNvSpPr>
          <p:nvPr>
            <p:ph type="title"/>
          </p:nvPr>
        </p:nvSpPr>
        <p:spPr/>
        <p:txBody>
          <a:bodyPr/>
          <a:lstStyle/>
          <a:p>
            <a:r>
              <a:rPr lang="en-US" sz="3100" b="1">
                <a:latin typeface="+mj-lt"/>
              </a:rPr>
              <a:t>HydraCalm </a:t>
            </a:r>
            <a:br>
              <a:rPr lang="en-US" sz="3100" b="1">
                <a:latin typeface="+mj-lt"/>
              </a:rPr>
            </a:br>
            <a:r>
              <a:rPr lang="en-US" sz="2400" b="1">
                <a:latin typeface="+mj-lt"/>
              </a:rPr>
              <a:t>Hydrating and Soothing Toning Lotion</a:t>
            </a:r>
            <a:endParaRPr lang="en-US" sz="2400" b="1" dirty="0">
              <a:latin typeface="+mj-lt"/>
            </a:endParaRPr>
          </a:p>
        </p:txBody>
      </p:sp>
      <p:pic>
        <p:nvPicPr>
          <p:cNvPr id="3" name="Picture 2">
            <a:extLst>
              <a:ext uri="{FF2B5EF4-FFF2-40B4-BE49-F238E27FC236}">
                <a16:creationId xmlns:a16="http://schemas.microsoft.com/office/drawing/2014/main" id="{75919C40-7ACD-4694-8FE2-373893751FFC}"/>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415094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1" name="Rectangle 10">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2EC128-CD3C-40E1-B198-6C57F06A834D}"/>
              </a:ext>
            </a:extLst>
          </p:cNvPr>
          <p:cNvSpPr>
            <a:spLocks noGrp="1"/>
          </p:cNvSpPr>
          <p:nvPr>
            <p:ph type="title"/>
          </p:nvPr>
        </p:nvSpPr>
        <p:spPr>
          <a:xfrm>
            <a:off x="2528840" y="1741337"/>
            <a:ext cx="4086547" cy="2387918"/>
          </a:xfrm>
        </p:spPr>
        <p:txBody>
          <a:bodyPr vert="horz" lIns="91440" tIns="45720" rIns="91440" bIns="45720" rtlCol="0" anchor="b">
            <a:normAutofit/>
          </a:bodyPr>
          <a:lstStyle/>
          <a:p>
            <a:pPr algn="ctr" defTabSz="914400"/>
            <a:r>
              <a:rPr lang="en-US" sz="4500" kern="1200">
                <a:solidFill>
                  <a:schemeClr val="tx2"/>
                </a:solidFill>
                <a:latin typeface="+mj-lt"/>
                <a:ea typeface="+mj-ea"/>
                <a:cs typeface="+mj-cs"/>
              </a:rPr>
              <a:t>Key Ingreditents </a:t>
            </a:r>
          </a:p>
        </p:txBody>
      </p:sp>
      <p:grpSp>
        <p:nvGrpSpPr>
          <p:cNvPr id="13" name="Group 12">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3672" y="-43336"/>
            <a:ext cx="3872284" cy="2657478"/>
            <a:chOff x="6867015" y="-1"/>
            <a:chExt cx="5324985" cy="3251912"/>
          </a:xfrm>
          <a:solidFill>
            <a:schemeClr val="bg1">
              <a:alpha val="30000"/>
            </a:schemeClr>
          </a:solidFill>
        </p:grpSpPr>
        <p:sp>
          <p:nvSpPr>
            <p:cNvPr id="14" name="Freeform: Shape 13">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6793706" y="4146310"/>
            <a:ext cx="2356800" cy="2716805"/>
            <a:chOff x="-305" y="-4155"/>
            <a:chExt cx="2514948" cy="2174333"/>
          </a:xfrm>
          <a:solidFill>
            <a:schemeClr val="bg1">
              <a:alpha val="30000"/>
            </a:schemeClr>
          </a:solidFill>
        </p:grpSpPr>
        <p:sp>
          <p:nvSpPr>
            <p:cNvPr id="20" name="Freeform: Shape 19">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3" name="Freeform: Shape 22">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513237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3D09407-53BC-485E-B4CE-BC5E4FC4B2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21DB988-49FC-4608-B0A2-E2F3A40190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30A6F9-CD75-4BB0-84F1-5EA48BD0AE16}"/>
              </a:ext>
            </a:extLst>
          </p:cNvPr>
          <p:cNvSpPr>
            <a:spLocks noGrp="1"/>
          </p:cNvSpPr>
          <p:nvPr>
            <p:ph type="title"/>
          </p:nvPr>
        </p:nvSpPr>
        <p:spPr>
          <a:xfrm>
            <a:off x="653191" y="538675"/>
            <a:ext cx="7980565" cy="775845"/>
          </a:xfrm>
        </p:spPr>
        <p:txBody>
          <a:bodyPr vert="horz" lIns="91440" tIns="45720" rIns="91440" bIns="45720" rtlCol="0" anchor="b">
            <a:normAutofit/>
          </a:bodyPr>
          <a:lstStyle/>
          <a:p>
            <a:pPr algn="ctr" defTabSz="914400"/>
            <a:r>
              <a:rPr lang="en-US" sz="3500" kern="1200">
                <a:solidFill>
                  <a:schemeClr val="tx2"/>
                </a:solidFill>
                <a:latin typeface="+mj-lt"/>
                <a:ea typeface="+mj-ea"/>
                <a:cs typeface="+mj-cs"/>
              </a:rPr>
              <a:t>Hydracalm Soothing Lotion</a:t>
            </a:r>
          </a:p>
        </p:txBody>
      </p:sp>
      <p:grpSp>
        <p:nvGrpSpPr>
          <p:cNvPr id="12" name="Group 11">
            <a:extLst>
              <a:ext uri="{FF2B5EF4-FFF2-40B4-BE49-F238E27FC236}">
                <a16:creationId xmlns:a16="http://schemas.microsoft.com/office/drawing/2014/main" id="{E9B930FD-8671-4C4C-ADCF-73AC1D0CD4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7257560" y="0"/>
            <a:ext cx="1886211" cy="2174333"/>
            <a:chOff x="-305" y="-4155"/>
            <a:chExt cx="2514948" cy="2174333"/>
          </a:xfrm>
        </p:grpSpPr>
        <p:sp>
          <p:nvSpPr>
            <p:cNvPr id="13" name="Freeform: Shape 12">
              <a:extLst>
                <a:ext uri="{FF2B5EF4-FFF2-40B4-BE49-F238E27FC236}">
                  <a16:creationId xmlns:a16="http://schemas.microsoft.com/office/drawing/2014/main" id="{C35B12C1-569C-4E37-AA33-7EF215F201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23E2660-7810-46F6-8752-187127C830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C991DC45-0378-45B3-B325-FB8F98545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6" name="Freeform: Shape 15">
              <a:extLst>
                <a:ext uri="{FF2B5EF4-FFF2-40B4-BE49-F238E27FC236}">
                  <a16:creationId xmlns:a16="http://schemas.microsoft.com/office/drawing/2014/main" id="{E228F5BA-5150-4554-B7EA-93F371F3B1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 name="Picture 3" descr="A picture containing text, lotion&#10;&#10;Description automatically generated">
            <a:extLst>
              <a:ext uri="{FF2B5EF4-FFF2-40B4-BE49-F238E27FC236}">
                <a16:creationId xmlns:a16="http://schemas.microsoft.com/office/drawing/2014/main" id="{BD54ECF9-2EAC-4D94-BABC-43F606C00B0D}"/>
              </a:ext>
            </a:extLst>
          </p:cNvPr>
          <p:cNvPicPr>
            <a:picLocks noChangeAspect="1"/>
          </p:cNvPicPr>
          <p:nvPr/>
        </p:nvPicPr>
        <p:blipFill>
          <a:blip r:embed="rId2"/>
          <a:stretch>
            <a:fillRect/>
          </a:stretch>
        </p:blipFill>
        <p:spPr>
          <a:xfrm>
            <a:off x="-161744" y="924080"/>
            <a:ext cx="3497925" cy="3497925"/>
          </a:xfrm>
          <a:prstGeom prst="rect">
            <a:avLst/>
          </a:prstGeom>
        </p:spPr>
      </p:pic>
      <p:grpSp>
        <p:nvGrpSpPr>
          <p:cNvPr id="18" name="Group 17">
            <a:extLst>
              <a:ext uri="{FF2B5EF4-FFF2-40B4-BE49-F238E27FC236}">
                <a16:creationId xmlns:a16="http://schemas.microsoft.com/office/drawing/2014/main" id="{383C2651-AE0C-4AE4-8725-E2F9414FE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228" y="4322879"/>
            <a:ext cx="2533818" cy="2535121"/>
            <a:chOff x="-305" y="-1"/>
            <a:chExt cx="3832880" cy="2876136"/>
          </a:xfrm>
        </p:grpSpPr>
        <p:sp>
          <p:nvSpPr>
            <p:cNvPr id="19" name="Freeform: Shape 18">
              <a:extLst>
                <a:ext uri="{FF2B5EF4-FFF2-40B4-BE49-F238E27FC236}">
                  <a16:creationId xmlns:a16="http://schemas.microsoft.com/office/drawing/2014/main" id="{CCE13265-B5D2-47B4-A199-E05F390D5B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93EBD03-D832-462C-9304-7273698ED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0D53D3E2-805E-40D2-964F-352BF6D476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B7A9A916-A926-43E6-800F-432ABC3F2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769B19ED-7B26-47CA-8A38-DCADBBFDC279}"/>
              </a:ext>
            </a:extLst>
          </p:cNvPr>
          <p:cNvSpPr txBox="1"/>
          <p:nvPr/>
        </p:nvSpPr>
        <p:spPr>
          <a:xfrm>
            <a:off x="2596551" y="1475117"/>
            <a:ext cx="5618671"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b="1">
                <a:solidFill>
                  <a:srgbClr val="002060"/>
                </a:solidFill>
              </a:rPr>
              <a:t>Soothes the skin Effective at reducing itching and burning sensation Prevents reactions with Tasmanian pepper extract </a:t>
            </a:r>
            <a:endParaRPr lang="en-US" sz="2000" b="1">
              <a:solidFill>
                <a:srgbClr val="002060"/>
              </a:solidFill>
              <a:cs typeface="Calibri"/>
            </a:endParaRPr>
          </a:p>
          <a:p>
            <a:r>
              <a:rPr lang="en-US" sz="2000" b="1">
                <a:solidFill>
                  <a:srgbClr val="002060"/>
                </a:solidFill>
              </a:rPr>
              <a:t>• Provides immediate and lasting hydration with Pentavitin® with organic sugar (Fucogel 1000®)</a:t>
            </a:r>
            <a:endParaRPr lang="en-US" sz="2000"/>
          </a:p>
        </p:txBody>
      </p:sp>
      <p:sp>
        <p:nvSpPr>
          <p:cNvPr id="5" name="TextBox 4">
            <a:extLst>
              <a:ext uri="{FF2B5EF4-FFF2-40B4-BE49-F238E27FC236}">
                <a16:creationId xmlns:a16="http://schemas.microsoft.com/office/drawing/2014/main" id="{F46C4E74-5F10-41CE-B3F7-8228A8BF2B8A}"/>
              </a:ext>
            </a:extLst>
          </p:cNvPr>
          <p:cNvSpPr txBox="1"/>
          <p:nvPr/>
        </p:nvSpPr>
        <p:spPr>
          <a:xfrm>
            <a:off x="2596552" y="3099758"/>
            <a:ext cx="5690557" cy="144655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b="1" dirty="0">
              <a:solidFill>
                <a:srgbClr val="002060"/>
              </a:solidFill>
              <a:cs typeface="Calibri"/>
            </a:endParaRPr>
          </a:p>
          <a:p>
            <a:r>
              <a:rPr lang="en-US" sz="2400" b="1">
                <a:solidFill>
                  <a:srgbClr val="002060"/>
                </a:solidFill>
              </a:rPr>
              <a:t>• </a:t>
            </a:r>
            <a:r>
              <a:rPr lang="en-US" sz="2000" b="1">
                <a:solidFill>
                  <a:srgbClr val="002060"/>
                </a:solidFill>
              </a:rPr>
              <a:t>Can also be used as a compress for a quick soothing effect</a:t>
            </a:r>
            <a:endParaRPr lang="en-US" sz="2000" b="1">
              <a:solidFill>
                <a:srgbClr val="002060"/>
              </a:solidFill>
              <a:cs typeface="Calibri"/>
            </a:endParaRPr>
          </a:p>
          <a:p>
            <a:r>
              <a:rPr lang="en-US" sz="2000" b="1">
                <a:solidFill>
                  <a:srgbClr val="002060"/>
                </a:solidFill>
              </a:rPr>
              <a:t> • Serves as an excellent aftershave lotion for men</a:t>
            </a:r>
            <a:endParaRPr lang="en-US" sz="2000" b="1">
              <a:solidFill>
                <a:srgbClr val="002060"/>
              </a:solidFill>
              <a:cs typeface="Calibri"/>
            </a:endParaRPr>
          </a:p>
        </p:txBody>
      </p:sp>
    </p:spTree>
    <p:extLst>
      <p:ext uri="{BB962C8B-B14F-4D97-AF65-F5344CB8AC3E}">
        <p14:creationId xmlns:p14="http://schemas.microsoft.com/office/powerpoint/2010/main" val="28393580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EBFA723-5A7B-472D-ABD7-1526B8D3A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33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6B27065-399A-4CF7-BF70-CF79B9848F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1714" cy="6853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CF22986C-DDF7-4109-9D6A-006800D6B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975" y="52996"/>
            <a:ext cx="4570023" cy="6805005"/>
            <a:chOff x="6095999" y="52996"/>
            <a:chExt cx="6093363" cy="6805005"/>
          </a:xfrm>
          <a:solidFill>
            <a:schemeClr val="accent5">
              <a:alpha val="10000"/>
            </a:schemeClr>
          </a:solidFill>
        </p:grpSpPr>
        <p:sp>
          <p:nvSpPr>
            <p:cNvPr id="25" name="Freeform: Shape 24">
              <a:extLst>
                <a:ext uri="{FF2B5EF4-FFF2-40B4-BE49-F238E27FC236}">
                  <a16:creationId xmlns:a16="http://schemas.microsoft.com/office/drawing/2014/main" id="{4C025298-F835-4B83-A3A3-6555157E0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17106C81-A3F0-4DA0-9368-6BBCDB9648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4B3B35E8-1AF4-4D76-93A5-B0B0884083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405C5FC6-C8AE-4826-B093-F5F95F8A8CD3}"/>
              </a:ext>
            </a:extLst>
          </p:cNvPr>
          <p:cNvSpPr txBox="1"/>
          <p:nvPr/>
        </p:nvSpPr>
        <p:spPr>
          <a:xfrm>
            <a:off x="603504" y="3121701"/>
            <a:ext cx="2743539" cy="178651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3500" kern="1200">
                <a:solidFill>
                  <a:schemeClr val="tx2"/>
                </a:solidFill>
                <a:latin typeface="+mj-lt"/>
                <a:ea typeface="+mj-ea"/>
                <a:cs typeface="+mj-cs"/>
              </a:rPr>
              <a:t>SeboBalance Clarifying Lotion</a:t>
            </a:r>
          </a:p>
        </p:txBody>
      </p:sp>
      <p:pic>
        <p:nvPicPr>
          <p:cNvPr id="3" name="Picture 3" descr="A picture containing toiletry&#10;&#10;Description automatically generated">
            <a:extLst>
              <a:ext uri="{FF2B5EF4-FFF2-40B4-BE49-F238E27FC236}">
                <a16:creationId xmlns:a16="http://schemas.microsoft.com/office/drawing/2014/main" id="{770A9FB1-BECE-404F-A0AF-F94A08F54309}"/>
              </a:ext>
            </a:extLst>
          </p:cNvPr>
          <p:cNvPicPr>
            <a:picLocks noChangeAspect="1"/>
          </p:cNvPicPr>
          <p:nvPr/>
        </p:nvPicPr>
        <p:blipFill>
          <a:blip r:embed="rId2"/>
          <a:stretch>
            <a:fillRect/>
          </a:stretch>
        </p:blipFill>
        <p:spPr>
          <a:xfrm>
            <a:off x="4784505" y="1539168"/>
            <a:ext cx="3771900" cy="3771900"/>
          </a:xfrm>
          <a:prstGeom prst="rect">
            <a:avLst/>
          </a:prstGeom>
          <a:ln w="9525">
            <a:noFill/>
          </a:ln>
        </p:spPr>
      </p:pic>
    </p:spTree>
    <p:extLst>
      <p:ext uri="{BB962C8B-B14F-4D97-AF65-F5344CB8AC3E}">
        <p14:creationId xmlns:p14="http://schemas.microsoft.com/office/powerpoint/2010/main" val="5449273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551" y="3985"/>
            <a:ext cx="7329573" cy="6858000"/>
            <a:chOff x="1303402" y="3985"/>
            <a:chExt cx="9772765" cy="6858000"/>
          </a:xfrm>
        </p:grpSpPr>
        <p:sp>
          <p:nvSpPr>
            <p:cNvPr id="12" name="Freeform: Shape 11">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7" name="Freeform: Shape 16">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22ADD4F5-D3F3-4A8D-8FA1-FAE74C33CEDE}"/>
              </a:ext>
            </a:extLst>
          </p:cNvPr>
          <p:cNvSpPr>
            <a:spLocks noGrp="1"/>
          </p:cNvSpPr>
          <p:nvPr>
            <p:ph type="title"/>
          </p:nvPr>
        </p:nvSpPr>
        <p:spPr>
          <a:xfrm>
            <a:off x="2411796" y="1764407"/>
            <a:ext cx="4320635" cy="2310312"/>
          </a:xfrm>
        </p:spPr>
        <p:txBody>
          <a:bodyPr vert="horz" lIns="91440" tIns="45720" rIns="91440" bIns="45720" rtlCol="0" anchor="b">
            <a:normAutofit/>
          </a:bodyPr>
          <a:lstStyle/>
          <a:p>
            <a:pPr algn="ctr" defTabSz="914400"/>
            <a:r>
              <a:rPr lang="en-US" sz="4500" kern="1200">
                <a:solidFill>
                  <a:schemeClr val="tx2"/>
                </a:solidFill>
                <a:latin typeface="+mj-lt"/>
                <a:ea typeface="+mj-ea"/>
                <a:cs typeface="+mj-cs"/>
              </a:rPr>
              <a:t>Key Ingredients </a:t>
            </a:r>
          </a:p>
        </p:txBody>
      </p:sp>
    </p:spTree>
    <p:extLst>
      <p:ext uri="{BB962C8B-B14F-4D97-AF65-F5344CB8AC3E}">
        <p14:creationId xmlns:p14="http://schemas.microsoft.com/office/powerpoint/2010/main" val="95127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7551" y="3985"/>
            <a:ext cx="7329573" cy="6858000"/>
            <a:chOff x="1303402" y="3985"/>
            <a:chExt cx="9772765" cy="6858000"/>
          </a:xfrm>
        </p:grpSpPr>
        <p:sp>
          <p:nvSpPr>
            <p:cNvPr id="12" name="Freeform: Shape 11">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7" name="Freeform: Shape 16">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E8D26EB4-5331-4960-B931-4D0E9F828796}"/>
              </a:ext>
            </a:extLst>
          </p:cNvPr>
          <p:cNvSpPr>
            <a:spLocks noGrp="1"/>
          </p:cNvSpPr>
          <p:nvPr>
            <p:ph type="title"/>
          </p:nvPr>
        </p:nvSpPr>
        <p:spPr>
          <a:xfrm>
            <a:off x="2023607" y="154143"/>
            <a:ext cx="4320635" cy="2310312"/>
          </a:xfrm>
        </p:spPr>
        <p:txBody>
          <a:bodyPr vert="horz" lIns="91440" tIns="45720" rIns="91440" bIns="45720" rtlCol="0" anchor="b">
            <a:normAutofit/>
          </a:bodyPr>
          <a:lstStyle/>
          <a:p>
            <a:pPr marL="457200" indent="-457200" algn="ctr" defTabSz="914400"/>
            <a:br>
              <a:rPr lang="en-US" sz="4500" kern="1200" dirty="0"/>
            </a:br>
            <a:endParaRPr lang="en-US" sz="4500" kern="1200">
              <a:solidFill>
                <a:schemeClr val="tx2"/>
              </a:solidFill>
              <a:latin typeface="+mj-lt"/>
              <a:ea typeface="+mj-ea"/>
              <a:cs typeface="+mj-cs"/>
            </a:endParaRPr>
          </a:p>
        </p:txBody>
      </p:sp>
      <p:sp>
        <p:nvSpPr>
          <p:cNvPr id="4" name="TextBox 3">
            <a:extLst>
              <a:ext uri="{FF2B5EF4-FFF2-40B4-BE49-F238E27FC236}">
                <a16:creationId xmlns:a16="http://schemas.microsoft.com/office/drawing/2014/main" id="{79874CB5-4205-489C-ACAB-5912A47DA40C}"/>
              </a:ext>
            </a:extLst>
          </p:cNvPr>
          <p:cNvSpPr txBox="1"/>
          <p:nvPr/>
        </p:nvSpPr>
        <p:spPr>
          <a:xfrm>
            <a:off x="1891161" y="309652"/>
            <a:ext cx="5949350"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solidFill>
                  <a:srgbClr val="002060"/>
                </a:solidFill>
              </a:rPr>
              <a:t>Lentil Extract, absorbs  excess oils, makes the capillary stucture of </a:t>
            </a:r>
            <a:r>
              <a:rPr lang="en-US" sz="2800" b="1">
                <a:solidFill>
                  <a:srgbClr val="002060"/>
                </a:solidFill>
              </a:rPr>
              <a:t>the dollicules in facial skin </a:t>
            </a:r>
            <a:r>
              <a:rPr lang="en-US" sz="2800" b="1" dirty="0">
                <a:solidFill>
                  <a:srgbClr val="002060"/>
                </a:solidFill>
              </a:rPr>
              <a:t>stronger thus preventing cloggin of pore</a:t>
            </a:r>
            <a:r>
              <a:rPr lang="en-US" sz="2800" b="1" dirty="0"/>
              <a:t>s </a:t>
            </a:r>
            <a:endParaRPr lang="en-US" sz="2800" b="1" dirty="0">
              <a:cs typeface="Calibri"/>
            </a:endParaRPr>
          </a:p>
        </p:txBody>
      </p:sp>
      <p:pic>
        <p:nvPicPr>
          <p:cNvPr id="6" name="Picture 7">
            <a:extLst>
              <a:ext uri="{FF2B5EF4-FFF2-40B4-BE49-F238E27FC236}">
                <a16:creationId xmlns:a16="http://schemas.microsoft.com/office/drawing/2014/main" id="{4B27A550-D79E-4E63-8999-B40257AEEAAE}"/>
              </a:ext>
            </a:extLst>
          </p:cNvPr>
          <p:cNvPicPr>
            <a:picLocks noChangeAspect="1"/>
          </p:cNvPicPr>
          <p:nvPr/>
        </p:nvPicPr>
        <p:blipFill>
          <a:blip r:embed="rId2"/>
          <a:stretch>
            <a:fillRect/>
          </a:stretch>
        </p:blipFill>
        <p:spPr>
          <a:xfrm>
            <a:off x="4637776" y="2605357"/>
            <a:ext cx="2628900" cy="1733550"/>
          </a:xfrm>
          <a:prstGeom prst="rect">
            <a:avLst/>
          </a:prstGeom>
        </p:spPr>
      </p:pic>
      <p:sp>
        <p:nvSpPr>
          <p:cNvPr id="8" name="TextBox 7">
            <a:extLst>
              <a:ext uri="{FF2B5EF4-FFF2-40B4-BE49-F238E27FC236}">
                <a16:creationId xmlns:a16="http://schemas.microsoft.com/office/drawing/2014/main" id="{458D20D8-0C03-4553-B76A-DD770D56A16D}"/>
              </a:ext>
            </a:extLst>
          </p:cNvPr>
          <p:cNvSpPr txBox="1"/>
          <p:nvPr/>
        </p:nvSpPr>
        <p:spPr>
          <a:xfrm>
            <a:off x="2853546" y="2609131"/>
            <a:ext cx="2829463"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rgbClr val="002060"/>
                </a:solidFill>
                <a:cs typeface="Calibri"/>
              </a:rPr>
              <a:t>Orange, Rosmary and Saje</a:t>
            </a:r>
          </a:p>
          <a:p>
            <a:r>
              <a:rPr lang="en-US" sz="3200" b="1">
                <a:solidFill>
                  <a:srgbClr val="002060"/>
                </a:solidFill>
                <a:cs typeface="Calibri"/>
              </a:rPr>
              <a:t>Asntringent, antibacterial properties </a:t>
            </a:r>
            <a:endParaRPr lang="en-US" sz="3200" b="1" dirty="0">
              <a:solidFill>
                <a:srgbClr val="002060"/>
              </a:solidFill>
              <a:cs typeface="Calibri"/>
            </a:endParaRPr>
          </a:p>
        </p:txBody>
      </p:sp>
    </p:spTree>
    <p:extLst>
      <p:ext uri="{BB962C8B-B14F-4D97-AF65-F5344CB8AC3E}">
        <p14:creationId xmlns:p14="http://schemas.microsoft.com/office/powerpoint/2010/main" val="1555865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6DDA8CE9-E0A6-4FF2-823D-D0860760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11195564-33B9-434B-9641-764F5905A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37" name="Group 36">
            <a:extLst>
              <a:ext uri="{FF2B5EF4-FFF2-40B4-BE49-F238E27FC236}">
                <a16:creationId xmlns:a16="http://schemas.microsoft.com/office/drawing/2014/main" id="{1D18C537-E336-47C4-836B-C342A230F8F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39356" y="1"/>
            <a:ext cx="3196506" cy="2602764"/>
            <a:chOff x="6867015" y="-1"/>
            <a:chExt cx="5324985" cy="3251912"/>
          </a:xfrm>
          <a:solidFill>
            <a:schemeClr val="accent5">
              <a:alpha val="5000"/>
            </a:schemeClr>
          </a:solidFill>
        </p:grpSpPr>
        <p:sp>
          <p:nvSpPr>
            <p:cNvPr id="38" name="Freeform: Shape 37">
              <a:extLst>
                <a:ext uri="{FF2B5EF4-FFF2-40B4-BE49-F238E27FC236}">
                  <a16:creationId xmlns:a16="http://schemas.microsoft.com/office/drawing/2014/main" id="{481F97D2-9A0D-4CA5-B9AF-27B558BCF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678A47C-892D-47C9-A5D8-F8860B1B05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D9E8FDFA-59ED-4D6F-BA20-10CDF8436C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E958D9A5-8003-4D92-8C05-787C630F75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3" name="Group 42">
            <a:extLst>
              <a:ext uri="{FF2B5EF4-FFF2-40B4-BE49-F238E27FC236}">
                <a16:creationId xmlns:a16="http://schemas.microsoft.com/office/drawing/2014/main" id="{5A1259D8-0C3A-4069-A22F-537BBBB61A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20746" y="62352"/>
            <a:ext cx="4521523" cy="6795648"/>
            <a:chOff x="6160995" y="62352"/>
            <a:chExt cx="6028697" cy="6795648"/>
          </a:xfrm>
        </p:grpSpPr>
        <p:sp>
          <p:nvSpPr>
            <p:cNvPr id="44" name="Freeform: Shape 43">
              <a:extLst>
                <a:ext uri="{FF2B5EF4-FFF2-40B4-BE49-F238E27FC236}">
                  <a16:creationId xmlns:a16="http://schemas.microsoft.com/office/drawing/2014/main" id="{D90700B4-CEB5-450F-9EA7-95E355B50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82080" y="81632"/>
              <a:ext cx="6007612" cy="6776368"/>
            </a:xfrm>
            <a:custGeom>
              <a:avLst/>
              <a:gdLst>
                <a:gd name="connsiteX0" fmla="*/ 4493599 w 6007612"/>
                <a:gd name="connsiteY0" fmla="*/ 0 h 6797829"/>
                <a:gd name="connsiteX1" fmla="*/ 5981837 w 6007612"/>
                <a:gd name="connsiteY1" fmla="*/ 314220 h 6797829"/>
                <a:gd name="connsiteX2" fmla="*/ 6007612 w 6007612"/>
                <a:gd name="connsiteY2" fmla="*/ 327088 h 6797829"/>
                <a:gd name="connsiteX3" fmla="*/ 6007612 w 6007612"/>
                <a:gd name="connsiteY3" fmla="*/ 1316637 h 6797829"/>
                <a:gd name="connsiteX4" fmla="*/ 5852405 w 6007612"/>
                <a:gd name="connsiteY4" fmla="*/ 1209899 h 6797829"/>
                <a:gd name="connsiteX5" fmla="*/ 5622498 w 6007612"/>
                <a:gd name="connsiteY5" fmla="*/ 1086619 h 6797829"/>
                <a:gd name="connsiteX6" fmla="*/ 4493032 w 6007612"/>
                <a:gd name="connsiteY6" fmla="*/ 851533 h 6797829"/>
                <a:gd name="connsiteX7" fmla="*/ 3155579 w 6007612"/>
                <a:gd name="connsiteY7" fmla="*/ 1108326 h 6797829"/>
                <a:gd name="connsiteX8" fmla="*/ 1963832 w 6007612"/>
                <a:gd name="connsiteY8" fmla="*/ 1817700 h 6797829"/>
                <a:gd name="connsiteX9" fmla="*/ 1144646 w 6007612"/>
                <a:gd name="connsiteY9" fmla="*/ 2832814 h 6797829"/>
                <a:gd name="connsiteX10" fmla="*/ 851249 w 6007612"/>
                <a:gd name="connsiteY10" fmla="*/ 3998599 h 6797829"/>
                <a:gd name="connsiteX11" fmla="*/ 1336319 w 6007612"/>
                <a:gd name="connsiteY11" fmla="*/ 5057837 h 6797829"/>
                <a:gd name="connsiteX12" fmla="*/ 1597084 w 6007612"/>
                <a:gd name="connsiteY12" fmla="*/ 5424583 h 6797829"/>
                <a:gd name="connsiteX13" fmla="*/ 2591910 w 6007612"/>
                <a:gd name="connsiteY13" fmla="*/ 6440122 h 6797829"/>
                <a:gd name="connsiteX14" fmla="*/ 3899854 w 6007612"/>
                <a:gd name="connsiteY14" fmla="*/ 6780621 h 6797829"/>
                <a:gd name="connsiteX15" fmla="*/ 4741172 w 6007612"/>
                <a:gd name="connsiteY15" fmla="*/ 6563979 h 6797829"/>
                <a:gd name="connsiteX16" fmla="*/ 5649171 w 6007612"/>
                <a:gd name="connsiteY16" fmla="*/ 5938452 h 6797829"/>
                <a:gd name="connsiteX17" fmla="*/ 5873475 w 6007612"/>
                <a:gd name="connsiteY17" fmla="*/ 5764656 h 6797829"/>
                <a:gd name="connsiteX18" fmla="*/ 6007612 w 6007612"/>
                <a:gd name="connsiteY18" fmla="*/ 5660343 h 6797829"/>
                <a:gd name="connsiteX19" fmla="*/ 6007612 w 6007612"/>
                <a:gd name="connsiteY19" fmla="*/ 6737454 h 6797829"/>
                <a:gd name="connsiteX20" fmla="*/ 5929386 w 6007612"/>
                <a:gd name="connsiteY20" fmla="*/ 6797829 h 6797829"/>
                <a:gd name="connsiteX21" fmla="*/ 1656512 w 6007612"/>
                <a:gd name="connsiteY21" fmla="*/ 6797829 h 6797829"/>
                <a:gd name="connsiteX22" fmla="*/ 1630254 w 6007612"/>
                <a:gd name="connsiteY22" fmla="*/ 6775222 h 6797829"/>
                <a:gd name="connsiteX23" fmla="*/ 892250 w 6007612"/>
                <a:gd name="connsiteY23" fmla="*/ 5902700 h 6797829"/>
                <a:gd name="connsiteX24" fmla="*/ 0 w 6007612"/>
                <a:gd name="connsiteY24" fmla="*/ 3998599 h 6797829"/>
                <a:gd name="connsiteX25" fmla="*/ 4493032 w 6007612"/>
                <a:gd name="connsiteY25"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007612" h="6797829">
                  <a:moveTo>
                    <a:pt x="4493599" y="0"/>
                  </a:moveTo>
                  <a:cubicBezTo>
                    <a:pt x="5048011" y="0"/>
                    <a:pt x="5546284" y="111886"/>
                    <a:pt x="5981837" y="314220"/>
                  </a:cubicBezTo>
                  <a:lnTo>
                    <a:pt x="6007612" y="327088"/>
                  </a:lnTo>
                  <a:lnTo>
                    <a:pt x="6007612" y="1316637"/>
                  </a:lnTo>
                  <a:lnTo>
                    <a:pt x="5852405" y="1209899"/>
                  </a:lnTo>
                  <a:cubicBezTo>
                    <a:pt x="5778266" y="1164709"/>
                    <a:pt x="5701526" y="1123535"/>
                    <a:pt x="5622498" y="1086619"/>
                  </a:cubicBezTo>
                  <a:cubicBezTo>
                    <a:pt x="5286822" y="930699"/>
                    <a:pt x="4906882" y="851533"/>
                    <a:pt x="4493032" y="851533"/>
                  </a:cubicBezTo>
                  <a:cubicBezTo>
                    <a:pt x="4056201" y="851533"/>
                    <a:pt x="3593263" y="940631"/>
                    <a:pt x="3155579" y="1108326"/>
                  </a:cubicBezTo>
                  <a:cubicBezTo>
                    <a:pt x="2721215" y="1275979"/>
                    <a:pt x="2318305" y="1515819"/>
                    <a:pt x="1963832" y="1817700"/>
                  </a:cubicBezTo>
                  <a:cubicBezTo>
                    <a:pt x="1617657" y="2114360"/>
                    <a:pt x="1334332" y="2465358"/>
                    <a:pt x="1144646" y="2832814"/>
                  </a:cubicBezTo>
                  <a:cubicBezTo>
                    <a:pt x="950561" y="3210060"/>
                    <a:pt x="851249" y="3602202"/>
                    <a:pt x="851249" y="3998599"/>
                  </a:cubicBezTo>
                  <a:cubicBezTo>
                    <a:pt x="851249" y="4377547"/>
                    <a:pt x="999792" y="4597311"/>
                    <a:pt x="1336319" y="5057837"/>
                  </a:cubicBezTo>
                  <a:cubicBezTo>
                    <a:pt x="1420450" y="5173181"/>
                    <a:pt x="1507419" y="5292497"/>
                    <a:pt x="1597084" y="5424583"/>
                  </a:cubicBezTo>
                  <a:cubicBezTo>
                    <a:pt x="1914175" y="5891917"/>
                    <a:pt x="2239493" y="6224189"/>
                    <a:pt x="2591910" y="6440122"/>
                  </a:cubicBezTo>
                  <a:cubicBezTo>
                    <a:pt x="2965467" y="6669393"/>
                    <a:pt x="3393219" y="6780621"/>
                    <a:pt x="3899854" y="6780621"/>
                  </a:cubicBezTo>
                  <a:cubicBezTo>
                    <a:pt x="4187861" y="6780621"/>
                    <a:pt x="4454583" y="6711812"/>
                    <a:pt x="4741172" y="6563979"/>
                  </a:cubicBezTo>
                  <a:cubicBezTo>
                    <a:pt x="5034852" y="6412173"/>
                    <a:pt x="5326263" y="6190848"/>
                    <a:pt x="5649171" y="5938452"/>
                  </a:cubicBezTo>
                  <a:cubicBezTo>
                    <a:pt x="5724931" y="5879291"/>
                    <a:pt x="5800409" y="5821406"/>
                    <a:pt x="5873475" y="5764656"/>
                  </a:cubicBezTo>
                  <a:lnTo>
                    <a:pt x="6007612" y="5660343"/>
                  </a:lnTo>
                  <a:lnTo>
                    <a:pt x="6007612" y="6737454"/>
                  </a:lnTo>
                  <a:lnTo>
                    <a:pt x="5929386"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Freeform: Shape 44">
              <a:extLst>
                <a:ext uri="{FF2B5EF4-FFF2-40B4-BE49-F238E27FC236}">
                  <a16:creationId xmlns:a16="http://schemas.microsoft.com/office/drawing/2014/main" id="{0582300F-F646-4FC3-94FC-0582F4B5E0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0995" y="62352"/>
              <a:ext cx="6028697" cy="6795648"/>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Freeform: Shape 45">
              <a:extLst>
                <a:ext uri="{FF2B5EF4-FFF2-40B4-BE49-F238E27FC236}">
                  <a16:creationId xmlns:a16="http://schemas.microsoft.com/office/drawing/2014/main" id="{FBB8E8B8-1900-4326-8858-F375F5D8A0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63721" y="81632"/>
              <a:ext cx="6025971" cy="6776368"/>
            </a:xfrm>
            <a:custGeom>
              <a:avLst/>
              <a:gdLst>
                <a:gd name="connsiteX0" fmla="*/ 6025971 w 6025971"/>
                <a:gd name="connsiteY0" fmla="*/ 5825635 h 6797829"/>
                <a:gd name="connsiteX1" fmla="*/ 6025971 w 6025971"/>
                <a:gd name="connsiteY1" fmla="*/ 6723285 h 6797829"/>
                <a:gd name="connsiteX2" fmla="*/ 5929386 w 6025971"/>
                <a:gd name="connsiteY2" fmla="*/ 6797829 h 6797829"/>
                <a:gd name="connsiteX3" fmla="*/ 4560411 w 6025971"/>
                <a:gd name="connsiteY3" fmla="*/ 6797829 h 6797829"/>
                <a:gd name="connsiteX4" fmla="*/ 4597731 w 6025971"/>
                <a:gd name="connsiteY4" fmla="*/ 6785305 h 6797829"/>
                <a:gd name="connsiteX5" fmla="*/ 5736707 w 6025971"/>
                <a:gd name="connsiteY5" fmla="*/ 6050108 h 6797829"/>
                <a:gd name="connsiteX6" fmla="*/ 5960301 w 6025971"/>
                <a:gd name="connsiteY6" fmla="*/ 5876738 h 6797829"/>
                <a:gd name="connsiteX7" fmla="*/ 4493599 w 6025971"/>
                <a:gd name="connsiteY7" fmla="*/ 0 h 6797829"/>
                <a:gd name="connsiteX8" fmla="*/ 5981837 w 6025971"/>
                <a:gd name="connsiteY8" fmla="*/ 314220 h 6797829"/>
                <a:gd name="connsiteX9" fmla="*/ 6025971 w 6025971"/>
                <a:gd name="connsiteY9" fmla="*/ 336254 h 6797829"/>
                <a:gd name="connsiteX10" fmla="*/ 6025971 w 6025971"/>
                <a:gd name="connsiteY10" fmla="*/ 1157325 h 6797829"/>
                <a:gd name="connsiteX11" fmla="*/ 5925889 w 6025971"/>
                <a:gd name="connsiteY11" fmla="*/ 1088522 h 6797829"/>
                <a:gd name="connsiteX12" fmla="*/ 5682227 w 6025971"/>
                <a:gd name="connsiteY12" fmla="*/ 957939 h 6797829"/>
                <a:gd name="connsiteX13" fmla="*/ 4493032 w 6025971"/>
                <a:gd name="connsiteY13" fmla="*/ 709658 h 6797829"/>
                <a:gd name="connsiteX14" fmla="*/ 3104646 w 6025971"/>
                <a:gd name="connsiteY14" fmla="*/ 976666 h 6797829"/>
                <a:gd name="connsiteX15" fmla="*/ 1871612 w 6025971"/>
                <a:gd name="connsiteY15" fmla="*/ 1710017 h 6797829"/>
                <a:gd name="connsiteX16" fmla="*/ 1018661 w 6025971"/>
                <a:gd name="connsiteY16" fmla="*/ 2767694 h 6797829"/>
                <a:gd name="connsiteX17" fmla="*/ 709374 w 6025971"/>
                <a:gd name="connsiteY17" fmla="*/ 3998599 h 6797829"/>
                <a:gd name="connsiteX18" fmla="*/ 1221258 w 6025971"/>
                <a:gd name="connsiteY18" fmla="*/ 5141684 h 6797829"/>
                <a:gd name="connsiteX19" fmla="*/ 1479187 w 6025971"/>
                <a:gd name="connsiteY19" fmla="*/ 5504459 h 6797829"/>
                <a:gd name="connsiteX20" fmla="*/ 3021272 w 6025971"/>
                <a:gd name="connsiteY20" fmla="*/ 6793670 h 6797829"/>
                <a:gd name="connsiteX21" fmla="*/ 3035805 w 6025971"/>
                <a:gd name="connsiteY21" fmla="*/ 6797829 h 6797829"/>
                <a:gd name="connsiteX22" fmla="*/ 1656512 w 6025971"/>
                <a:gd name="connsiteY22" fmla="*/ 6797829 h 6797829"/>
                <a:gd name="connsiteX23" fmla="*/ 1630254 w 6025971"/>
                <a:gd name="connsiteY23" fmla="*/ 6775222 h 6797829"/>
                <a:gd name="connsiteX24" fmla="*/ 892250 w 6025971"/>
                <a:gd name="connsiteY24" fmla="*/ 5902700 h 6797829"/>
                <a:gd name="connsiteX25" fmla="*/ 0 w 6025971"/>
                <a:gd name="connsiteY25" fmla="*/ 3998599 h 6797829"/>
                <a:gd name="connsiteX26" fmla="*/ 4493032 w 6025971"/>
                <a:gd name="connsiteY26" fmla="*/ 285 h 679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25971" h="6797829">
                  <a:moveTo>
                    <a:pt x="6025971" y="5825635"/>
                  </a:moveTo>
                  <a:lnTo>
                    <a:pt x="6025971" y="6723285"/>
                  </a:lnTo>
                  <a:lnTo>
                    <a:pt x="5929386" y="6797829"/>
                  </a:lnTo>
                  <a:lnTo>
                    <a:pt x="4560411" y="6797829"/>
                  </a:lnTo>
                  <a:lnTo>
                    <a:pt x="4597731" y="6785305"/>
                  </a:lnTo>
                  <a:cubicBezTo>
                    <a:pt x="4964953" y="6637825"/>
                    <a:pt x="5315251" y="6379435"/>
                    <a:pt x="5736707" y="6050108"/>
                  </a:cubicBezTo>
                  <a:cubicBezTo>
                    <a:pt x="5812043" y="5991230"/>
                    <a:pt x="5887377" y="5933488"/>
                    <a:pt x="5960301" y="5876738"/>
                  </a:cubicBezTo>
                  <a:close/>
                  <a:moveTo>
                    <a:pt x="4493599" y="0"/>
                  </a:moveTo>
                  <a:cubicBezTo>
                    <a:pt x="5048011" y="0"/>
                    <a:pt x="5546284" y="111886"/>
                    <a:pt x="5981837" y="314220"/>
                  </a:cubicBezTo>
                  <a:lnTo>
                    <a:pt x="6025971" y="336254"/>
                  </a:lnTo>
                  <a:lnTo>
                    <a:pt x="6025971" y="1157325"/>
                  </a:lnTo>
                  <a:lnTo>
                    <a:pt x="5925889" y="1088522"/>
                  </a:lnTo>
                  <a:cubicBezTo>
                    <a:pt x="5847314" y="1040649"/>
                    <a:pt x="5765982" y="997036"/>
                    <a:pt x="5682227" y="957939"/>
                  </a:cubicBezTo>
                  <a:cubicBezTo>
                    <a:pt x="5327823" y="793222"/>
                    <a:pt x="4927595" y="709658"/>
                    <a:pt x="4493032" y="709658"/>
                  </a:cubicBezTo>
                  <a:cubicBezTo>
                    <a:pt x="4031940" y="709658"/>
                    <a:pt x="3564888" y="799465"/>
                    <a:pt x="3104646" y="976666"/>
                  </a:cubicBezTo>
                  <a:cubicBezTo>
                    <a:pt x="2655243" y="1149867"/>
                    <a:pt x="2238358" y="1397822"/>
                    <a:pt x="1871612" y="1710017"/>
                  </a:cubicBezTo>
                  <a:cubicBezTo>
                    <a:pt x="1506427" y="2022852"/>
                    <a:pt x="1219414" y="2378815"/>
                    <a:pt x="1018661" y="2767694"/>
                  </a:cubicBezTo>
                  <a:cubicBezTo>
                    <a:pt x="813368" y="3165227"/>
                    <a:pt x="709374" y="3579358"/>
                    <a:pt x="709374" y="3998599"/>
                  </a:cubicBezTo>
                  <a:cubicBezTo>
                    <a:pt x="709374" y="4421103"/>
                    <a:pt x="875510" y="4667680"/>
                    <a:pt x="1221258" y="5141684"/>
                  </a:cubicBezTo>
                  <a:cubicBezTo>
                    <a:pt x="1304681" y="5256035"/>
                    <a:pt x="1390941" y="5374217"/>
                    <a:pt x="1479187" y="5504459"/>
                  </a:cubicBezTo>
                  <a:cubicBezTo>
                    <a:pt x="1942790" y="6187719"/>
                    <a:pt x="2430063" y="6601673"/>
                    <a:pt x="3021272" y="6793670"/>
                  </a:cubicBezTo>
                  <a:lnTo>
                    <a:pt x="3035805" y="6797829"/>
                  </a:lnTo>
                  <a:lnTo>
                    <a:pt x="1656512" y="6797829"/>
                  </a:lnTo>
                  <a:lnTo>
                    <a:pt x="1630254" y="6775222"/>
                  </a:lnTo>
                  <a:cubicBezTo>
                    <a:pt x="1360562" y="6528765"/>
                    <a:pt x="1117699" y="6235219"/>
                    <a:pt x="892250" y="5902700"/>
                  </a:cubicBezTo>
                  <a:cubicBezTo>
                    <a:pt x="459249" y="5264548"/>
                    <a:pt x="0" y="4826722"/>
                    <a:pt x="0" y="3998599"/>
                  </a:cubicBezTo>
                  <a:cubicBezTo>
                    <a:pt x="0" y="1790460"/>
                    <a:pt x="2262336" y="285"/>
                    <a:pt x="4493032" y="2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itle 11">
            <a:extLst>
              <a:ext uri="{FF2B5EF4-FFF2-40B4-BE49-F238E27FC236}">
                <a16:creationId xmlns:a16="http://schemas.microsoft.com/office/drawing/2014/main" id="{8F83C4AA-6DE3-40E8-8D64-922743CA601A}"/>
              </a:ext>
            </a:extLst>
          </p:cNvPr>
          <p:cNvSpPr>
            <a:spLocks noGrp="1"/>
          </p:cNvSpPr>
          <p:nvPr>
            <p:ph type="title"/>
          </p:nvPr>
        </p:nvSpPr>
        <p:spPr>
          <a:xfrm>
            <a:off x="603504" y="1055098"/>
            <a:ext cx="4320539" cy="4747805"/>
          </a:xfrm>
        </p:spPr>
        <p:txBody>
          <a:bodyPr vert="horz" lIns="91440" tIns="45720" rIns="91440" bIns="45720" rtlCol="0" anchor="ctr">
            <a:normAutofit/>
          </a:bodyPr>
          <a:lstStyle/>
          <a:p>
            <a:pPr defTabSz="914400"/>
            <a:r>
              <a:rPr lang="en-US" sz="3500" kern="1200">
                <a:solidFill>
                  <a:schemeClr val="tx2"/>
                </a:solidFill>
                <a:latin typeface="+mj-lt"/>
                <a:ea typeface="+mj-ea"/>
                <a:cs typeface="+mj-cs"/>
              </a:rPr>
              <a:t>Blue Water Eyes</a:t>
            </a:r>
          </a:p>
        </p:txBody>
      </p:sp>
      <p:sp>
        <p:nvSpPr>
          <p:cNvPr id="13" name="TextBox 12">
            <a:extLst>
              <a:ext uri="{FF2B5EF4-FFF2-40B4-BE49-F238E27FC236}">
                <a16:creationId xmlns:a16="http://schemas.microsoft.com/office/drawing/2014/main" id="{BD5F7FF6-E02A-44EF-A79D-FECF12DE5AD7}"/>
              </a:ext>
            </a:extLst>
          </p:cNvPr>
          <p:cNvSpPr txBox="1"/>
          <p:nvPr/>
        </p:nvSpPr>
        <p:spPr>
          <a:xfrm>
            <a:off x="828136" y="497457"/>
            <a:ext cx="380712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002060"/>
                </a:solidFill>
              </a:rPr>
              <a:t>Specially formulated for the sensitive eye zone area • Formulated with purified water, sodium borate and methylene blue</a:t>
            </a:r>
          </a:p>
        </p:txBody>
      </p:sp>
      <p:sp>
        <p:nvSpPr>
          <p:cNvPr id="14" name="TextBox 13">
            <a:extLst>
              <a:ext uri="{FF2B5EF4-FFF2-40B4-BE49-F238E27FC236}">
                <a16:creationId xmlns:a16="http://schemas.microsoft.com/office/drawing/2014/main" id="{DDE0A487-F570-4531-B561-B7CEEAA38071}"/>
              </a:ext>
            </a:extLst>
          </p:cNvPr>
          <p:cNvSpPr txBox="1"/>
          <p:nvPr/>
        </p:nvSpPr>
        <p:spPr>
          <a:xfrm>
            <a:off x="6032739" y="1920816"/>
            <a:ext cx="2930106" cy="421249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rgbClr val="002060"/>
                </a:solidFill>
              </a:rPr>
              <a:t>Blue Water is used exclusively as a compress for the eyes for its soothing, softening and emollient properties. During treatment, cover the eyes with cotton pads soaked in Blue Water if required.</a:t>
            </a:r>
          </a:p>
        </p:txBody>
      </p:sp>
    </p:spTree>
    <p:extLst>
      <p:ext uri="{BB962C8B-B14F-4D97-AF65-F5344CB8AC3E}">
        <p14:creationId xmlns:p14="http://schemas.microsoft.com/office/powerpoint/2010/main" val="3121260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8583855-53EF-433D-B50F-D669C155B1EB}"/>
              </a:ext>
            </a:extLst>
          </p:cNvPr>
          <p:cNvSpPr>
            <a:spLocks noGrp="1"/>
          </p:cNvSpPr>
          <p:nvPr>
            <p:ph type="title"/>
          </p:nvPr>
        </p:nvSpPr>
        <p:spPr/>
        <p:txBody>
          <a:bodyPr/>
          <a:lstStyle/>
          <a:p>
            <a:pPr>
              <a:defRPr/>
            </a:pPr>
            <a:r>
              <a:rPr lang="en-US" sz="3100">
                <a:latin typeface="+mj-lt"/>
              </a:rPr>
              <a:t>Exfoliate</a:t>
            </a:r>
          </a:p>
        </p:txBody>
      </p:sp>
      <p:pic>
        <p:nvPicPr>
          <p:cNvPr id="3" name="Picture 2">
            <a:extLst>
              <a:ext uri="{FF2B5EF4-FFF2-40B4-BE49-F238E27FC236}">
                <a16:creationId xmlns:a16="http://schemas.microsoft.com/office/drawing/2014/main" id="{2C903306-1F25-42DC-AC9F-D15ACF4A511A}"/>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43698542"/>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C98A3E0-64DF-4325-A37A-01E4451B9911}"/>
              </a:ext>
            </a:extLst>
          </p:cNvPr>
          <p:cNvSpPr>
            <a:spLocks noGrp="1"/>
          </p:cNvSpPr>
          <p:nvPr>
            <p:ph type="title"/>
          </p:nvPr>
        </p:nvSpPr>
        <p:spPr/>
        <p:txBody>
          <a:bodyPr/>
          <a:lstStyle/>
          <a:p>
            <a:pPr eaLnBrk="1" hangingPunct="1"/>
            <a:br>
              <a:rPr lang="en-US" sz="3200">
                <a:latin typeface="Milo regular"/>
              </a:rPr>
            </a:br>
            <a:r>
              <a:rPr lang="en-US" sz="3200">
                <a:latin typeface="Milo regular"/>
              </a:rPr>
              <a:t>Vegetal Peel</a:t>
            </a:r>
            <a:br>
              <a:rPr lang="en-US" sz="4800">
                <a:solidFill>
                  <a:srgbClr val="004782"/>
                </a:solidFill>
              </a:rPr>
            </a:br>
            <a:endParaRPr lang="en-US" sz="3200" dirty="0">
              <a:solidFill>
                <a:srgbClr val="004782"/>
              </a:solidFill>
            </a:endParaRPr>
          </a:p>
        </p:txBody>
      </p:sp>
      <p:pic>
        <p:nvPicPr>
          <p:cNvPr id="3" name="Picture 2">
            <a:extLst>
              <a:ext uri="{FF2B5EF4-FFF2-40B4-BE49-F238E27FC236}">
                <a16:creationId xmlns:a16="http://schemas.microsoft.com/office/drawing/2014/main" id="{06B44141-5513-4232-82F9-54E41AD06E3E}"/>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143232463"/>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16220AF-342E-4AB6-BD38-FEBE80C06277}"/>
              </a:ext>
            </a:extLst>
          </p:cNvPr>
          <p:cNvSpPr>
            <a:spLocks noGrp="1"/>
          </p:cNvSpPr>
          <p:nvPr>
            <p:ph type="title"/>
          </p:nvPr>
        </p:nvSpPr>
        <p:spPr/>
        <p:txBody>
          <a:bodyPr/>
          <a:lstStyle/>
          <a:p>
            <a:r>
              <a:rPr lang="en-US" sz="4800">
                <a:solidFill>
                  <a:srgbClr val="0B2D54"/>
                </a:solidFill>
                <a:latin typeface="Milo-Regular"/>
              </a:rPr>
              <a:t>Satinage </a:t>
            </a:r>
            <a:br>
              <a:rPr lang="en-US" sz="4800">
                <a:solidFill>
                  <a:srgbClr val="0B2D54"/>
                </a:solidFill>
                <a:latin typeface="Milo-Regular"/>
              </a:rPr>
            </a:br>
            <a:r>
              <a:rPr lang="en-US" sz="4800">
                <a:solidFill>
                  <a:srgbClr val="0B2D54"/>
                </a:solidFill>
                <a:latin typeface="Milo-Regular"/>
              </a:rPr>
              <a:t>Gentle Scrub</a:t>
            </a:r>
            <a:endParaRPr lang="en-US" sz="4800" dirty="0">
              <a:solidFill>
                <a:srgbClr val="0B2D54"/>
              </a:solidFill>
              <a:latin typeface="Milo-Regular"/>
            </a:endParaRPr>
          </a:p>
        </p:txBody>
      </p:sp>
      <p:pic>
        <p:nvPicPr>
          <p:cNvPr id="3" name="Picture 2">
            <a:extLst>
              <a:ext uri="{FF2B5EF4-FFF2-40B4-BE49-F238E27FC236}">
                <a16:creationId xmlns:a16="http://schemas.microsoft.com/office/drawing/2014/main" id="{A7604E3A-9186-4084-9EFD-54850C00EFB3}"/>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306598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6864AA3-7B1F-4C0C-8C1F-B728C9F36FEE}"/>
              </a:ext>
            </a:extLst>
          </p:cNvPr>
          <p:cNvSpPr>
            <a:spLocks noGrp="1"/>
          </p:cNvSpPr>
          <p:nvPr>
            <p:ph type="title"/>
          </p:nvPr>
        </p:nvSpPr>
        <p:spPr/>
        <p:txBody>
          <a:bodyPr/>
          <a:lstStyle/>
          <a:p>
            <a:pPr>
              <a:defRPr/>
            </a:pPr>
            <a:r>
              <a:rPr lang="en-US" sz="2900">
                <a:latin typeface="+mj-lt"/>
              </a:rPr>
              <a:t>Increase Microcirculation</a:t>
            </a:r>
          </a:p>
        </p:txBody>
      </p:sp>
      <p:pic>
        <p:nvPicPr>
          <p:cNvPr id="3" name="Picture 2">
            <a:extLst>
              <a:ext uri="{FF2B5EF4-FFF2-40B4-BE49-F238E27FC236}">
                <a16:creationId xmlns:a16="http://schemas.microsoft.com/office/drawing/2014/main" id="{6755CD4A-0316-4556-B3E7-742B368EEF4E}"/>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48046137"/>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D7B40D6-5D50-43B0-8B74-42DC5270E9E4}"/>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4C758795-D265-46EA-B61C-4139DE48663D}"/>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942846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78306F05-2DDE-45C2-9837-2E49F14A2F03}"/>
              </a:ext>
            </a:extLst>
          </p:cNvPr>
          <p:cNvSpPr>
            <a:spLocks noGrp="1"/>
          </p:cNvSpPr>
          <p:nvPr>
            <p:ph type="title"/>
          </p:nvPr>
        </p:nvSpPr>
        <p:spPr/>
        <p:txBody>
          <a:bodyPr/>
          <a:lstStyle/>
          <a:p>
            <a:pPr eaLnBrk="1" hangingPunct="1">
              <a:defRPr/>
            </a:pPr>
            <a:r>
              <a:rPr lang="en-US" sz="3100">
                <a:solidFill>
                  <a:srgbClr val="FFFFFF"/>
                </a:solidFill>
                <a:latin typeface="Milo regular"/>
              </a:rPr>
              <a:t>Phyto-Effervescents</a:t>
            </a:r>
            <a:endParaRPr lang="en-US" sz="3100" dirty="0">
              <a:solidFill>
                <a:srgbClr val="FFFFFF"/>
              </a:solidFill>
              <a:latin typeface="Milo regular"/>
            </a:endParaRPr>
          </a:p>
        </p:txBody>
      </p:sp>
      <p:pic>
        <p:nvPicPr>
          <p:cNvPr id="3" name="Picture 2">
            <a:extLst>
              <a:ext uri="{FF2B5EF4-FFF2-40B4-BE49-F238E27FC236}">
                <a16:creationId xmlns:a16="http://schemas.microsoft.com/office/drawing/2014/main" id="{3643006C-DF35-4193-869A-BF73E2A858B8}"/>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56028899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4327DA1-FDA9-4B61-A13E-1454FD364F06}"/>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2165" r="12835"/>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DA28D6-86E5-49E8-AE92-24B3C66855C4}"/>
              </a:ext>
            </a:extLst>
          </p:cNvPr>
          <p:cNvSpPr>
            <a:spLocks noGrp="1"/>
          </p:cNvSpPr>
          <p:nvPr>
            <p:ph type="title"/>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defTabSz="914400"/>
            <a:r>
              <a:rPr lang="en-US" sz="4500">
                <a:solidFill>
                  <a:srgbClr val="FFFFFF"/>
                </a:solidFill>
              </a:rPr>
              <a:t>Oily and Seborrheic Skin: Phyto-effervescent no. 2</a:t>
            </a:r>
          </a:p>
        </p:txBody>
      </p:sp>
    </p:spTree>
    <p:extLst>
      <p:ext uri="{BB962C8B-B14F-4D97-AF65-F5344CB8AC3E}">
        <p14:creationId xmlns:p14="http://schemas.microsoft.com/office/powerpoint/2010/main" val="21253513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8B282412-2C6E-4A48-A78D-245575E9A91D}"/>
              </a:ext>
            </a:extLst>
          </p:cNvPr>
          <p:cNvGraphicFramePr>
            <a:graphicFrameLocks noGrp="1"/>
          </p:cNvGraphicFramePr>
          <p:nvPr>
            <p:extLst>
              <p:ext uri="{D42A27DB-BD31-4B8C-83A1-F6EECF244321}">
                <p14:modId xmlns:p14="http://schemas.microsoft.com/office/powerpoint/2010/main" val="3028243016"/>
              </p:ext>
            </p:extLst>
          </p:nvPr>
        </p:nvGraphicFramePr>
        <p:xfrm>
          <a:off x="186905" y="445698"/>
          <a:ext cx="2225064" cy="6065675"/>
        </p:xfrm>
        <a:graphic>
          <a:graphicData uri="http://schemas.openxmlformats.org/drawingml/2006/table">
            <a:tbl>
              <a:tblPr firstRow="1" bandRow="1">
                <a:tableStyleId>{5C22544A-7EE6-4342-B048-85BDC9FD1C3A}</a:tableStyleId>
              </a:tblPr>
              <a:tblGrid>
                <a:gridCol w="2225064">
                  <a:extLst>
                    <a:ext uri="{9D8B030D-6E8A-4147-A177-3AD203B41FA5}">
                      <a16:colId xmlns:a16="http://schemas.microsoft.com/office/drawing/2014/main" val="3972164526"/>
                    </a:ext>
                  </a:extLst>
                </a:gridCol>
              </a:tblGrid>
              <a:tr h="507891">
                <a:tc>
                  <a:txBody>
                    <a:bodyPr/>
                    <a:lstStyle/>
                    <a:p>
                      <a:r>
                        <a:rPr lang="en-US" sz="1500" b="1" dirty="0"/>
                        <a:t>Characteristics </a:t>
                      </a:r>
                    </a:p>
                  </a:txBody>
                  <a:tcPr marL="76777" marR="76777" marT="38389" marB="38389"/>
                </a:tc>
                <a:extLst>
                  <a:ext uri="{0D108BD9-81ED-4DB2-BD59-A6C34878D82A}">
                    <a16:rowId xmlns:a16="http://schemas.microsoft.com/office/drawing/2014/main" val="4013571957"/>
                  </a:ext>
                </a:extLst>
              </a:tr>
              <a:tr h="5557784">
                <a:tc>
                  <a:txBody>
                    <a:bodyPr/>
                    <a:lstStyle/>
                    <a:p>
                      <a:pPr lvl="0">
                        <a:buNone/>
                      </a:pPr>
                      <a:r>
                        <a:rPr lang="en-US" sz="1600" b="0" i="0" u="none" strike="noStrike" noProof="0" dirty="0">
                          <a:latin typeface="Calibri"/>
                        </a:rPr>
                        <a:t>• Fluid secretion • Slightly visible, dilated pores • Oily to the touch • Generally thick texture • Appearance: shiny Anatomical and physiological conditions: • Hypersecretion is usually related to hormonal factors and is mostly encountered during adolescence • Hypersecretion often leads to complications such as </a:t>
                      </a:r>
                      <a:r>
                        <a:rPr lang="en-US" sz="1600" b="0" i="0" u="none" strike="noStrike" noProof="0" dirty="0" err="1">
                          <a:latin typeface="Calibri"/>
                        </a:rPr>
                        <a:t>comedones</a:t>
                      </a:r>
                      <a:r>
                        <a:rPr lang="en-US" sz="1600" b="0" i="0" u="none" strike="noStrike" noProof="0" dirty="0">
                          <a:latin typeface="Calibri"/>
                        </a:rPr>
                        <a:t> (open or closed), </a:t>
                      </a:r>
                      <a:r>
                        <a:rPr lang="en-US" sz="1600" b="0" i="0" u="none" strike="noStrike" noProof="0" dirty="0" err="1">
                          <a:latin typeface="Calibri"/>
                        </a:rPr>
                        <a:t>hyperkeratinization</a:t>
                      </a:r>
                      <a:r>
                        <a:rPr lang="en-US" sz="1600" b="0" i="0" u="none" strike="noStrike" noProof="0" dirty="0">
                          <a:latin typeface="Calibri"/>
                        </a:rPr>
                        <a:t> and asphyxia, which are the first stages of acne</a:t>
                      </a:r>
                      <a:endParaRPr lang="en-US" sz="1600" dirty="0"/>
                    </a:p>
                  </a:txBody>
                  <a:tcPr marL="76777" marR="76777" marT="38389" marB="38389"/>
                </a:tc>
                <a:extLst>
                  <a:ext uri="{0D108BD9-81ED-4DB2-BD59-A6C34878D82A}">
                    <a16:rowId xmlns:a16="http://schemas.microsoft.com/office/drawing/2014/main" val="3565413258"/>
                  </a:ext>
                </a:extLst>
              </a:tr>
            </a:tbl>
          </a:graphicData>
        </a:graphic>
      </p:graphicFrame>
      <p:graphicFrame>
        <p:nvGraphicFramePr>
          <p:cNvPr id="3" name="Table 3">
            <a:extLst>
              <a:ext uri="{FF2B5EF4-FFF2-40B4-BE49-F238E27FC236}">
                <a16:creationId xmlns:a16="http://schemas.microsoft.com/office/drawing/2014/main" id="{52B90175-27A0-4C93-8D10-0A8C6D7FE2BF}"/>
              </a:ext>
            </a:extLst>
          </p:cNvPr>
          <p:cNvGraphicFramePr>
            <a:graphicFrameLocks noGrp="1"/>
          </p:cNvGraphicFramePr>
          <p:nvPr>
            <p:extLst>
              <p:ext uri="{D42A27DB-BD31-4B8C-83A1-F6EECF244321}">
                <p14:modId xmlns:p14="http://schemas.microsoft.com/office/powerpoint/2010/main" val="3789768383"/>
              </p:ext>
            </p:extLst>
          </p:nvPr>
        </p:nvGraphicFramePr>
        <p:xfrm>
          <a:off x="2532063" y="457200"/>
          <a:ext cx="6269037" cy="5943595"/>
        </p:xfrm>
        <a:graphic>
          <a:graphicData uri="http://schemas.openxmlformats.org/drawingml/2006/table">
            <a:tbl>
              <a:tblPr firstRow="1" bandRow="1">
                <a:tableStyleId>{5C22544A-7EE6-4342-B048-85BDC9FD1C3A}</a:tableStyleId>
              </a:tblPr>
              <a:tblGrid>
                <a:gridCol w="2089679">
                  <a:extLst>
                    <a:ext uri="{9D8B030D-6E8A-4147-A177-3AD203B41FA5}">
                      <a16:colId xmlns:a16="http://schemas.microsoft.com/office/drawing/2014/main" val="4275064983"/>
                    </a:ext>
                  </a:extLst>
                </a:gridCol>
                <a:gridCol w="2089679">
                  <a:extLst>
                    <a:ext uri="{9D8B030D-6E8A-4147-A177-3AD203B41FA5}">
                      <a16:colId xmlns:a16="http://schemas.microsoft.com/office/drawing/2014/main" val="215398915"/>
                    </a:ext>
                  </a:extLst>
                </a:gridCol>
                <a:gridCol w="2089679">
                  <a:extLst>
                    <a:ext uri="{9D8B030D-6E8A-4147-A177-3AD203B41FA5}">
                      <a16:colId xmlns:a16="http://schemas.microsoft.com/office/drawing/2014/main" val="2253999162"/>
                    </a:ext>
                  </a:extLst>
                </a:gridCol>
              </a:tblGrid>
              <a:tr h="572585">
                <a:tc>
                  <a:txBody>
                    <a:bodyPr/>
                    <a:lstStyle/>
                    <a:p>
                      <a:r>
                        <a:rPr lang="en-US" sz="1700"/>
                        <a:t>Components </a:t>
                      </a:r>
                    </a:p>
                  </a:txBody>
                  <a:tcPr marL="78485" marR="78485" marT="39243" marB="39243">
                    <a:lnL w="0">
                      <a:noFill/>
                    </a:lnL>
                    <a:lnR w="0">
                      <a:noFill/>
                    </a:lnR>
                    <a:lnT w="12700">
                      <a:solidFill>
                        <a:schemeClr val="tx1"/>
                      </a:solidFill>
                    </a:lnT>
                    <a:lnB w="12700" cap="flat" cmpd="sng" algn="ctr">
                      <a:solidFill>
                        <a:schemeClr val="tx1"/>
                      </a:solidFill>
                      <a:prstDash val="solid"/>
                      <a:round/>
                      <a:headEnd type="none" w="med" len="med"/>
                      <a:tailEnd type="none" w="med" len="med"/>
                    </a:lnB>
                  </a:tcPr>
                </a:tc>
                <a:tc>
                  <a:txBody>
                    <a:bodyPr/>
                    <a:lstStyle/>
                    <a:p>
                      <a:r>
                        <a:rPr lang="en-US" sz="1700"/>
                        <a:t>Effects </a:t>
                      </a:r>
                    </a:p>
                  </a:txBody>
                  <a:tcPr marL="78485" marR="78485" marT="39243" marB="39243">
                    <a:lnL w="0">
                      <a:noFill/>
                    </a:lnL>
                    <a:lnR w="0">
                      <a:noFill/>
                    </a:lnR>
                    <a:lnT w="12700">
                      <a:solidFill>
                        <a:schemeClr val="tx1"/>
                      </a:solidFill>
                    </a:lnT>
                    <a:lnB w="12700">
                      <a:solidFill>
                        <a:schemeClr val="tx1"/>
                      </a:solidFill>
                    </a:lnB>
                  </a:tcPr>
                </a:tc>
                <a:tc>
                  <a:txBody>
                    <a:bodyPr/>
                    <a:lstStyle/>
                    <a:p>
                      <a:r>
                        <a:rPr lang="en-US" sz="1700"/>
                        <a:t>Results </a:t>
                      </a:r>
                    </a:p>
                  </a:txBody>
                  <a:tcPr marL="78485" marR="78485" marT="39243" marB="39243">
                    <a:lnL w="0">
                      <a:no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4126906231"/>
                  </a:ext>
                </a:extLst>
              </a:tr>
              <a:tr h="985895">
                <a:tc>
                  <a:txBody>
                    <a:bodyPr/>
                    <a:lstStyle/>
                    <a:p>
                      <a:pPr lvl="0">
                        <a:buNone/>
                      </a:pPr>
                      <a:r>
                        <a:rPr lang="en-US" sz="1500" b="0" i="0" u="none" strike="noStrike" noProof="0">
                          <a:latin typeface="Calibri"/>
                        </a:rPr>
                        <a:t>• BURDOCK</a:t>
                      </a:r>
                      <a:endParaRPr lang="en-US" sz="1500"/>
                    </a:p>
                  </a:txBody>
                  <a:tcPr marL="78485" marR="78485" marT="39243" marB="39243">
                    <a:lnL w="0">
                      <a:noFill/>
                    </a:lnL>
                    <a:lnT w="12700" cap="flat" cmpd="sng" algn="ctr">
                      <a:solidFill>
                        <a:schemeClr val="tx1"/>
                      </a:solidFill>
                      <a:prstDash val="solid"/>
                      <a:round/>
                      <a:headEnd type="none" w="med" len="med"/>
                      <a:tailEnd type="none" w="med" len="med"/>
                    </a:lnT>
                  </a:tcPr>
                </a:tc>
                <a:tc>
                  <a:txBody>
                    <a:bodyPr/>
                    <a:lstStyle/>
                    <a:p>
                      <a:pPr lvl="0">
                        <a:buNone/>
                      </a:pPr>
                      <a:r>
                        <a:rPr lang="en-US" sz="1200" b="0" i="0" u="none" strike="noStrike" noProof="0">
                          <a:latin typeface="Calibri"/>
                        </a:rPr>
                        <a:t>Antiseptic Astringent Penetrating Agent Helps normalize sebaceous secretion </a:t>
                      </a:r>
                    </a:p>
                  </a:txBody>
                  <a:tcPr marL="78485" marR="78485" marT="39243" marB="39243">
                    <a:lnT w="12700">
                      <a:solidFill>
                        <a:schemeClr val="tx1"/>
                      </a:solidFill>
                    </a:lnT>
                  </a:tcPr>
                </a:tc>
                <a:tc>
                  <a:txBody>
                    <a:bodyPr/>
                    <a:lstStyle/>
                    <a:p>
                      <a:pPr lvl="0">
                        <a:buNone/>
                      </a:pPr>
                      <a:r>
                        <a:rPr lang="en-US" sz="1200" b="0" i="0" u="none" strike="noStrike" noProof="0">
                          <a:latin typeface="Calibri"/>
                        </a:rPr>
                        <a:t>Supplies mineral salts</a:t>
                      </a:r>
                    </a:p>
                  </a:txBody>
                  <a:tcPr marL="78485" marR="78485" marT="39243" marB="39243">
                    <a:lnT w="12700">
                      <a:solidFill>
                        <a:schemeClr val="tx1"/>
                      </a:solidFill>
                    </a:lnT>
                  </a:tcPr>
                </a:tc>
                <a:extLst>
                  <a:ext uri="{0D108BD9-81ED-4DB2-BD59-A6C34878D82A}">
                    <a16:rowId xmlns:a16="http://schemas.microsoft.com/office/drawing/2014/main" val="3750507098"/>
                  </a:ext>
                </a:extLst>
              </a:tr>
              <a:tr h="985895">
                <a:tc>
                  <a:txBody>
                    <a:bodyPr/>
                    <a:lstStyle/>
                    <a:p>
                      <a:pPr lvl="0">
                        <a:buNone/>
                      </a:pPr>
                      <a:r>
                        <a:rPr lang="en-US" sz="1500" b="0" i="0" u="none" strike="noStrike" noProof="0">
                          <a:latin typeface="Calibri"/>
                        </a:rPr>
                        <a:t>• IVY</a:t>
                      </a:r>
                      <a:endParaRPr lang="en-US" sz="1500"/>
                    </a:p>
                  </a:txBody>
                  <a:tcPr marL="78485" marR="78485" marT="39243" marB="39243">
                    <a:lnL w="0">
                      <a:noFill/>
                    </a:lnL>
                  </a:tcPr>
                </a:tc>
                <a:tc>
                  <a:txBody>
                    <a:bodyPr/>
                    <a:lstStyle/>
                    <a:p>
                      <a:pPr lvl="0">
                        <a:buNone/>
                      </a:pPr>
                      <a:r>
                        <a:rPr lang="en-US" sz="1200" b="0" i="0" u="none" strike="noStrike" noProof="0">
                          <a:latin typeface="Calibri"/>
                        </a:rPr>
                        <a:t>Soothing Decongestive Vasoconstrictor Penetrating Agent</a:t>
                      </a:r>
                      <a:endParaRPr lang="en-US" sz="1500"/>
                    </a:p>
                  </a:txBody>
                  <a:tcPr marL="78485" marR="78485" marT="39243" marB="39243"/>
                </a:tc>
                <a:tc>
                  <a:txBody>
                    <a:bodyPr/>
                    <a:lstStyle/>
                    <a:p>
                      <a:pPr lvl="0">
                        <a:buNone/>
                      </a:pPr>
                      <a:r>
                        <a:rPr lang="en-US" sz="1200" b="0" i="0" u="none" strike="noStrike" noProof="0">
                          <a:latin typeface="Calibri"/>
                        </a:rPr>
                        <a:t>Stimulates cutaneous circulation Accelerates cellular exchanges</a:t>
                      </a:r>
                      <a:endParaRPr lang="en-US" sz="1500"/>
                    </a:p>
                  </a:txBody>
                  <a:tcPr marL="78485" marR="78485" marT="39243" marB="39243"/>
                </a:tc>
                <a:extLst>
                  <a:ext uri="{0D108BD9-81ED-4DB2-BD59-A6C34878D82A}">
                    <a16:rowId xmlns:a16="http://schemas.microsoft.com/office/drawing/2014/main" val="2562152215"/>
                  </a:ext>
                </a:extLst>
              </a:tr>
              <a:tr h="985895">
                <a:tc>
                  <a:txBody>
                    <a:bodyPr/>
                    <a:lstStyle/>
                    <a:p>
                      <a:pPr lvl="0">
                        <a:buNone/>
                      </a:pPr>
                      <a:r>
                        <a:rPr lang="en-US" sz="1500" b="0" i="0" u="none" strike="noStrike" noProof="0">
                          <a:latin typeface="Calibri"/>
                        </a:rPr>
                        <a:t>• LEMON</a:t>
                      </a:r>
                      <a:endParaRPr lang="en-US" sz="1500"/>
                    </a:p>
                  </a:txBody>
                  <a:tcPr marL="78485" marR="78485" marT="39243" marB="39243">
                    <a:lnL w="0">
                      <a:noFill/>
                    </a:lnL>
                  </a:tcPr>
                </a:tc>
                <a:tc>
                  <a:txBody>
                    <a:bodyPr/>
                    <a:lstStyle/>
                    <a:p>
                      <a:pPr lvl="0">
                        <a:buNone/>
                      </a:pPr>
                      <a:r>
                        <a:rPr lang="en-US" sz="1200" b="0" i="0" u="none" strike="noStrike" noProof="0">
                          <a:latin typeface="Calibri"/>
                        </a:rPr>
                        <a:t>Antiseptic Astringent Clearing Action Toning Action Penetrating Agent</a:t>
                      </a:r>
                      <a:endParaRPr lang="en-US" sz="1500"/>
                    </a:p>
                  </a:txBody>
                  <a:tcPr marL="78485" marR="78485" marT="39243" marB="39243"/>
                </a:tc>
                <a:tc>
                  <a:txBody>
                    <a:bodyPr/>
                    <a:lstStyle/>
                    <a:p>
                      <a:pPr lvl="0">
                        <a:buNone/>
                      </a:pPr>
                      <a:r>
                        <a:rPr lang="en-US" sz="1200" b="0" i="0" u="none" strike="noStrike" noProof="0">
                          <a:latin typeface="Calibri"/>
                        </a:rPr>
                        <a:t> Favours healing</a:t>
                      </a:r>
                      <a:endParaRPr lang="en-US" sz="1500"/>
                    </a:p>
                  </a:txBody>
                  <a:tcPr marL="78485" marR="78485" marT="39243" marB="39243"/>
                </a:tc>
                <a:extLst>
                  <a:ext uri="{0D108BD9-81ED-4DB2-BD59-A6C34878D82A}">
                    <a16:rowId xmlns:a16="http://schemas.microsoft.com/office/drawing/2014/main" val="3754866698"/>
                  </a:ext>
                </a:extLst>
              </a:tr>
              <a:tr h="713715">
                <a:tc>
                  <a:txBody>
                    <a:bodyPr/>
                    <a:lstStyle/>
                    <a:p>
                      <a:pPr marL="0" lvl="0" indent="0">
                        <a:buNone/>
                      </a:pPr>
                      <a:r>
                        <a:rPr lang="en-US" sz="1500" b="0" i="0" u="none" strike="noStrike" noProof="0"/>
                        <a:t>• SAGE</a:t>
                      </a:r>
                      <a:endParaRPr lang="en-US" sz="1500"/>
                    </a:p>
                  </a:txBody>
                  <a:tcPr marL="78485" marR="78485" marT="39243" marB="39243">
                    <a:lnL w="0">
                      <a:noFill/>
                    </a:lnL>
                  </a:tcPr>
                </a:tc>
                <a:tc>
                  <a:txBody>
                    <a:bodyPr/>
                    <a:lstStyle/>
                    <a:p>
                      <a:pPr lvl="0">
                        <a:buNone/>
                      </a:pPr>
                      <a:r>
                        <a:rPr lang="en-US" sz="1200" b="0" i="0" u="none" strike="noStrike" noProof="0">
                          <a:latin typeface="Calibri"/>
                        </a:rPr>
                        <a:t>Astringent Antiseptic Toning Action Penetrating Agent</a:t>
                      </a:r>
                      <a:endParaRPr lang="en-US" sz="1500"/>
                    </a:p>
                  </a:txBody>
                  <a:tcPr marL="78485" marR="78485" marT="39243" marB="39243"/>
                </a:tc>
                <a:tc>
                  <a:txBody>
                    <a:bodyPr/>
                    <a:lstStyle/>
                    <a:p>
                      <a:pPr lvl="0">
                        <a:buNone/>
                      </a:pPr>
                      <a:r>
                        <a:rPr lang="en-US" sz="1200" b="0" i="0" u="none" strike="noStrike" noProof="0">
                          <a:latin typeface="Calibri"/>
                        </a:rPr>
                        <a:t>Helps to constrict dilated pores Purifies the skin Favours healing</a:t>
                      </a:r>
                      <a:endParaRPr lang="en-US" sz="1500"/>
                    </a:p>
                  </a:txBody>
                  <a:tcPr marL="78485" marR="78485" marT="39243" marB="39243"/>
                </a:tc>
                <a:extLst>
                  <a:ext uri="{0D108BD9-81ED-4DB2-BD59-A6C34878D82A}">
                    <a16:rowId xmlns:a16="http://schemas.microsoft.com/office/drawing/2014/main" val="3679539859"/>
                  </a:ext>
                </a:extLst>
              </a:tr>
              <a:tr h="713715">
                <a:tc>
                  <a:txBody>
                    <a:bodyPr/>
                    <a:lstStyle/>
                    <a:p>
                      <a:pPr lvl="0">
                        <a:buNone/>
                      </a:pPr>
                      <a:r>
                        <a:rPr lang="en-US" sz="1500" b="0" i="0" u="none" strike="noStrike" noProof="0">
                          <a:latin typeface="Calibri"/>
                        </a:rPr>
                        <a:t>• SOAPWORT</a:t>
                      </a:r>
                      <a:endParaRPr lang="en-US" sz="1500"/>
                    </a:p>
                  </a:txBody>
                  <a:tcPr marL="78485" marR="78485" marT="39243" marB="39243">
                    <a:lnL w="0">
                      <a:noFill/>
                    </a:lnL>
                  </a:tcPr>
                </a:tc>
                <a:tc>
                  <a:txBody>
                    <a:bodyPr/>
                    <a:lstStyle/>
                    <a:p>
                      <a:pPr lvl="0">
                        <a:buNone/>
                      </a:pPr>
                      <a:r>
                        <a:rPr lang="en-US" sz="1200" b="0" i="0" u="none" strike="noStrike" noProof="0">
                          <a:latin typeface="Calibri"/>
                        </a:rPr>
                        <a:t>Soothing Antiseptic Vasodilator Penetrating Agent</a:t>
                      </a:r>
                      <a:endParaRPr lang="en-US" sz="1500"/>
                    </a:p>
                  </a:txBody>
                  <a:tcPr marL="78485" marR="78485" marT="39243" marB="39243"/>
                </a:tc>
                <a:tc>
                  <a:txBody>
                    <a:bodyPr/>
                    <a:lstStyle/>
                    <a:p>
                      <a:pPr lvl="0">
                        <a:buNone/>
                      </a:pPr>
                      <a:r>
                        <a:rPr lang="en-US" sz="1200" b="0" i="0" u="none" strike="noStrike" noProof="0">
                          <a:latin typeface="Calibri"/>
                        </a:rPr>
                        <a:t>Supplies vitamin C Purifies the skin</a:t>
                      </a:r>
                      <a:endParaRPr lang="en-US" sz="1500"/>
                    </a:p>
                  </a:txBody>
                  <a:tcPr marL="78485" marR="78485" marT="39243" marB="39243"/>
                </a:tc>
                <a:extLst>
                  <a:ext uri="{0D108BD9-81ED-4DB2-BD59-A6C34878D82A}">
                    <a16:rowId xmlns:a16="http://schemas.microsoft.com/office/drawing/2014/main" val="1689689153"/>
                  </a:ext>
                </a:extLst>
              </a:tr>
              <a:tr h="985895">
                <a:tc>
                  <a:txBody>
                    <a:bodyPr/>
                    <a:lstStyle/>
                    <a:p>
                      <a:pPr lvl="0">
                        <a:buNone/>
                      </a:pPr>
                      <a:r>
                        <a:rPr lang="en-US" sz="1500" b="0" i="0" u="none" strike="noStrike" noProof="0">
                          <a:latin typeface="Calibri"/>
                        </a:rPr>
                        <a:t>• WATERCRESS</a:t>
                      </a:r>
                      <a:endParaRPr lang="en-US" sz="1500"/>
                    </a:p>
                  </a:txBody>
                  <a:tcPr marL="78485" marR="78485" marT="39243" marB="39243">
                    <a:lnL w="0">
                      <a:noFill/>
                    </a:lnL>
                  </a:tcPr>
                </a:tc>
                <a:tc>
                  <a:txBody>
                    <a:bodyPr/>
                    <a:lstStyle/>
                    <a:p>
                      <a:pPr lvl="0">
                        <a:buNone/>
                      </a:pPr>
                      <a:r>
                        <a:rPr lang="en-US" sz="1200" b="0" i="0" u="none" strike="noStrike" noProof="0">
                          <a:latin typeface="Calibri"/>
                        </a:rPr>
                        <a:t>Cleansing Toning Action Penetrating Agent</a:t>
                      </a:r>
                      <a:endParaRPr lang="en-US" sz="1500"/>
                    </a:p>
                  </a:txBody>
                  <a:tcPr marL="78485" marR="78485" marT="39243" marB="39243"/>
                </a:tc>
                <a:tc>
                  <a:txBody>
                    <a:bodyPr/>
                    <a:lstStyle/>
                    <a:p>
                      <a:pPr lvl="0">
                        <a:buNone/>
                      </a:pPr>
                      <a:r>
                        <a:rPr lang="en-US" sz="1200" b="0" i="0" u="none" strike="noStrike" noProof="0">
                          <a:latin typeface="Calibri"/>
                        </a:rPr>
                        <a:t>Helps normalize sebaceous secretion Supplies mineral salts, vitamin c </a:t>
                      </a:r>
                    </a:p>
                  </a:txBody>
                  <a:tcPr marL="78485" marR="78485" marT="39243" marB="39243"/>
                </a:tc>
                <a:extLst>
                  <a:ext uri="{0D108BD9-81ED-4DB2-BD59-A6C34878D82A}">
                    <a16:rowId xmlns:a16="http://schemas.microsoft.com/office/drawing/2014/main" val="1351017439"/>
                  </a:ext>
                </a:extLst>
              </a:tr>
            </a:tbl>
          </a:graphicData>
        </a:graphic>
      </p:graphicFrame>
    </p:spTree>
    <p:extLst>
      <p:ext uri="{BB962C8B-B14F-4D97-AF65-F5344CB8AC3E}">
        <p14:creationId xmlns:p14="http://schemas.microsoft.com/office/powerpoint/2010/main" val="3933901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9E408B-AA30-40DE-84F0-2F7E88AFE337}"/>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4304" r="10696"/>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CD2C93-77A9-4BF5-A168-D0F326D6AB4C}"/>
              </a:ext>
            </a:extLst>
          </p:cNvPr>
          <p:cNvSpPr>
            <a:spLocks noGrp="1"/>
          </p:cNvSpPr>
          <p:nvPr>
            <p:ph type="title"/>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defTabSz="914400"/>
            <a:r>
              <a:rPr lang="en-US" sz="4500" dirty="0" err="1">
                <a:solidFill>
                  <a:srgbClr val="FFFFFF"/>
                </a:solidFill>
              </a:rPr>
              <a:t>Alipidic</a:t>
            </a:r>
            <a:r>
              <a:rPr lang="en-US" sz="4500" dirty="0">
                <a:solidFill>
                  <a:srgbClr val="FFFFFF"/>
                </a:solidFill>
              </a:rPr>
              <a:t> and dehydrated skin: Phyto-effervescent no. 3</a:t>
            </a:r>
          </a:p>
        </p:txBody>
      </p:sp>
    </p:spTree>
    <p:extLst>
      <p:ext uri="{BB962C8B-B14F-4D97-AF65-F5344CB8AC3E}">
        <p14:creationId xmlns:p14="http://schemas.microsoft.com/office/powerpoint/2010/main" val="3203406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DB685485-8DD5-4E1C-80B1-BAEFA1A27148}"/>
              </a:ext>
            </a:extLst>
          </p:cNvPr>
          <p:cNvGraphicFramePr>
            <a:graphicFrameLocks noGrp="1"/>
          </p:cNvGraphicFramePr>
          <p:nvPr>
            <p:extLst>
              <p:ext uri="{D42A27DB-BD31-4B8C-83A1-F6EECF244321}">
                <p14:modId xmlns:p14="http://schemas.microsoft.com/office/powerpoint/2010/main" val="2718978781"/>
              </p:ext>
            </p:extLst>
          </p:nvPr>
        </p:nvGraphicFramePr>
        <p:xfrm>
          <a:off x="186906" y="129396"/>
          <a:ext cx="2133599" cy="6522985"/>
        </p:xfrm>
        <a:graphic>
          <a:graphicData uri="http://schemas.openxmlformats.org/drawingml/2006/table">
            <a:tbl>
              <a:tblPr firstRow="1" bandRow="1">
                <a:tableStyleId>{5C22544A-7EE6-4342-B048-85BDC9FD1C3A}</a:tableStyleId>
              </a:tblPr>
              <a:tblGrid>
                <a:gridCol w="2133599">
                  <a:extLst>
                    <a:ext uri="{9D8B030D-6E8A-4147-A177-3AD203B41FA5}">
                      <a16:colId xmlns:a16="http://schemas.microsoft.com/office/drawing/2014/main" val="3126558336"/>
                    </a:ext>
                  </a:extLst>
                </a:gridCol>
              </a:tblGrid>
              <a:tr h="505532">
                <a:tc>
                  <a:txBody>
                    <a:bodyPr/>
                    <a:lstStyle/>
                    <a:p>
                      <a:r>
                        <a:rPr lang="en-US" sz="1600" dirty="0"/>
                        <a:t>Characteristics </a:t>
                      </a:r>
                    </a:p>
                  </a:txBody>
                  <a:tcPr/>
                </a:tc>
                <a:extLst>
                  <a:ext uri="{0D108BD9-81ED-4DB2-BD59-A6C34878D82A}">
                    <a16:rowId xmlns:a16="http://schemas.microsoft.com/office/drawing/2014/main" val="1701507109"/>
                  </a:ext>
                </a:extLst>
              </a:tr>
              <a:tr h="6017453">
                <a:tc>
                  <a:txBody>
                    <a:bodyPr/>
                    <a:lstStyle/>
                    <a:p>
                      <a:pPr lvl="0">
                        <a:buNone/>
                      </a:pPr>
                      <a:r>
                        <a:rPr lang="en-US" sz="1800" b="0" i="0" u="none" strike="noStrike" noProof="0" dirty="0">
                          <a:latin typeface="Calibri"/>
                        </a:rPr>
                        <a:t>Anatomical and physiological conditions: is usually related to hormonal factors and Genetics • Superficial dehydration is due to insufficient humidity in the corneal layer • Internal factors can influence the NMF, but the main factors are external (sun, wind, cold, use of soaps, detergents, astringents, inadequate protection, etc.)</a:t>
                      </a:r>
                      <a:endParaRPr lang="en-US" sz="1800" dirty="0"/>
                    </a:p>
                  </a:txBody>
                  <a:tcPr/>
                </a:tc>
                <a:extLst>
                  <a:ext uri="{0D108BD9-81ED-4DB2-BD59-A6C34878D82A}">
                    <a16:rowId xmlns:a16="http://schemas.microsoft.com/office/drawing/2014/main" val="4095114407"/>
                  </a:ext>
                </a:extLst>
              </a:tr>
            </a:tbl>
          </a:graphicData>
        </a:graphic>
      </p:graphicFrame>
      <p:graphicFrame>
        <p:nvGraphicFramePr>
          <p:cNvPr id="4" name="Table 4">
            <a:extLst>
              <a:ext uri="{FF2B5EF4-FFF2-40B4-BE49-F238E27FC236}">
                <a16:creationId xmlns:a16="http://schemas.microsoft.com/office/drawing/2014/main" id="{890E52F1-25D9-46E8-98AE-6F34DBEC95F9}"/>
              </a:ext>
            </a:extLst>
          </p:cNvPr>
          <p:cNvGraphicFramePr>
            <a:graphicFrameLocks noGrp="1"/>
          </p:cNvGraphicFramePr>
          <p:nvPr>
            <p:extLst>
              <p:ext uri="{D42A27DB-BD31-4B8C-83A1-F6EECF244321}">
                <p14:modId xmlns:p14="http://schemas.microsoft.com/office/powerpoint/2010/main" val="390280053"/>
              </p:ext>
            </p:extLst>
          </p:nvPr>
        </p:nvGraphicFramePr>
        <p:xfrm>
          <a:off x="2472905" y="172528"/>
          <a:ext cx="6339840" cy="6336790"/>
        </p:xfrm>
        <a:graphic>
          <a:graphicData uri="http://schemas.openxmlformats.org/drawingml/2006/table">
            <a:tbl>
              <a:tblPr firstRow="1" bandRow="1">
                <a:tableStyleId>{5C22544A-7EE6-4342-B048-85BDC9FD1C3A}</a:tableStyleId>
              </a:tblPr>
              <a:tblGrid>
                <a:gridCol w="2113280">
                  <a:extLst>
                    <a:ext uri="{9D8B030D-6E8A-4147-A177-3AD203B41FA5}">
                      <a16:colId xmlns:a16="http://schemas.microsoft.com/office/drawing/2014/main" val="2151239812"/>
                    </a:ext>
                  </a:extLst>
                </a:gridCol>
                <a:gridCol w="2113280">
                  <a:extLst>
                    <a:ext uri="{9D8B030D-6E8A-4147-A177-3AD203B41FA5}">
                      <a16:colId xmlns:a16="http://schemas.microsoft.com/office/drawing/2014/main" val="2155667427"/>
                    </a:ext>
                  </a:extLst>
                </a:gridCol>
                <a:gridCol w="2113280">
                  <a:extLst>
                    <a:ext uri="{9D8B030D-6E8A-4147-A177-3AD203B41FA5}">
                      <a16:colId xmlns:a16="http://schemas.microsoft.com/office/drawing/2014/main" val="1836812602"/>
                    </a:ext>
                  </a:extLst>
                </a:gridCol>
              </a:tblGrid>
              <a:tr h="572915">
                <a:tc>
                  <a:txBody>
                    <a:bodyPr/>
                    <a:lstStyle/>
                    <a:p>
                      <a:r>
                        <a:rPr lang="en-US" sz="1800" dirty="0"/>
                        <a:t>Components</a:t>
                      </a:r>
                    </a:p>
                  </a:txBody>
                  <a:tcPr/>
                </a:tc>
                <a:tc>
                  <a:txBody>
                    <a:bodyPr/>
                    <a:lstStyle/>
                    <a:p>
                      <a:r>
                        <a:rPr lang="en-US" sz="1800" dirty="0"/>
                        <a:t>Effects </a:t>
                      </a:r>
                    </a:p>
                  </a:txBody>
                  <a:tcPr/>
                </a:tc>
                <a:tc>
                  <a:txBody>
                    <a:bodyPr/>
                    <a:lstStyle/>
                    <a:p>
                      <a:r>
                        <a:rPr lang="en-US" sz="1800" dirty="0"/>
                        <a:t>Results </a:t>
                      </a:r>
                    </a:p>
                  </a:txBody>
                  <a:tcPr/>
                </a:tc>
                <a:extLst>
                  <a:ext uri="{0D108BD9-81ED-4DB2-BD59-A6C34878D82A}">
                    <a16:rowId xmlns:a16="http://schemas.microsoft.com/office/drawing/2014/main" val="3472278036"/>
                  </a:ext>
                </a:extLst>
              </a:tr>
              <a:tr h="1128470">
                <a:tc>
                  <a:txBody>
                    <a:bodyPr/>
                    <a:lstStyle/>
                    <a:p>
                      <a:pPr lvl="0">
                        <a:buNone/>
                      </a:pPr>
                      <a:r>
                        <a:rPr lang="en-US" sz="1350" b="0" i="0" u="none" strike="noStrike" noProof="0" dirty="0">
                          <a:latin typeface="Calibri"/>
                        </a:rPr>
                        <a:t>• CORNFLOWER</a:t>
                      </a:r>
                      <a:endParaRPr lang="en-US" dirty="0"/>
                    </a:p>
                  </a:txBody>
                  <a:tcPr/>
                </a:tc>
                <a:tc>
                  <a:txBody>
                    <a:bodyPr/>
                    <a:lstStyle/>
                    <a:p>
                      <a:pPr lvl="0">
                        <a:buNone/>
                      </a:pPr>
                      <a:r>
                        <a:rPr lang="en-US" sz="1350" b="0" i="0" u="none" strike="noStrike" noProof="0" dirty="0">
                          <a:latin typeface="Calibri"/>
                        </a:rPr>
                        <a:t>Antiseptic Emollient Softening Decongestive Penetrating Agent</a:t>
                      </a:r>
                      <a:endParaRPr lang="en-US" dirty="0"/>
                    </a:p>
                  </a:txBody>
                  <a:tcPr/>
                </a:tc>
                <a:tc>
                  <a:txBody>
                    <a:bodyPr/>
                    <a:lstStyle/>
                    <a:p>
                      <a:pPr lvl="0">
                        <a:buNone/>
                      </a:pPr>
                      <a:r>
                        <a:rPr lang="en-US" sz="1350" b="0" i="0" u="none" strike="noStrike" noProof="0" dirty="0">
                          <a:latin typeface="Calibri"/>
                        </a:rPr>
                        <a:t>Softens the epidermis</a:t>
                      </a:r>
                      <a:endParaRPr lang="en-US" dirty="0"/>
                    </a:p>
                  </a:txBody>
                  <a:tcPr/>
                </a:tc>
                <a:extLst>
                  <a:ext uri="{0D108BD9-81ED-4DB2-BD59-A6C34878D82A}">
                    <a16:rowId xmlns:a16="http://schemas.microsoft.com/office/drawing/2014/main" val="2257463219"/>
                  </a:ext>
                </a:extLst>
              </a:tr>
              <a:tr h="1128470">
                <a:tc>
                  <a:txBody>
                    <a:bodyPr/>
                    <a:lstStyle/>
                    <a:p>
                      <a:pPr lvl="0">
                        <a:buNone/>
                      </a:pPr>
                      <a:r>
                        <a:rPr lang="en-US" sz="1350" b="0" i="0" u="none" strike="noStrike" noProof="0" dirty="0">
                          <a:latin typeface="Calibri"/>
                        </a:rPr>
                        <a:t>• LIMETREE</a:t>
                      </a:r>
                      <a:endParaRPr lang="en-US" dirty="0"/>
                    </a:p>
                  </a:txBody>
                  <a:tcPr/>
                </a:tc>
                <a:tc>
                  <a:txBody>
                    <a:bodyPr/>
                    <a:lstStyle/>
                    <a:p>
                      <a:pPr lvl="0">
                        <a:buNone/>
                      </a:pPr>
                      <a:r>
                        <a:rPr lang="en-US" sz="1350" b="0" i="0" u="none" strike="noStrike" noProof="0" dirty="0">
                          <a:latin typeface="Calibri"/>
                        </a:rPr>
                        <a:t>Soothing Antiseptic Vasodilator Softening</a:t>
                      </a:r>
                      <a:endParaRPr lang="en-US" dirty="0"/>
                    </a:p>
                  </a:txBody>
                  <a:tcPr/>
                </a:tc>
                <a:tc>
                  <a:txBody>
                    <a:bodyPr/>
                    <a:lstStyle/>
                    <a:p>
                      <a:pPr lvl="0">
                        <a:buNone/>
                      </a:pPr>
                      <a:r>
                        <a:rPr lang="en-US" sz="1350" b="0" i="0" u="none" strike="noStrike" noProof="0" dirty="0">
                          <a:latin typeface="Calibri"/>
                        </a:rPr>
                        <a:t>Stimulates cutaneous circulation Supplies vitamin C Softens the epidermis</a:t>
                      </a:r>
                      <a:endParaRPr lang="en-US" dirty="0"/>
                    </a:p>
                  </a:txBody>
                  <a:tcPr/>
                </a:tc>
                <a:extLst>
                  <a:ext uri="{0D108BD9-81ED-4DB2-BD59-A6C34878D82A}">
                    <a16:rowId xmlns:a16="http://schemas.microsoft.com/office/drawing/2014/main" val="2111395385"/>
                  </a:ext>
                </a:extLst>
              </a:tr>
              <a:tr h="1163191">
                <a:tc>
                  <a:txBody>
                    <a:bodyPr/>
                    <a:lstStyle/>
                    <a:p>
                      <a:pPr lvl="0">
                        <a:buNone/>
                      </a:pPr>
                      <a:r>
                        <a:rPr lang="en-US" sz="1350" b="0" i="0" u="none" strike="noStrike" noProof="0" dirty="0">
                          <a:latin typeface="Calibri"/>
                        </a:rPr>
                        <a:t>• MARIGOLD</a:t>
                      </a:r>
                      <a:endParaRPr lang="en-US" dirty="0"/>
                    </a:p>
                  </a:txBody>
                  <a:tcPr/>
                </a:tc>
                <a:tc>
                  <a:txBody>
                    <a:bodyPr/>
                    <a:lstStyle/>
                    <a:p>
                      <a:pPr lvl="0">
                        <a:buNone/>
                      </a:pPr>
                      <a:r>
                        <a:rPr lang="en-US" sz="1350" b="0" i="0" u="none" strike="noStrike" noProof="0" dirty="0">
                          <a:latin typeface="Calibri"/>
                        </a:rPr>
                        <a:t>Soothing Antiseptic Vasodilator Softening</a:t>
                      </a:r>
                      <a:endParaRPr lang="en-US" dirty="0"/>
                    </a:p>
                  </a:txBody>
                  <a:tcPr/>
                </a:tc>
                <a:tc>
                  <a:txBody>
                    <a:bodyPr/>
                    <a:lstStyle/>
                    <a:p>
                      <a:pPr lvl="0">
                        <a:buNone/>
                      </a:pPr>
                      <a:r>
                        <a:rPr lang="en-US" sz="1350" b="0" i="0" u="none" strike="noStrike" noProof="0" dirty="0">
                          <a:latin typeface="Calibri"/>
                        </a:rPr>
                        <a:t>Soothes redness Helps reduce sensitivity Favours healing Softens the epidermis</a:t>
                      </a:r>
                      <a:endParaRPr lang="en-US" dirty="0"/>
                    </a:p>
                  </a:txBody>
                  <a:tcPr/>
                </a:tc>
                <a:extLst>
                  <a:ext uri="{0D108BD9-81ED-4DB2-BD59-A6C34878D82A}">
                    <a16:rowId xmlns:a16="http://schemas.microsoft.com/office/drawing/2014/main" val="2033858327"/>
                  </a:ext>
                </a:extLst>
              </a:tr>
              <a:tr h="1197914">
                <a:tc>
                  <a:txBody>
                    <a:bodyPr/>
                    <a:lstStyle/>
                    <a:p>
                      <a:pPr lvl="0">
                        <a:buNone/>
                      </a:pPr>
                      <a:r>
                        <a:rPr lang="en-US" sz="1350" b="0" i="0" u="none" strike="noStrike" noProof="0" dirty="0">
                          <a:latin typeface="Calibri"/>
                        </a:rPr>
                        <a:t>• ROMAN CHAMOMILE</a:t>
                      </a:r>
                      <a:endParaRPr lang="en-US" dirty="0"/>
                    </a:p>
                  </a:txBody>
                  <a:tcPr/>
                </a:tc>
                <a:tc>
                  <a:txBody>
                    <a:bodyPr/>
                    <a:lstStyle/>
                    <a:p>
                      <a:pPr lvl="0">
                        <a:buNone/>
                      </a:pPr>
                      <a:r>
                        <a:rPr lang="en-US" sz="1350" b="0" i="0" u="none" strike="noStrike" noProof="0" dirty="0">
                          <a:latin typeface="Calibri"/>
                        </a:rPr>
                        <a:t>Soothing Softening Emollient Penetrating Agent</a:t>
                      </a:r>
                      <a:endParaRPr lang="en-US" dirty="0"/>
                    </a:p>
                  </a:txBody>
                  <a:tcPr/>
                </a:tc>
                <a:tc>
                  <a:txBody>
                    <a:bodyPr/>
                    <a:lstStyle/>
                    <a:p>
                      <a:pPr lvl="0">
                        <a:buNone/>
                      </a:pPr>
                      <a:r>
                        <a:rPr lang="en-US" sz="1350" b="0" i="0" u="none" strike="noStrike" noProof="0" dirty="0">
                          <a:latin typeface="Calibri"/>
                        </a:rPr>
                        <a:t>Soothes redness Softens the epidermis</a:t>
                      </a:r>
                      <a:endParaRPr lang="en-US" dirty="0"/>
                    </a:p>
                  </a:txBody>
                  <a:tcPr/>
                </a:tc>
                <a:extLst>
                  <a:ext uri="{0D108BD9-81ED-4DB2-BD59-A6C34878D82A}">
                    <a16:rowId xmlns:a16="http://schemas.microsoft.com/office/drawing/2014/main" val="517007853"/>
                  </a:ext>
                </a:extLst>
              </a:tr>
              <a:tr h="1145830">
                <a:tc>
                  <a:txBody>
                    <a:bodyPr/>
                    <a:lstStyle/>
                    <a:p>
                      <a:pPr lvl="0">
                        <a:buNone/>
                      </a:pPr>
                      <a:r>
                        <a:rPr lang="en-US" sz="1350" b="0" i="0" u="none" strike="noStrike" noProof="0" dirty="0">
                          <a:latin typeface="Calibri"/>
                        </a:rPr>
                        <a:t>• ST-JOHN’S WORT</a:t>
                      </a:r>
                      <a:endParaRPr lang="en-US" dirty="0"/>
                    </a:p>
                  </a:txBody>
                  <a:tcPr/>
                </a:tc>
                <a:tc>
                  <a:txBody>
                    <a:bodyPr/>
                    <a:lstStyle/>
                    <a:p>
                      <a:pPr lvl="0">
                        <a:buNone/>
                      </a:pPr>
                      <a:r>
                        <a:rPr lang="en-US" sz="1350" b="0" i="0" u="none" strike="noStrike" noProof="0" dirty="0">
                          <a:latin typeface="Calibri"/>
                        </a:rPr>
                        <a:t>Antiseptic Astringent Softening Vasodilator Penetrating Agent</a:t>
                      </a:r>
                      <a:endParaRPr lang="en-US" dirty="0"/>
                    </a:p>
                  </a:txBody>
                  <a:tcPr/>
                </a:tc>
                <a:tc>
                  <a:txBody>
                    <a:bodyPr/>
                    <a:lstStyle/>
                    <a:p>
                      <a:pPr lvl="0">
                        <a:buNone/>
                      </a:pPr>
                      <a:r>
                        <a:rPr lang="en-US" sz="1350" b="0" i="0" u="none" strike="noStrike" noProof="0" dirty="0">
                          <a:latin typeface="Calibri"/>
                        </a:rPr>
                        <a:t>Helps normalize cutaneous circulation Softens the epidermis Soothes redness</a:t>
                      </a:r>
                      <a:endParaRPr lang="en-US" dirty="0"/>
                    </a:p>
                  </a:txBody>
                  <a:tcPr/>
                </a:tc>
                <a:extLst>
                  <a:ext uri="{0D108BD9-81ED-4DB2-BD59-A6C34878D82A}">
                    <a16:rowId xmlns:a16="http://schemas.microsoft.com/office/drawing/2014/main" val="1691672286"/>
                  </a:ext>
                </a:extLst>
              </a:tr>
            </a:tbl>
          </a:graphicData>
        </a:graphic>
      </p:graphicFrame>
    </p:spTree>
    <p:extLst>
      <p:ext uri="{BB962C8B-B14F-4D97-AF65-F5344CB8AC3E}">
        <p14:creationId xmlns:p14="http://schemas.microsoft.com/office/powerpoint/2010/main" val="3888786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31033EE-57FB-4B55-8ADF-9164026648A9}"/>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1604" r="13396"/>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B18B40-8663-4AD2-8E64-D25EF4B43B71}"/>
              </a:ext>
            </a:extLst>
          </p:cNvPr>
          <p:cNvSpPr>
            <a:spLocks noGrp="1"/>
          </p:cNvSpPr>
          <p:nvPr>
            <p:ph type="title"/>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defTabSz="914400"/>
            <a:r>
              <a:rPr lang="en-US" sz="4500">
                <a:solidFill>
                  <a:srgbClr val="FFFFFF"/>
                </a:solidFill>
              </a:rPr>
              <a:t>Sensitive and Blotchy Skin: Phyto-effervescent no. 4</a:t>
            </a:r>
          </a:p>
        </p:txBody>
      </p:sp>
    </p:spTree>
    <p:extLst>
      <p:ext uri="{BB962C8B-B14F-4D97-AF65-F5344CB8AC3E}">
        <p14:creationId xmlns:p14="http://schemas.microsoft.com/office/powerpoint/2010/main" val="3815222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CA3F3763-26E0-4215-88F5-0F7CF110ED1D}"/>
              </a:ext>
            </a:extLst>
          </p:cNvPr>
          <p:cNvGraphicFramePr>
            <a:graphicFrameLocks noGrp="1"/>
          </p:cNvGraphicFramePr>
          <p:nvPr>
            <p:extLst>
              <p:ext uri="{D42A27DB-BD31-4B8C-83A1-F6EECF244321}">
                <p14:modId xmlns:p14="http://schemas.microsoft.com/office/powerpoint/2010/main" val="3909986288"/>
              </p:ext>
            </p:extLst>
          </p:nvPr>
        </p:nvGraphicFramePr>
        <p:xfrm>
          <a:off x="373811" y="86264"/>
          <a:ext cx="2286000" cy="6477010"/>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134783556"/>
                    </a:ext>
                  </a:extLst>
                </a:gridCol>
              </a:tblGrid>
              <a:tr h="375478">
                <a:tc>
                  <a:txBody>
                    <a:bodyPr/>
                    <a:lstStyle/>
                    <a:p>
                      <a:r>
                        <a:rPr lang="en-US" dirty="0"/>
                        <a:t>Characteristics </a:t>
                      </a:r>
                    </a:p>
                  </a:txBody>
                  <a:tcPr/>
                </a:tc>
                <a:extLst>
                  <a:ext uri="{0D108BD9-81ED-4DB2-BD59-A6C34878D82A}">
                    <a16:rowId xmlns:a16="http://schemas.microsoft.com/office/drawing/2014/main" val="596864596"/>
                  </a:ext>
                </a:extLst>
              </a:tr>
              <a:tr h="6101532">
                <a:tc>
                  <a:txBody>
                    <a:bodyPr/>
                    <a:lstStyle/>
                    <a:p>
                      <a:pPr lvl="0">
                        <a:buNone/>
                      </a:pPr>
                      <a:r>
                        <a:rPr lang="en-US" sz="2400" b="0" i="0" u="none" strike="noStrike" noProof="0" dirty="0">
                          <a:latin typeface="Calibri"/>
                        </a:rPr>
                        <a:t>Anatomical and physiological conditions: • Rosacea is due to permanent dilation of the capillaries and may result from repeated congestive rises • Rosacea can be due to fragile and insufficiently elastic capillary walls</a:t>
                      </a:r>
                      <a:endParaRPr lang="en-US" sz="2400" dirty="0"/>
                    </a:p>
                  </a:txBody>
                  <a:tcPr/>
                </a:tc>
                <a:extLst>
                  <a:ext uri="{0D108BD9-81ED-4DB2-BD59-A6C34878D82A}">
                    <a16:rowId xmlns:a16="http://schemas.microsoft.com/office/drawing/2014/main" val="2243696150"/>
                  </a:ext>
                </a:extLst>
              </a:tr>
            </a:tbl>
          </a:graphicData>
        </a:graphic>
      </p:graphicFrame>
      <p:graphicFrame>
        <p:nvGraphicFramePr>
          <p:cNvPr id="4" name="Table 4">
            <a:extLst>
              <a:ext uri="{FF2B5EF4-FFF2-40B4-BE49-F238E27FC236}">
                <a16:creationId xmlns:a16="http://schemas.microsoft.com/office/drawing/2014/main" id="{F78BA11F-F3A4-4AA2-8D20-836D9435269D}"/>
              </a:ext>
            </a:extLst>
          </p:cNvPr>
          <p:cNvGraphicFramePr>
            <a:graphicFrameLocks noGrp="1"/>
          </p:cNvGraphicFramePr>
          <p:nvPr>
            <p:extLst>
              <p:ext uri="{D42A27DB-BD31-4B8C-83A1-F6EECF244321}">
                <p14:modId xmlns:p14="http://schemas.microsoft.com/office/powerpoint/2010/main" val="1205215888"/>
              </p:ext>
            </p:extLst>
          </p:nvPr>
        </p:nvGraphicFramePr>
        <p:xfrm>
          <a:off x="2702943" y="86263"/>
          <a:ext cx="6355092" cy="6459200"/>
        </p:xfrm>
        <a:graphic>
          <a:graphicData uri="http://schemas.openxmlformats.org/drawingml/2006/table">
            <a:tbl>
              <a:tblPr firstRow="1" bandRow="1">
                <a:tableStyleId>{5C22544A-7EE6-4342-B048-85BDC9FD1C3A}</a:tableStyleId>
              </a:tblPr>
              <a:tblGrid>
                <a:gridCol w="2118364">
                  <a:extLst>
                    <a:ext uri="{9D8B030D-6E8A-4147-A177-3AD203B41FA5}">
                      <a16:colId xmlns:a16="http://schemas.microsoft.com/office/drawing/2014/main" val="3080315123"/>
                    </a:ext>
                  </a:extLst>
                </a:gridCol>
                <a:gridCol w="2118364">
                  <a:extLst>
                    <a:ext uri="{9D8B030D-6E8A-4147-A177-3AD203B41FA5}">
                      <a16:colId xmlns:a16="http://schemas.microsoft.com/office/drawing/2014/main" val="1222276072"/>
                    </a:ext>
                  </a:extLst>
                </a:gridCol>
                <a:gridCol w="2118364">
                  <a:extLst>
                    <a:ext uri="{9D8B030D-6E8A-4147-A177-3AD203B41FA5}">
                      <a16:colId xmlns:a16="http://schemas.microsoft.com/office/drawing/2014/main" val="2741766142"/>
                    </a:ext>
                  </a:extLst>
                </a:gridCol>
              </a:tblGrid>
              <a:tr h="386757">
                <a:tc>
                  <a:txBody>
                    <a:bodyPr/>
                    <a:lstStyle/>
                    <a:p>
                      <a:r>
                        <a:rPr lang="en-US" dirty="0"/>
                        <a:t>Components </a:t>
                      </a:r>
                    </a:p>
                  </a:txBody>
                  <a:tcPr/>
                </a:tc>
                <a:tc>
                  <a:txBody>
                    <a:bodyPr/>
                    <a:lstStyle/>
                    <a:p>
                      <a:r>
                        <a:rPr lang="en-US" dirty="0"/>
                        <a:t>Effects </a:t>
                      </a:r>
                    </a:p>
                  </a:txBody>
                  <a:tcPr/>
                </a:tc>
                <a:tc>
                  <a:txBody>
                    <a:bodyPr/>
                    <a:lstStyle/>
                    <a:p>
                      <a:r>
                        <a:rPr lang="en-US" dirty="0"/>
                        <a:t>Results </a:t>
                      </a:r>
                    </a:p>
                  </a:txBody>
                  <a:tcPr/>
                </a:tc>
                <a:extLst>
                  <a:ext uri="{0D108BD9-81ED-4DB2-BD59-A6C34878D82A}">
                    <a16:rowId xmlns:a16="http://schemas.microsoft.com/office/drawing/2014/main" val="3881321293"/>
                  </a:ext>
                </a:extLst>
              </a:tr>
              <a:tr h="916759">
                <a:tc>
                  <a:txBody>
                    <a:bodyPr/>
                    <a:lstStyle/>
                    <a:p>
                      <a:pPr lvl="0">
                        <a:buNone/>
                      </a:pPr>
                      <a:r>
                        <a:rPr lang="en-US" sz="1350" b="0" i="0" u="none" strike="noStrike" noProof="0" dirty="0">
                          <a:latin typeface="Calibri"/>
                        </a:rPr>
                        <a:t>• ARNICA</a:t>
                      </a:r>
                      <a:endParaRPr lang="en-US" dirty="0"/>
                    </a:p>
                  </a:txBody>
                  <a:tcPr/>
                </a:tc>
                <a:tc>
                  <a:txBody>
                    <a:bodyPr/>
                    <a:lstStyle/>
                    <a:p>
                      <a:pPr lvl="0">
                        <a:buNone/>
                      </a:pPr>
                      <a:r>
                        <a:rPr lang="en-US" sz="1350" b="0" i="0" u="none" strike="noStrike" noProof="0" dirty="0">
                          <a:latin typeface="Calibri"/>
                        </a:rPr>
                        <a:t>Astringent Decongestive Vasoconstrictor</a:t>
                      </a:r>
                      <a:endParaRPr lang="en-US" dirty="0"/>
                    </a:p>
                  </a:txBody>
                  <a:tcPr/>
                </a:tc>
                <a:tc>
                  <a:txBody>
                    <a:bodyPr/>
                    <a:lstStyle/>
                    <a:p>
                      <a:pPr lvl="0">
                        <a:buNone/>
                      </a:pPr>
                      <a:r>
                        <a:rPr lang="en-US" sz="1350" b="0" i="0" u="none" strike="noStrike" noProof="0" dirty="0">
                          <a:latin typeface="Calibri"/>
                        </a:rPr>
                        <a:t>Stimulates cutaneous circulation Favours healing Soothes redness</a:t>
                      </a:r>
                      <a:endParaRPr lang="en-US" dirty="0"/>
                    </a:p>
                  </a:txBody>
                  <a:tcPr/>
                </a:tc>
                <a:extLst>
                  <a:ext uri="{0D108BD9-81ED-4DB2-BD59-A6C34878D82A}">
                    <a16:rowId xmlns:a16="http://schemas.microsoft.com/office/drawing/2014/main" val="4129987471"/>
                  </a:ext>
                </a:extLst>
              </a:tr>
              <a:tr h="1489732">
                <a:tc>
                  <a:txBody>
                    <a:bodyPr/>
                    <a:lstStyle/>
                    <a:p>
                      <a:pPr lvl="0">
                        <a:buNone/>
                      </a:pPr>
                      <a:r>
                        <a:rPr lang="en-US" sz="1350" b="0" i="0" u="none" strike="noStrike" noProof="0" dirty="0">
                          <a:latin typeface="Calibri"/>
                        </a:rPr>
                        <a:t>• HORSE CHESTNUT</a:t>
                      </a:r>
                      <a:endParaRPr lang="en-US" dirty="0"/>
                    </a:p>
                  </a:txBody>
                  <a:tcPr/>
                </a:tc>
                <a:tc>
                  <a:txBody>
                    <a:bodyPr/>
                    <a:lstStyle/>
                    <a:p>
                      <a:pPr lvl="0">
                        <a:buNone/>
                      </a:pPr>
                      <a:r>
                        <a:rPr lang="en-US" sz="1350" b="0" i="0" u="none" strike="noStrike" noProof="0" dirty="0">
                          <a:latin typeface="Calibri"/>
                        </a:rPr>
                        <a:t>T Astringent Decongestive Vasoconstrictor</a:t>
                      </a:r>
                      <a:endParaRPr lang="en-US" dirty="0"/>
                    </a:p>
                  </a:txBody>
                  <a:tcPr/>
                </a:tc>
                <a:tc>
                  <a:txBody>
                    <a:bodyPr/>
                    <a:lstStyle/>
                    <a:p>
                      <a:pPr lvl="0">
                        <a:buNone/>
                      </a:pPr>
                      <a:r>
                        <a:rPr lang="en-US" sz="1350" b="0" i="0" u="none" strike="noStrike" noProof="0" dirty="0">
                          <a:latin typeface="Calibri"/>
                        </a:rPr>
                        <a:t>Stimulates cutaneous circulation Favours healing Supplies vitamin P, which increases the resistance and normalizes the permeability of the capillaries</a:t>
                      </a:r>
                      <a:endParaRPr lang="en-US" dirty="0"/>
                    </a:p>
                  </a:txBody>
                  <a:tcPr/>
                </a:tc>
                <a:extLst>
                  <a:ext uri="{0D108BD9-81ED-4DB2-BD59-A6C34878D82A}">
                    <a16:rowId xmlns:a16="http://schemas.microsoft.com/office/drawing/2014/main" val="1632505773"/>
                  </a:ext>
                </a:extLst>
              </a:tr>
              <a:tr h="888111">
                <a:tc>
                  <a:txBody>
                    <a:bodyPr/>
                    <a:lstStyle/>
                    <a:p>
                      <a:pPr lvl="0">
                        <a:buNone/>
                      </a:pPr>
                      <a:r>
                        <a:rPr lang="en-US" sz="1350" b="0" i="0" u="none" strike="noStrike" noProof="0" dirty="0">
                          <a:latin typeface="Calibri"/>
                        </a:rPr>
                        <a:t>• IVY</a:t>
                      </a:r>
                      <a:endParaRPr lang="en-US" dirty="0"/>
                    </a:p>
                  </a:txBody>
                  <a:tcPr/>
                </a:tc>
                <a:tc>
                  <a:txBody>
                    <a:bodyPr/>
                    <a:lstStyle/>
                    <a:p>
                      <a:pPr lvl="0">
                        <a:buNone/>
                      </a:pPr>
                      <a:r>
                        <a:rPr lang="en-US" sz="1350" b="0" i="0" u="none" strike="noStrike" noProof="0" dirty="0">
                          <a:latin typeface="Calibri"/>
                        </a:rPr>
                        <a:t>Soothing Decongestive Vasoconstrictor Penetrating Agent</a:t>
                      </a:r>
                      <a:endParaRPr lang="en-US" dirty="0"/>
                    </a:p>
                  </a:txBody>
                  <a:tcPr/>
                </a:tc>
                <a:tc>
                  <a:txBody>
                    <a:bodyPr/>
                    <a:lstStyle/>
                    <a:p>
                      <a:pPr lvl="0">
                        <a:buNone/>
                      </a:pPr>
                      <a:r>
                        <a:rPr lang="en-US" sz="1350" b="0" i="0" u="none" strike="noStrike" noProof="0" dirty="0">
                          <a:latin typeface="Calibri"/>
                        </a:rPr>
                        <a:t>Stimulates cutaneous circulation Accelerates cellular exchanges</a:t>
                      </a:r>
                      <a:endParaRPr lang="en-US" dirty="0"/>
                    </a:p>
                  </a:txBody>
                  <a:tcPr/>
                </a:tc>
                <a:extLst>
                  <a:ext uri="{0D108BD9-81ED-4DB2-BD59-A6C34878D82A}">
                    <a16:rowId xmlns:a16="http://schemas.microsoft.com/office/drawing/2014/main" val="4226695331"/>
                  </a:ext>
                </a:extLst>
              </a:tr>
              <a:tr h="902435">
                <a:tc>
                  <a:txBody>
                    <a:bodyPr/>
                    <a:lstStyle/>
                    <a:p>
                      <a:pPr lvl="0">
                        <a:buNone/>
                      </a:pPr>
                      <a:r>
                        <a:rPr lang="en-US" sz="1350" b="0" i="0" u="none" strike="noStrike" noProof="0" dirty="0">
                          <a:latin typeface="Calibri"/>
                        </a:rPr>
                        <a:t>• RED VINE</a:t>
                      </a:r>
                      <a:endParaRPr lang="en-US" dirty="0"/>
                    </a:p>
                  </a:txBody>
                  <a:tcPr/>
                </a:tc>
                <a:tc>
                  <a:txBody>
                    <a:bodyPr/>
                    <a:lstStyle/>
                    <a:p>
                      <a:pPr lvl="0">
                        <a:buNone/>
                      </a:pPr>
                      <a:r>
                        <a:rPr lang="en-US" sz="1350" b="0" i="0" u="none" strike="noStrike" noProof="0" dirty="0">
                          <a:latin typeface="Calibri"/>
                        </a:rPr>
                        <a:t>Astringent Vasoconstrictor Decongestive</a:t>
                      </a:r>
                      <a:endParaRPr lang="en-US" dirty="0"/>
                    </a:p>
                  </a:txBody>
                  <a:tcPr/>
                </a:tc>
                <a:tc>
                  <a:txBody>
                    <a:bodyPr/>
                    <a:lstStyle/>
                    <a:p>
                      <a:pPr lvl="0">
                        <a:buNone/>
                      </a:pPr>
                      <a:r>
                        <a:rPr lang="en-US" sz="1350" b="0" i="0" u="none" strike="noStrike" noProof="0" dirty="0">
                          <a:latin typeface="Calibri"/>
                        </a:rPr>
                        <a:t>Helps normalize cutaneous circulation Supplies vitamin C Favours healing</a:t>
                      </a:r>
                      <a:endParaRPr lang="en-US" dirty="0"/>
                    </a:p>
                  </a:txBody>
                  <a:tcPr/>
                </a:tc>
                <a:extLst>
                  <a:ext uri="{0D108BD9-81ED-4DB2-BD59-A6C34878D82A}">
                    <a16:rowId xmlns:a16="http://schemas.microsoft.com/office/drawing/2014/main" val="3827561302"/>
                  </a:ext>
                </a:extLst>
              </a:tr>
              <a:tr h="888111">
                <a:tc>
                  <a:txBody>
                    <a:bodyPr/>
                    <a:lstStyle/>
                    <a:p>
                      <a:pPr lvl="0">
                        <a:buNone/>
                      </a:pPr>
                      <a:r>
                        <a:rPr lang="en-US" sz="1350" b="0" i="0" u="none" strike="noStrike" noProof="0" dirty="0">
                          <a:latin typeface="Calibri"/>
                        </a:rPr>
                        <a:t>• ST-JOHN’S WORT</a:t>
                      </a:r>
                      <a:endParaRPr lang="en-US" dirty="0"/>
                    </a:p>
                  </a:txBody>
                  <a:tcPr/>
                </a:tc>
                <a:tc>
                  <a:txBody>
                    <a:bodyPr/>
                    <a:lstStyle/>
                    <a:p>
                      <a:pPr lvl="0">
                        <a:buNone/>
                      </a:pPr>
                      <a:r>
                        <a:rPr lang="en-US" sz="1350" b="0" i="0" u="none" strike="noStrike" noProof="0" dirty="0">
                          <a:latin typeface="Calibri"/>
                        </a:rPr>
                        <a:t>Antiseptic Astringent Softening Vasodilator Penetrating Agent</a:t>
                      </a:r>
                      <a:endParaRPr lang="en-US" dirty="0"/>
                    </a:p>
                  </a:txBody>
                  <a:tcPr/>
                </a:tc>
                <a:tc>
                  <a:txBody>
                    <a:bodyPr/>
                    <a:lstStyle/>
                    <a:p>
                      <a:pPr lvl="0">
                        <a:buNone/>
                      </a:pPr>
                      <a:r>
                        <a:rPr lang="en-US" sz="1350" b="0" i="0" u="none" strike="noStrike" noProof="0" dirty="0">
                          <a:latin typeface="Calibri"/>
                        </a:rPr>
                        <a:t>Helps normalize cutaneous circulation Softens the epidermis Soothes redness</a:t>
                      </a:r>
                      <a:endParaRPr lang="en-US" dirty="0"/>
                    </a:p>
                  </a:txBody>
                  <a:tcPr/>
                </a:tc>
                <a:extLst>
                  <a:ext uri="{0D108BD9-81ED-4DB2-BD59-A6C34878D82A}">
                    <a16:rowId xmlns:a16="http://schemas.microsoft.com/office/drawing/2014/main" val="686035736"/>
                  </a:ext>
                </a:extLst>
              </a:tr>
              <a:tr h="945407">
                <a:tc>
                  <a:txBody>
                    <a:bodyPr/>
                    <a:lstStyle/>
                    <a:p>
                      <a:pPr lvl="0">
                        <a:buNone/>
                      </a:pPr>
                      <a:r>
                        <a:rPr lang="en-US" sz="1350" b="0" i="0" u="none" strike="noStrike" noProof="0" dirty="0">
                          <a:latin typeface="Calibri"/>
                        </a:rPr>
                        <a:t>• WITCH HAZEL</a:t>
                      </a:r>
                      <a:endParaRPr lang="en-US" dirty="0"/>
                    </a:p>
                  </a:txBody>
                  <a:tcPr/>
                </a:tc>
                <a:tc>
                  <a:txBody>
                    <a:bodyPr/>
                    <a:lstStyle/>
                    <a:p>
                      <a:pPr lvl="0">
                        <a:buNone/>
                      </a:pPr>
                      <a:r>
                        <a:rPr lang="en-US" sz="1350" b="0" i="0" u="none" strike="noStrike" noProof="0" dirty="0">
                          <a:latin typeface="Calibri"/>
                        </a:rPr>
                        <a:t>Astringent Decongestive Vasoconstrictor</a:t>
                      </a:r>
                      <a:endParaRPr lang="en-US" dirty="0"/>
                    </a:p>
                  </a:txBody>
                  <a:tcPr/>
                </a:tc>
                <a:tc>
                  <a:txBody>
                    <a:bodyPr/>
                    <a:lstStyle/>
                    <a:p>
                      <a:pPr lvl="0">
                        <a:buNone/>
                      </a:pPr>
                      <a:r>
                        <a:rPr lang="en-US" sz="1350" b="0" i="0" u="none" strike="noStrike" noProof="0" dirty="0">
                          <a:latin typeface="Calibri"/>
                        </a:rPr>
                        <a:t>Stimulates cutaneous circulation Favours healing</a:t>
                      </a:r>
                      <a:endParaRPr lang="en-US" dirty="0"/>
                    </a:p>
                  </a:txBody>
                  <a:tcPr/>
                </a:tc>
                <a:extLst>
                  <a:ext uri="{0D108BD9-81ED-4DB2-BD59-A6C34878D82A}">
                    <a16:rowId xmlns:a16="http://schemas.microsoft.com/office/drawing/2014/main" val="415879298"/>
                  </a:ext>
                </a:extLst>
              </a:tr>
            </a:tbl>
          </a:graphicData>
        </a:graphic>
      </p:graphicFrame>
    </p:spTree>
    <p:extLst>
      <p:ext uri="{BB962C8B-B14F-4D97-AF65-F5344CB8AC3E}">
        <p14:creationId xmlns:p14="http://schemas.microsoft.com/office/powerpoint/2010/main" val="1763788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19C9559-8CD5-4B5E-9C46-3C4347F815AF}"/>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61" r="24839"/>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418121-0479-4059-B73A-1A3C505802BA}"/>
              </a:ext>
            </a:extLst>
          </p:cNvPr>
          <p:cNvSpPr>
            <a:spLocks noGrp="1"/>
          </p:cNvSpPr>
          <p:nvPr>
            <p:ph type="title"/>
          </p:nvPr>
        </p:nvSpPr>
        <p:spPr>
          <a:xfrm>
            <a:off x="822960" y="325550"/>
            <a:ext cx="75438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defTabSz="914400"/>
            <a:r>
              <a:rPr lang="en-US" sz="4500">
                <a:solidFill>
                  <a:srgbClr val="FFFFFF"/>
                </a:solidFill>
              </a:rPr>
              <a:t>Hypotonic Skin: Phyto-effervescent no. 5</a:t>
            </a:r>
          </a:p>
        </p:txBody>
      </p:sp>
    </p:spTree>
    <p:extLst>
      <p:ext uri="{BB962C8B-B14F-4D97-AF65-F5344CB8AC3E}">
        <p14:creationId xmlns:p14="http://schemas.microsoft.com/office/powerpoint/2010/main" val="12049046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3">
            <a:extLst>
              <a:ext uri="{FF2B5EF4-FFF2-40B4-BE49-F238E27FC236}">
                <a16:creationId xmlns:a16="http://schemas.microsoft.com/office/drawing/2014/main" id="{7A972463-A08A-47D3-84FC-86E0860FBAF9}"/>
              </a:ext>
            </a:extLst>
          </p:cNvPr>
          <p:cNvGraphicFramePr>
            <a:graphicFrameLocks noGrp="1"/>
          </p:cNvGraphicFramePr>
          <p:nvPr>
            <p:extLst>
              <p:ext uri="{D42A27DB-BD31-4B8C-83A1-F6EECF244321}">
                <p14:modId xmlns:p14="http://schemas.microsoft.com/office/powerpoint/2010/main" val="3594250721"/>
              </p:ext>
            </p:extLst>
          </p:nvPr>
        </p:nvGraphicFramePr>
        <p:xfrm>
          <a:off x="214510" y="190414"/>
          <a:ext cx="1965960" cy="6469851"/>
        </p:xfrm>
        <a:graphic>
          <a:graphicData uri="http://schemas.openxmlformats.org/drawingml/2006/table">
            <a:tbl>
              <a:tblPr firstRow="1" bandRow="1">
                <a:tableStyleId>{5C22544A-7EE6-4342-B048-85BDC9FD1C3A}</a:tableStyleId>
              </a:tblPr>
              <a:tblGrid>
                <a:gridCol w="1965960">
                  <a:extLst>
                    <a:ext uri="{9D8B030D-6E8A-4147-A177-3AD203B41FA5}">
                      <a16:colId xmlns:a16="http://schemas.microsoft.com/office/drawing/2014/main" val="2725304005"/>
                    </a:ext>
                  </a:extLst>
                </a:gridCol>
              </a:tblGrid>
              <a:tr h="426719">
                <a:tc>
                  <a:txBody>
                    <a:bodyPr/>
                    <a:lstStyle/>
                    <a:p>
                      <a:r>
                        <a:rPr lang="en-US" sz="1600" b="1" dirty="0"/>
                        <a:t>Characteristics </a:t>
                      </a:r>
                    </a:p>
                  </a:txBody>
                  <a:tcPr/>
                </a:tc>
                <a:extLst>
                  <a:ext uri="{0D108BD9-81ED-4DB2-BD59-A6C34878D82A}">
                    <a16:rowId xmlns:a16="http://schemas.microsoft.com/office/drawing/2014/main" val="171148051"/>
                  </a:ext>
                </a:extLst>
              </a:tr>
              <a:tr h="6043132">
                <a:tc>
                  <a:txBody>
                    <a:bodyPr/>
                    <a:lstStyle/>
                    <a:p>
                      <a:pPr lvl="0">
                        <a:buNone/>
                      </a:pPr>
                      <a:r>
                        <a:rPr lang="en-US" sz="1800" b="0" i="0" u="none" strike="noStrike" noProof="0" dirty="0">
                          <a:latin typeface="Calibri"/>
                        </a:rPr>
                        <a:t>As the skin ages: • Collagen toughens, becomes insoluble and loses the ability to retain water (deep hydration) • Elastic </a:t>
                      </a:r>
                      <a:r>
                        <a:rPr lang="en-US" sz="1800" b="0" i="0" u="none" strike="noStrike" noProof="0" dirty="0" err="1">
                          <a:latin typeface="Calibri"/>
                        </a:rPr>
                        <a:t>fibres</a:t>
                      </a:r>
                      <a:r>
                        <a:rPr lang="en-US" sz="1800" b="0" i="0" u="none" strike="noStrike" noProof="0" dirty="0">
                          <a:latin typeface="Calibri"/>
                        </a:rPr>
                        <a:t> gradually lose their elasticity • Wrinkles appear • With age, the size of the dermis decreases while that of the corneal layer usually thickens due to </a:t>
                      </a:r>
                      <a:r>
                        <a:rPr lang="en-US" sz="1800" b="0" i="0" u="none" strike="noStrike" noProof="0" dirty="0" err="1">
                          <a:latin typeface="Calibri"/>
                        </a:rPr>
                        <a:t>hyperkeratinization</a:t>
                      </a:r>
                      <a:endParaRPr lang="en-US" sz="1800" dirty="0" err="1"/>
                    </a:p>
                  </a:txBody>
                  <a:tcPr/>
                </a:tc>
                <a:extLst>
                  <a:ext uri="{0D108BD9-81ED-4DB2-BD59-A6C34878D82A}">
                    <a16:rowId xmlns:a16="http://schemas.microsoft.com/office/drawing/2014/main" val="1837134953"/>
                  </a:ext>
                </a:extLst>
              </a:tr>
            </a:tbl>
          </a:graphicData>
        </a:graphic>
      </p:graphicFrame>
      <p:graphicFrame>
        <p:nvGraphicFramePr>
          <p:cNvPr id="4" name="Table 4">
            <a:extLst>
              <a:ext uri="{FF2B5EF4-FFF2-40B4-BE49-F238E27FC236}">
                <a16:creationId xmlns:a16="http://schemas.microsoft.com/office/drawing/2014/main" id="{A6A9D0D4-A847-4377-AAEB-A0A7EEA75530}"/>
              </a:ext>
            </a:extLst>
          </p:cNvPr>
          <p:cNvGraphicFramePr>
            <a:graphicFrameLocks noGrp="1"/>
          </p:cNvGraphicFramePr>
          <p:nvPr>
            <p:extLst>
              <p:ext uri="{D42A27DB-BD31-4B8C-83A1-F6EECF244321}">
                <p14:modId xmlns:p14="http://schemas.microsoft.com/office/powerpoint/2010/main" val="2718335253"/>
              </p:ext>
            </p:extLst>
          </p:nvPr>
        </p:nvGraphicFramePr>
        <p:xfrm>
          <a:off x="2214113" y="201283"/>
          <a:ext cx="6858003" cy="6562557"/>
        </p:xfrm>
        <a:graphic>
          <a:graphicData uri="http://schemas.openxmlformats.org/drawingml/2006/table">
            <a:tbl>
              <a:tblPr firstRow="1" bandRow="1">
                <a:tableStyleId>{5C22544A-7EE6-4342-B048-85BDC9FD1C3A}</a:tableStyleId>
              </a:tblPr>
              <a:tblGrid>
                <a:gridCol w="2286001">
                  <a:extLst>
                    <a:ext uri="{9D8B030D-6E8A-4147-A177-3AD203B41FA5}">
                      <a16:colId xmlns:a16="http://schemas.microsoft.com/office/drawing/2014/main" val="645422702"/>
                    </a:ext>
                  </a:extLst>
                </a:gridCol>
                <a:gridCol w="2286001">
                  <a:extLst>
                    <a:ext uri="{9D8B030D-6E8A-4147-A177-3AD203B41FA5}">
                      <a16:colId xmlns:a16="http://schemas.microsoft.com/office/drawing/2014/main" val="3494949753"/>
                    </a:ext>
                  </a:extLst>
                </a:gridCol>
                <a:gridCol w="2286001">
                  <a:extLst>
                    <a:ext uri="{9D8B030D-6E8A-4147-A177-3AD203B41FA5}">
                      <a16:colId xmlns:a16="http://schemas.microsoft.com/office/drawing/2014/main" val="3608388439"/>
                    </a:ext>
                  </a:extLst>
                </a:gridCol>
              </a:tblGrid>
              <a:tr h="454572">
                <a:tc>
                  <a:txBody>
                    <a:bodyPr/>
                    <a:lstStyle/>
                    <a:p>
                      <a:r>
                        <a:rPr lang="en-US" sz="1800" dirty="0"/>
                        <a:t>Components </a:t>
                      </a:r>
                    </a:p>
                  </a:txBody>
                  <a:tcPr/>
                </a:tc>
                <a:tc>
                  <a:txBody>
                    <a:bodyPr/>
                    <a:lstStyle/>
                    <a:p>
                      <a:r>
                        <a:rPr lang="en-US" sz="1800" dirty="0"/>
                        <a:t>Effects</a:t>
                      </a:r>
                    </a:p>
                  </a:txBody>
                  <a:tcPr/>
                </a:tc>
                <a:tc>
                  <a:txBody>
                    <a:bodyPr/>
                    <a:lstStyle/>
                    <a:p>
                      <a:r>
                        <a:rPr lang="en-US" sz="1800" dirty="0"/>
                        <a:t>Results </a:t>
                      </a:r>
                    </a:p>
                  </a:txBody>
                  <a:tcPr/>
                </a:tc>
                <a:extLst>
                  <a:ext uri="{0D108BD9-81ED-4DB2-BD59-A6C34878D82A}">
                    <a16:rowId xmlns:a16="http://schemas.microsoft.com/office/drawing/2014/main" val="676151065"/>
                  </a:ext>
                </a:extLst>
              </a:tr>
              <a:tr h="1163706">
                <a:tc>
                  <a:txBody>
                    <a:bodyPr/>
                    <a:lstStyle/>
                    <a:p>
                      <a:pPr lvl="0">
                        <a:buNone/>
                      </a:pPr>
                      <a:r>
                        <a:rPr lang="en-US" sz="1800" b="0" i="0" u="none" strike="noStrike" noProof="0" dirty="0">
                          <a:latin typeface="Calibri"/>
                        </a:rPr>
                        <a:t>• LEMON</a:t>
                      </a:r>
                      <a:endParaRPr lang="en-US" sz="1800"/>
                    </a:p>
                  </a:txBody>
                  <a:tcPr/>
                </a:tc>
                <a:tc>
                  <a:txBody>
                    <a:bodyPr/>
                    <a:lstStyle/>
                    <a:p>
                      <a:pPr lvl="0">
                        <a:buNone/>
                      </a:pPr>
                      <a:r>
                        <a:rPr lang="en-US" sz="1600" b="0" i="0" u="none" strike="noStrike" noProof="0" dirty="0">
                          <a:latin typeface="Calibri"/>
                        </a:rPr>
                        <a:t>Antiseptic Astringent Clearing Action Toning Action Penetrating Agent</a:t>
                      </a:r>
                      <a:endParaRPr lang="en-US" sz="1600" dirty="0"/>
                    </a:p>
                  </a:txBody>
                  <a:tcPr/>
                </a:tc>
                <a:tc>
                  <a:txBody>
                    <a:bodyPr/>
                    <a:lstStyle/>
                    <a:p>
                      <a:pPr lvl="0">
                        <a:buNone/>
                      </a:pPr>
                      <a:r>
                        <a:rPr lang="en-US" sz="1350" b="0" i="0" u="none" strike="noStrike" noProof="0" dirty="0">
                          <a:latin typeface="Calibri"/>
                        </a:rPr>
                        <a:t>Supplies amino acids, vitamin C and vitamin P, which increases the resistance and normalizes the permeability of the capillaries Clears the complexion Favours healing</a:t>
                      </a:r>
                      <a:endParaRPr lang="en-US" dirty="0"/>
                    </a:p>
                  </a:txBody>
                  <a:tcPr/>
                </a:tc>
                <a:extLst>
                  <a:ext uri="{0D108BD9-81ED-4DB2-BD59-A6C34878D82A}">
                    <a16:rowId xmlns:a16="http://schemas.microsoft.com/office/drawing/2014/main" val="3785021106"/>
                  </a:ext>
                </a:extLst>
              </a:tr>
              <a:tr h="1200072">
                <a:tc>
                  <a:txBody>
                    <a:bodyPr/>
                    <a:lstStyle/>
                    <a:p>
                      <a:pPr lvl="0">
                        <a:buNone/>
                      </a:pPr>
                      <a:r>
                        <a:rPr lang="en-US" sz="1800" b="0" i="0" u="none" strike="noStrike" noProof="0" dirty="0">
                          <a:latin typeface="Calibri"/>
                        </a:rPr>
                        <a:t>• HOP</a:t>
                      </a:r>
                      <a:endParaRPr lang="en-US" sz="1800"/>
                    </a:p>
                  </a:txBody>
                  <a:tcPr/>
                </a:tc>
                <a:tc>
                  <a:txBody>
                    <a:bodyPr/>
                    <a:lstStyle/>
                    <a:p>
                      <a:pPr lvl="0">
                        <a:buNone/>
                      </a:pPr>
                      <a:r>
                        <a:rPr lang="en-US" sz="1600" b="0" i="0" u="none" strike="noStrike" noProof="0" dirty="0">
                          <a:latin typeface="Calibri"/>
                        </a:rPr>
                        <a:t>Antiseptic Astringent Toning Action Penetrating Agent</a:t>
                      </a:r>
                      <a:endParaRPr lang="en-US" sz="1600" dirty="0"/>
                    </a:p>
                  </a:txBody>
                  <a:tcPr/>
                </a:tc>
                <a:tc>
                  <a:txBody>
                    <a:bodyPr/>
                    <a:lstStyle/>
                    <a:p>
                      <a:pPr lvl="0">
                        <a:buNone/>
                      </a:pPr>
                      <a:r>
                        <a:rPr lang="en-US" sz="1800" b="0" i="0" u="none" strike="noStrike" noProof="0" dirty="0">
                          <a:latin typeface="Calibri"/>
                        </a:rPr>
                        <a:t>Supplies amino acids Helps to stimulate and tone the skin</a:t>
                      </a:r>
                      <a:endParaRPr lang="en-US" sz="1800" dirty="0"/>
                    </a:p>
                  </a:txBody>
                  <a:tcPr/>
                </a:tc>
                <a:extLst>
                  <a:ext uri="{0D108BD9-81ED-4DB2-BD59-A6C34878D82A}">
                    <a16:rowId xmlns:a16="http://schemas.microsoft.com/office/drawing/2014/main" val="1368614046"/>
                  </a:ext>
                </a:extLst>
              </a:tr>
              <a:tr h="1200072">
                <a:tc>
                  <a:txBody>
                    <a:bodyPr/>
                    <a:lstStyle/>
                    <a:p>
                      <a:pPr lvl="0">
                        <a:buNone/>
                      </a:pPr>
                      <a:r>
                        <a:rPr lang="en-US" sz="1800" b="0" i="0" u="none" strike="noStrike" noProof="0" dirty="0">
                          <a:latin typeface="Calibri"/>
                        </a:rPr>
                        <a:t>• PINE TREE</a:t>
                      </a:r>
                      <a:endParaRPr lang="en-US" sz="1800"/>
                    </a:p>
                  </a:txBody>
                  <a:tcPr/>
                </a:tc>
                <a:tc>
                  <a:txBody>
                    <a:bodyPr/>
                    <a:lstStyle/>
                    <a:p>
                      <a:pPr lvl="0">
                        <a:buNone/>
                      </a:pPr>
                      <a:r>
                        <a:rPr lang="en-US" sz="1600" b="0" i="0" u="none" strike="noStrike" noProof="0" dirty="0">
                          <a:latin typeface="Calibri"/>
                        </a:rPr>
                        <a:t>Antiseptic Astringent Toning Action</a:t>
                      </a:r>
                      <a:endParaRPr lang="en-US" sz="1600" dirty="0"/>
                    </a:p>
                  </a:txBody>
                  <a:tcPr/>
                </a:tc>
                <a:tc>
                  <a:txBody>
                    <a:bodyPr/>
                    <a:lstStyle/>
                    <a:p>
                      <a:pPr lvl="0">
                        <a:buNone/>
                      </a:pPr>
                      <a:r>
                        <a:rPr lang="en-US" sz="1800" b="0" i="0" u="none" strike="noStrike" noProof="0" dirty="0">
                          <a:latin typeface="Calibri"/>
                        </a:rPr>
                        <a:t>Stimulates the cutaneous circulation</a:t>
                      </a:r>
                      <a:endParaRPr lang="en-US" sz="1800" dirty="0"/>
                    </a:p>
                  </a:txBody>
                  <a:tcPr/>
                </a:tc>
                <a:extLst>
                  <a:ext uri="{0D108BD9-81ED-4DB2-BD59-A6C34878D82A}">
                    <a16:rowId xmlns:a16="http://schemas.microsoft.com/office/drawing/2014/main" val="2184150381"/>
                  </a:ext>
                </a:extLst>
              </a:tr>
              <a:tr h="1181889">
                <a:tc>
                  <a:txBody>
                    <a:bodyPr/>
                    <a:lstStyle/>
                    <a:p>
                      <a:pPr lvl="0">
                        <a:buNone/>
                      </a:pPr>
                      <a:r>
                        <a:rPr lang="en-US" sz="1800" b="0" i="0" u="none" strike="noStrike" noProof="0" dirty="0">
                          <a:latin typeface="Calibri"/>
                        </a:rPr>
                        <a:t>• HORSETAIL</a:t>
                      </a:r>
                      <a:endParaRPr lang="en-US" sz="1800"/>
                    </a:p>
                  </a:txBody>
                  <a:tcPr/>
                </a:tc>
                <a:tc>
                  <a:txBody>
                    <a:bodyPr/>
                    <a:lstStyle/>
                    <a:p>
                      <a:pPr lvl="0">
                        <a:buNone/>
                      </a:pPr>
                      <a:r>
                        <a:rPr lang="en-US" sz="1600" b="0" i="0" u="none" strike="noStrike" noProof="0" dirty="0">
                          <a:latin typeface="Calibri"/>
                        </a:rPr>
                        <a:t>Decongestive Penetrating Agent Astringent</a:t>
                      </a:r>
                      <a:endParaRPr lang="en-US" sz="1600" dirty="0"/>
                    </a:p>
                  </a:txBody>
                  <a:tcPr/>
                </a:tc>
                <a:tc>
                  <a:txBody>
                    <a:bodyPr/>
                    <a:lstStyle/>
                    <a:p>
                      <a:pPr lvl="0">
                        <a:buNone/>
                      </a:pPr>
                      <a:r>
                        <a:rPr lang="en-US" sz="1800" b="0" i="0" u="none" strike="noStrike" noProof="0" dirty="0">
                          <a:latin typeface="Calibri"/>
                        </a:rPr>
                        <a:t>Supplies vitamin C and silicon Accelerates cellular exchanges</a:t>
                      </a:r>
                      <a:endParaRPr lang="en-US" sz="1800" dirty="0"/>
                    </a:p>
                  </a:txBody>
                  <a:tcPr/>
                </a:tc>
                <a:extLst>
                  <a:ext uri="{0D108BD9-81ED-4DB2-BD59-A6C34878D82A}">
                    <a16:rowId xmlns:a16="http://schemas.microsoft.com/office/drawing/2014/main" val="2727632967"/>
                  </a:ext>
                </a:extLst>
              </a:tr>
              <a:tr h="1200072">
                <a:tc>
                  <a:txBody>
                    <a:bodyPr/>
                    <a:lstStyle/>
                    <a:p>
                      <a:pPr lvl="0">
                        <a:buNone/>
                      </a:pPr>
                      <a:r>
                        <a:rPr lang="en-US" sz="1800" b="0" i="0" u="none" strike="noStrike" noProof="0" dirty="0">
                          <a:latin typeface="Calibri"/>
                        </a:rPr>
                        <a:t>• ROSEMARY</a:t>
                      </a:r>
                      <a:endParaRPr lang="en-US" sz="1800"/>
                    </a:p>
                  </a:txBody>
                  <a:tcPr/>
                </a:tc>
                <a:tc>
                  <a:txBody>
                    <a:bodyPr/>
                    <a:lstStyle/>
                    <a:p>
                      <a:pPr lvl="0">
                        <a:buNone/>
                      </a:pPr>
                      <a:r>
                        <a:rPr lang="en-US" sz="1600" b="0" i="0" u="none" strike="noStrike" noProof="0" dirty="0">
                          <a:latin typeface="Calibri"/>
                        </a:rPr>
                        <a:t>Antiseptic Astringent Clearing Action Decongestive Penetrating Agent</a:t>
                      </a:r>
                      <a:endParaRPr lang="en-US" sz="1600" dirty="0"/>
                    </a:p>
                  </a:txBody>
                  <a:tcPr/>
                </a:tc>
                <a:tc>
                  <a:txBody>
                    <a:bodyPr/>
                    <a:lstStyle/>
                    <a:p>
                      <a:pPr lvl="0">
                        <a:buNone/>
                      </a:pPr>
                      <a:r>
                        <a:rPr lang="en-US" sz="1800" b="0" i="0" u="none" strike="noStrike" noProof="0" dirty="0">
                          <a:latin typeface="Calibri"/>
                        </a:rPr>
                        <a:t>Helps to stimulate and tone the skin Clears the complexion Favours healing</a:t>
                      </a:r>
                      <a:endParaRPr lang="en-US" sz="1800" dirty="0"/>
                    </a:p>
                  </a:txBody>
                  <a:tcPr/>
                </a:tc>
                <a:extLst>
                  <a:ext uri="{0D108BD9-81ED-4DB2-BD59-A6C34878D82A}">
                    <a16:rowId xmlns:a16="http://schemas.microsoft.com/office/drawing/2014/main" val="2708786297"/>
                  </a:ext>
                </a:extLst>
              </a:tr>
            </a:tbl>
          </a:graphicData>
        </a:graphic>
      </p:graphicFrame>
    </p:spTree>
    <p:extLst>
      <p:ext uri="{BB962C8B-B14F-4D97-AF65-F5344CB8AC3E}">
        <p14:creationId xmlns:p14="http://schemas.microsoft.com/office/powerpoint/2010/main" val="13361874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D767DAD3-B77F-424D-AA51-01B2C945EBAA}"/>
              </a:ext>
            </a:extLst>
          </p:cNvPr>
          <p:cNvSpPr>
            <a:spLocks noGrp="1"/>
          </p:cNvSpPr>
          <p:nvPr>
            <p:ph type="title"/>
          </p:nvPr>
        </p:nvSpPr>
        <p:spPr/>
        <p:txBody>
          <a:bodyPr/>
          <a:lstStyle/>
          <a:p>
            <a:pPr>
              <a:defRPr/>
            </a:pPr>
            <a:r>
              <a:rPr lang="en-US" sz="3200">
                <a:latin typeface="+mj-lt"/>
              </a:rPr>
              <a:t>Extractions </a:t>
            </a:r>
            <a:endParaRPr lang="en-US" sz="3200" dirty="0">
              <a:latin typeface="+mj-lt"/>
            </a:endParaRPr>
          </a:p>
        </p:txBody>
      </p:sp>
      <p:pic>
        <p:nvPicPr>
          <p:cNvPr id="3" name="Picture 2">
            <a:extLst>
              <a:ext uri="{FF2B5EF4-FFF2-40B4-BE49-F238E27FC236}">
                <a16:creationId xmlns:a16="http://schemas.microsoft.com/office/drawing/2014/main" id="{7B5016FA-C3AB-43B2-86A1-0C2D987143F5}"/>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07233936"/>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08A995C-A1F1-456C-89FF-3788747588A2}"/>
              </a:ext>
            </a:extLst>
          </p:cNvPr>
          <p:cNvSpPr>
            <a:spLocks noGrp="1"/>
          </p:cNvSpPr>
          <p:nvPr>
            <p:ph type="title"/>
          </p:nvPr>
        </p:nvSpPr>
        <p:spPr/>
        <p:txBody>
          <a:bodyPr/>
          <a:lstStyle/>
          <a:p>
            <a:pPr>
              <a:defRPr/>
            </a:pPr>
            <a:r>
              <a:rPr lang="en-US" sz="3100">
                <a:solidFill>
                  <a:srgbClr val="FFFFFF"/>
                </a:solidFill>
                <a:latin typeface="+mj-lt"/>
              </a:rPr>
              <a:t>Professional Serums</a:t>
            </a:r>
            <a:endParaRPr lang="en-US" sz="3100" dirty="0">
              <a:solidFill>
                <a:srgbClr val="FFFFFF"/>
              </a:solidFill>
              <a:latin typeface="+mj-lt"/>
            </a:endParaRPr>
          </a:p>
        </p:txBody>
      </p:sp>
      <p:pic>
        <p:nvPicPr>
          <p:cNvPr id="3" name="Picture 2">
            <a:extLst>
              <a:ext uri="{FF2B5EF4-FFF2-40B4-BE49-F238E27FC236}">
                <a16:creationId xmlns:a16="http://schemas.microsoft.com/office/drawing/2014/main" id="{196112C8-3E4D-4923-ACC3-89E25F262D20}"/>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3195575"/>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5803E961-D0AC-4468-ACA9-622939FB800C}"/>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25000"/>
          <a:stretch/>
        </p:blipFill>
        <p:spPr>
          <a:xfrm>
            <a:off x="-2285" y="10"/>
            <a:ext cx="9143999" cy="6857990"/>
          </a:xfrm>
          <a:prstGeom prst="rect">
            <a:avLst/>
          </a:prstGeom>
        </p:spPr>
      </p:pic>
      <p:sp>
        <p:nvSpPr>
          <p:cNvPr id="27" name="Rectangle 26">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DEA4585-3472-4ECD-BF65-4016454F12C5}"/>
              </a:ext>
            </a:extLst>
          </p:cNvPr>
          <p:cNvSpPr txBox="1"/>
          <p:nvPr/>
        </p:nvSpPr>
        <p:spPr>
          <a:xfrm>
            <a:off x="5975230" y="5170099"/>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bg1"/>
                </a:solidFill>
                <a:ea typeface="+mn-lt"/>
                <a:cs typeface="+mn-lt"/>
              </a:rPr>
              <a:t>Mucopolysaccharides commonly called glycosaminoglycans</a:t>
            </a:r>
          </a:p>
          <a:p>
            <a:r>
              <a:rPr lang="en-US" dirty="0">
                <a:solidFill>
                  <a:schemeClr val="bg1"/>
                </a:solidFill>
                <a:ea typeface="+mn-lt"/>
                <a:cs typeface="+mn-lt"/>
              </a:rPr>
              <a:t> ( GAGs )</a:t>
            </a:r>
            <a:endParaRPr lang="en-US" b="1" dirty="0">
              <a:solidFill>
                <a:schemeClr val="bg1"/>
              </a:solidFill>
              <a:cs typeface="Calibri"/>
            </a:endParaRPr>
          </a:p>
        </p:txBody>
      </p:sp>
      <p:sp>
        <p:nvSpPr>
          <p:cNvPr id="20" name="TextBox 19">
            <a:extLst>
              <a:ext uri="{FF2B5EF4-FFF2-40B4-BE49-F238E27FC236}">
                <a16:creationId xmlns:a16="http://schemas.microsoft.com/office/drawing/2014/main" id="{BEC2EA03-BA17-44BA-8623-4AB843B6D3DB}"/>
              </a:ext>
            </a:extLst>
          </p:cNvPr>
          <p:cNvSpPr txBox="1"/>
          <p:nvPr/>
        </p:nvSpPr>
        <p:spPr>
          <a:xfrm>
            <a:off x="5974332" y="4033388"/>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solidFill>
                  <a:schemeClr val="bg1"/>
                </a:solidFill>
                <a:cs typeface="Calibri"/>
              </a:rPr>
              <a:t>Vitamin C, anti-ageing, collagen production, antioxidant </a:t>
            </a:r>
          </a:p>
        </p:txBody>
      </p:sp>
      <p:sp>
        <p:nvSpPr>
          <p:cNvPr id="23" name="TextBox 22">
            <a:extLst>
              <a:ext uri="{FF2B5EF4-FFF2-40B4-BE49-F238E27FC236}">
                <a16:creationId xmlns:a16="http://schemas.microsoft.com/office/drawing/2014/main" id="{9DA35896-4D9F-4061-AC99-B733739F46E6}"/>
              </a:ext>
            </a:extLst>
          </p:cNvPr>
          <p:cNvSpPr txBox="1"/>
          <p:nvPr/>
        </p:nvSpPr>
        <p:spPr>
          <a:xfrm>
            <a:off x="5929401" y="926082"/>
            <a:ext cx="2728823"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a:solidFill>
                  <a:schemeClr val="bg1"/>
                </a:solidFill>
                <a:ea typeface="+mn-lt"/>
                <a:cs typeface="+mn-lt"/>
              </a:rPr>
              <a:t>Pentavitin</a:t>
            </a:r>
            <a:r>
              <a:rPr lang="en-US" b="1" dirty="0">
                <a:solidFill>
                  <a:schemeClr val="bg1"/>
                </a:solidFill>
                <a:ea typeface="+mn-lt"/>
                <a:cs typeface="+mn-lt"/>
              </a:rPr>
              <a:t>  creates a moisture barrier on the skin after application and binds deep within the layers of skin, holding on tight for up to 72 hours. It helps maintain the skin's natural moisture barrier while smoothing and plumping skin over time</a:t>
            </a:r>
            <a:endParaRPr lang="en-US" dirty="0">
              <a:solidFill>
                <a:schemeClr val="bg1"/>
              </a:solidFill>
              <a:cs typeface="Calibri" panose="020F0502020204030204"/>
            </a:endParaRPr>
          </a:p>
        </p:txBody>
      </p:sp>
    </p:spTree>
    <p:extLst>
      <p:ext uri="{BB962C8B-B14F-4D97-AF65-F5344CB8AC3E}">
        <p14:creationId xmlns:p14="http://schemas.microsoft.com/office/powerpoint/2010/main" val="4037253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396CD55-2C6C-4B92-AC0E-06677B709E3A}"/>
              </a:ext>
            </a:extLst>
          </p:cNvPr>
          <p:cNvSpPr>
            <a:spLocks noGrp="1"/>
          </p:cNvSpPr>
          <p:nvPr>
            <p:ph type="title"/>
          </p:nvPr>
        </p:nvSpPr>
        <p:spPr/>
        <p:txBody>
          <a:bodyPr/>
          <a:lstStyle/>
          <a:p>
            <a:pPr>
              <a:defRPr/>
            </a:pPr>
            <a:r>
              <a:rPr lang="en-US" sz="3100" b="0">
                <a:solidFill>
                  <a:srgbClr val="FFFFFF"/>
                </a:solidFill>
                <a:latin typeface="Milo regular"/>
              </a:rPr>
              <a:t>Omega -3 Serum</a:t>
            </a:r>
            <a:endParaRPr lang="en-US" sz="3100" b="0" dirty="0">
              <a:solidFill>
                <a:srgbClr val="FFFFFF"/>
              </a:solidFill>
              <a:latin typeface="Milo regular"/>
            </a:endParaRPr>
          </a:p>
        </p:txBody>
      </p:sp>
      <p:pic>
        <p:nvPicPr>
          <p:cNvPr id="3" name="Picture 2">
            <a:extLst>
              <a:ext uri="{FF2B5EF4-FFF2-40B4-BE49-F238E27FC236}">
                <a16:creationId xmlns:a16="http://schemas.microsoft.com/office/drawing/2014/main" id="{E9AD91DF-F0C4-4E1A-B31D-DDC46E4A4F1A}"/>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15626885"/>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3">
            <a:extLst>
              <a:ext uri="{FF2B5EF4-FFF2-40B4-BE49-F238E27FC236}">
                <a16:creationId xmlns:a16="http://schemas.microsoft.com/office/drawing/2014/main" id="{528F115C-DD8C-4A12-8C39-7291C8E49545}"/>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9305" r="15695"/>
          <a:stretch/>
        </p:blipFill>
        <p:spPr>
          <a:xfrm>
            <a:off x="-2285" y="10"/>
            <a:ext cx="9143999" cy="6857990"/>
          </a:xfrm>
          <a:prstGeom prst="rect">
            <a:avLst/>
          </a:prstGeom>
        </p:spPr>
      </p:pic>
      <p:sp>
        <p:nvSpPr>
          <p:cNvPr id="10"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24D1E858-29BC-413B-B341-3782537A6414}"/>
              </a:ext>
            </a:extLst>
          </p:cNvPr>
          <p:cNvSpPr>
            <a:spLocks noGrp="1"/>
          </p:cNvSpPr>
          <p:nvPr>
            <p:ph type="title"/>
          </p:nvPr>
        </p:nvSpPr>
        <p:spPr>
          <a:xfrm>
            <a:off x="628650" y="365126"/>
            <a:ext cx="7886700" cy="2058808"/>
          </a:xfrm>
        </p:spPr>
        <p:txBody>
          <a:bodyPr>
            <a:normAutofit fontScale="90000"/>
          </a:bodyPr>
          <a:lstStyle/>
          <a:p>
            <a:r>
              <a:rPr lang="en-US" b="1" dirty="0">
                <a:solidFill>
                  <a:schemeClr val="bg1"/>
                </a:solidFill>
                <a:cs typeface="Calibri Light"/>
              </a:rPr>
              <a:t>Inca Inchi Oil, Peruvian </a:t>
            </a:r>
            <a:r>
              <a:rPr lang="en-US" b="1" dirty="0">
                <a:solidFill>
                  <a:schemeClr val="bg1"/>
                </a:solidFill>
                <a:ea typeface="+mj-lt"/>
                <a:cs typeface="+mj-lt"/>
              </a:rPr>
              <a:t>Amazonian plant (used </a:t>
            </a:r>
            <a:r>
              <a:rPr lang="en-US" b="1">
                <a:solidFill>
                  <a:schemeClr val="bg1"/>
                </a:solidFill>
                <a:ea typeface="+mj-lt"/>
                <a:cs typeface="+mj-lt"/>
              </a:rPr>
              <a:t>since the Incas) Preserves the lipidic balance and therefore the skin barrier, regenerates the epidermis, improves wound healing, fights against</a:t>
            </a:r>
            <a:r>
              <a:rPr lang="en-US" dirty="0">
                <a:ea typeface="+mj-lt"/>
                <a:cs typeface="+mj-lt"/>
              </a:rPr>
              <a:t> </a:t>
            </a:r>
            <a:r>
              <a:rPr lang="en-US" b="1">
                <a:solidFill>
                  <a:schemeClr val="bg1"/>
                </a:solidFill>
                <a:ea typeface="+mj-lt"/>
                <a:cs typeface="+mj-lt"/>
              </a:rPr>
              <a:t>inflammation</a:t>
            </a:r>
            <a:r>
              <a:rPr lang="en-US">
                <a:ea typeface="+mj-lt"/>
                <a:cs typeface="+mj-lt"/>
              </a:rPr>
              <a:t>.</a:t>
            </a:r>
            <a:endParaRPr lang="en-US" b="1">
              <a:cs typeface="Calibri Light"/>
            </a:endParaRPr>
          </a:p>
        </p:txBody>
      </p:sp>
      <p:sp>
        <p:nvSpPr>
          <p:cNvPr id="9" name="TextBox 8">
            <a:extLst>
              <a:ext uri="{FF2B5EF4-FFF2-40B4-BE49-F238E27FC236}">
                <a16:creationId xmlns:a16="http://schemas.microsoft.com/office/drawing/2014/main" id="{FE1DDC99-6CFD-40C6-855F-B6F03416881D}"/>
              </a:ext>
            </a:extLst>
          </p:cNvPr>
          <p:cNvSpPr txBox="1"/>
          <p:nvPr/>
        </p:nvSpPr>
        <p:spPr>
          <a:xfrm>
            <a:off x="3416061" y="5026325"/>
            <a:ext cx="5331124"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FFFFFF"/>
                </a:solidFill>
                <a:ea typeface="+mn-lt"/>
                <a:cs typeface="+mn-lt"/>
              </a:rPr>
              <a:t>Caper Bud Extract Benefits: quercetin- 3-rutinoside is a flavonoid that combats ageing due to mitochondrial dysfunctions, increasing the production of mitochondria and energy contribution, showing its anti-fatigue properties.</a:t>
            </a:r>
            <a:endParaRPr lang="en-US" sz="2000" b="1">
              <a:solidFill>
                <a:srgbClr val="FFFFFF"/>
              </a:solidFill>
            </a:endParaRPr>
          </a:p>
        </p:txBody>
      </p:sp>
    </p:spTree>
    <p:extLst>
      <p:ext uri="{BB962C8B-B14F-4D97-AF65-F5344CB8AC3E}">
        <p14:creationId xmlns:p14="http://schemas.microsoft.com/office/powerpoint/2010/main" val="18137643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B1CBCDC-D310-43FA-9501-2E78B7A34956}"/>
              </a:ext>
            </a:extLst>
          </p:cNvPr>
          <p:cNvSpPr>
            <a:spLocks noGrp="1"/>
          </p:cNvSpPr>
          <p:nvPr>
            <p:ph type="title"/>
          </p:nvPr>
        </p:nvSpPr>
        <p:spPr/>
        <p:txBody>
          <a:bodyPr/>
          <a:lstStyle/>
          <a:p>
            <a:pPr>
              <a:defRPr/>
            </a:pPr>
            <a:r>
              <a:rPr lang="en-US" sz="4000">
                <a:solidFill>
                  <a:srgbClr val="FFFFFF"/>
                </a:solidFill>
                <a:latin typeface="Milo regular"/>
              </a:rPr>
              <a:t>Nutri Massage Cream </a:t>
            </a:r>
            <a:r>
              <a:rPr lang="en-US" sz="3100">
                <a:solidFill>
                  <a:srgbClr val="FFFFFF"/>
                </a:solidFill>
                <a:latin typeface="Milo regular"/>
              </a:rPr>
              <a:t> </a:t>
            </a:r>
            <a:endParaRPr lang="en-US" sz="3100" dirty="0">
              <a:solidFill>
                <a:srgbClr val="FFFFFF"/>
              </a:solidFill>
              <a:latin typeface="Milo regular"/>
            </a:endParaRPr>
          </a:p>
        </p:txBody>
      </p:sp>
      <p:pic>
        <p:nvPicPr>
          <p:cNvPr id="3" name="Picture 2">
            <a:extLst>
              <a:ext uri="{FF2B5EF4-FFF2-40B4-BE49-F238E27FC236}">
                <a16:creationId xmlns:a16="http://schemas.microsoft.com/office/drawing/2014/main" id="{078D9752-302F-4726-8B90-EB6856687948}"/>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097628083"/>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0243A738-F875-43D3-BEE9-25CBC8633819}"/>
              </a:ext>
            </a:extLst>
          </p:cNvPr>
          <p:cNvSpPr>
            <a:spLocks noGrp="1"/>
          </p:cNvSpPr>
          <p:nvPr>
            <p:ph type="title"/>
          </p:nvPr>
        </p:nvSpPr>
        <p:spPr/>
        <p:txBody>
          <a:bodyPr/>
          <a:lstStyle/>
          <a:p>
            <a:r>
              <a:rPr lang="en-US">
                <a:latin typeface="Milo regular"/>
              </a:rPr>
              <a:t>Masks</a:t>
            </a:r>
            <a:r>
              <a:rPr lang="en-US"/>
              <a:t> </a:t>
            </a:r>
            <a:endParaRPr lang="en-US" dirty="0"/>
          </a:p>
        </p:txBody>
      </p:sp>
      <p:pic>
        <p:nvPicPr>
          <p:cNvPr id="3" name="Picture 2">
            <a:extLst>
              <a:ext uri="{FF2B5EF4-FFF2-40B4-BE49-F238E27FC236}">
                <a16:creationId xmlns:a16="http://schemas.microsoft.com/office/drawing/2014/main" id="{69F79BB9-52C7-4623-A51D-835F6F7E7ECF}"/>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0749001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D7B18C4-CB57-44ED-824B-7978F0BE37F5}"/>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9EBDD7E4-F6F1-400B-8817-CDDCE70F6168}"/>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217084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22F38C5-0955-4592-A693-025B848762EF}"/>
              </a:ext>
            </a:extLst>
          </p:cNvPr>
          <p:cNvSpPr>
            <a:spLocks noGrp="1"/>
          </p:cNvSpPr>
          <p:nvPr>
            <p:ph type="title"/>
          </p:nvPr>
        </p:nvSpPr>
        <p:spPr/>
        <p:txBody>
          <a:bodyPr/>
          <a:lstStyle/>
          <a:p>
            <a:pPr algn="ctr"/>
            <a:r>
              <a:rPr lang="fr-CA" sz="4000">
                <a:solidFill>
                  <a:srgbClr val="002060"/>
                </a:solidFill>
                <a:latin typeface="Milo regular"/>
              </a:rPr>
              <a:t>HydraCalm Mask</a:t>
            </a:r>
            <a:endParaRPr lang="fr-CA" sz="4000" dirty="0">
              <a:solidFill>
                <a:srgbClr val="002060"/>
              </a:solidFill>
              <a:latin typeface="Milo regular"/>
            </a:endParaRPr>
          </a:p>
        </p:txBody>
      </p:sp>
      <p:pic>
        <p:nvPicPr>
          <p:cNvPr id="3" name="Picture 2">
            <a:extLst>
              <a:ext uri="{FF2B5EF4-FFF2-40B4-BE49-F238E27FC236}">
                <a16:creationId xmlns:a16="http://schemas.microsoft.com/office/drawing/2014/main" id="{974D59EE-700D-4346-951B-6ABCF0780C54}"/>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694628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BEE15707-7909-4A54-BFCA-2A5D24FEE347}"/>
              </a:ext>
            </a:extLst>
          </p:cNvPr>
          <p:cNvSpPr>
            <a:spLocks noGrp="1"/>
          </p:cNvSpPr>
          <p:nvPr>
            <p:ph type="title"/>
          </p:nvPr>
        </p:nvSpPr>
        <p:spPr/>
        <p:txBody>
          <a:bodyPr/>
          <a:lstStyle/>
          <a:p>
            <a:pPr eaLnBrk="1" hangingPunct="1">
              <a:defRPr/>
            </a:pPr>
            <a:r>
              <a:rPr lang="fr-CA" sz="4000">
                <a:latin typeface="Milo regular"/>
              </a:rPr>
              <a:t>SeboBalance</a:t>
            </a:r>
            <a:br>
              <a:rPr lang="en-CA" sz="4400">
                <a:latin typeface="Milo regular"/>
              </a:rPr>
            </a:br>
            <a:r>
              <a:rPr lang="en-CA" sz="2000">
                <a:latin typeface="Milo regular"/>
              </a:rPr>
              <a:t>Purifying Sebo-absorbing Mask</a:t>
            </a:r>
            <a:endParaRPr lang="en-US" sz="2000" dirty="0">
              <a:latin typeface="Milo regular"/>
            </a:endParaRPr>
          </a:p>
        </p:txBody>
      </p:sp>
      <p:pic>
        <p:nvPicPr>
          <p:cNvPr id="3" name="Picture 2">
            <a:extLst>
              <a:ext uri="{FF2B5EF4-FFF2-40B4-BE49-F238E27FC236}">
                <a16:creationId xmlns:a16="http://schemas.microsoft.com/office/drawing/2014/main" id="{973C86F7-6F6A-4B4C-A5FC-C42C37DE9379}"/>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979906714"/>
      </p:ext>
    </p:extLst>
  </p:cSld>
  <p:clrMapOvr>
    <a:masterClrMapping/>
  </p:clrMapOvr>
  <p:transition spd="slow">
    <p:cover/>
  </p:transition>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695F3A9-41B2-4B7E-AB88-F0CE0567C522}"/>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0C8FDB2E-A573-4A1E-94C0-0205ADFACFE3}"/>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6349827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8883AAC5-E3B1-458F-B06D-24B662ECD49E}"/>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D727588D-AE26-46BD-AF7B-CF070721FC9A}"/>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545277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D0B6FE1-EAE8-4708-8CF3-ACF40C5A4868}"/>
              </a:ext>
            </a:extLst>
          </p:cNvPr>
          <p:cNvSpPr>
            <a:spLocks noGrp="1"/>
          </p:cNvSpPr>
          <p:nvPr>
            <p:ph type="title"/>
          </p:nvPr>
        </p:nvSpPr>
        <p:spPr/>
        <p:txBody>
          <a:bodyPr/>
          <a:lstStyle/>
          <a:p>
            <a:r>
              <a:rPr lang="en-US" sz="3100">
                <a:latin typeface="+mj-lt"/>
              </a:rPr>
              <a:t>End of treatment cream </a:t>
            </a:r>
            <a:endParaRPr lang="en-US" sz="3100" dirty="0">
              <a:latin typeface="+mj-lt"/>
            </a:endParaRPr>
          </a:p>
        </p:txBody>
      </p:sp>
      <p:pic>
        <p:nvPicPr>
          <p:cNvPr id="3" name="Picture 2">
            <a:extLst>
              <a:ext uri="{FF2B5EF4-FFF2-40B4-BE49-F238E27FC236}">
                <a16:creationId xmlns:a16="http://schemas.microsoft.com/office/drawing/2014/main" id="{99B5B185-C73D-40A6-BE66-3BD84459BECD}"/>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5049977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CF4D44B5-2C95-40F0-AC17-271D808A468F}"/>
              </a:ext>
            </a:extLst>
          </p:cNvPr>
          <p:cNvSpPr>
            <a:spLocks noGrp="1"/>
          </p:cNvSpPr>
          <p:nvPr>
            <p:ph type="title"/>
          </p:nvPr>
        </p:nvSpPr>
        <p:spPr/>
        <p:txBody>
          <a:bodyPr/>
          <a:lstStyle/>
          <a:p>
            <a:pPr eaLnBrk="1" hangingPunct="1">
              <a:defRPr/>
            </a:pPr>
            <a:r>
              <a:rPr lang="en-US" sz="4000">
                <a:latin typeface="Milo regular"/>
              </a:rPr>
              <a:t>Eye Contour Cream</a:t>
            </a:r>
            <a:br>
              <a:rPr lang="en-US" sz="4400">
                <a:solidFill>
                  <a:schemeClr val="tx2"/>
                </a:solidFill>
                <a:latin typeface="Milo regular"/>
              </a:rPr>
            </a:br>
            <a:r>
              <a:rPr lang="en-US" sz="2400">
                <a:latin typeface="Milo regular"/>
              </a:rPr>
              <a:t>Anti-fatigue, Anti-wrinkle</a:t>
            </a:r>
            <a:endParaRPr lang="en-US" sz="2400" dirty="0">
              <a:latin typeface="Milo regular"/>
            </a:endParaRPr>
          </a:p>
        </p:txBody>
      </p:sp>
      <p:pic>
        <p:nvPicPr>
          <p:cNvPr id="3" name="Picture 2">
            <a:extLst>
              <a:ext uri="{FF2B5EF4-FFF2-40B4-BE49-F238E27FC236}">
                <a16:creationId xmlns:a16="http://schemas.microsoft.com/office/drawing/2014/main" id="{5B0A0419-C8A1-4F10-9F57-18D84874E0C6}"/>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641235556"/>
      </p:ext>
    </p:extLst>
  </p:cSld>
  <p:clrMapOvr>
    <a:masterClrMapping/>
  </p:clrMapOvr>
  <p:transition spd="slow">
    <p:cover/>
  </p:transition>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61C0B34E-624B-4314-84A9-83D8915A708B}"/>
              </a:ext>
            </a:extLst>
          </p:cNvPr>
          <p:cNvSpPr>
            <a:spLocks noGrp="1"/>
          </p:cNvSpPr>
          <p:nvPr>
            <p:ph type="title"/>
          </p:nvPr>
        </p:nvSpPr>
        <p:spPr/>
        <p:txBody>
          <a:bodyPr/>
          <a:lstStyle/>
          <a:p>
            <a:pPr eaLnBrk="1" hangingPunct="1">
              <a:defRPr/>
            </a:pPr>
            <a:r>
              <a:rPr lang="en-US">
                <a:latin typeface="Milo-Regular"/>
              </a:rPr>
              <a:t>Global Defense</a:t>
            </a:r>
            <a:endParaRPr lang="en-US" dirty="0">
              <a:latin typeface="Milo-Regular"/>
            </a:endParaRPr>
          </a:p>
        </p:txBody>
      </p:sp>
      <p:pic>
        <p:nvPicPr>
          <p:cNvPr id="3" name="Picture 2">
            <a:extLst>
              <a:ext uri="{FF2B5EF4-FFF2-40B4-BE49-F238E27FC236}">
                <a16:creationId xmlns:a16="http://schemas.microsoft.com/office/drawing/2014/main" id="{79512D83-A35A-410B-B73F-F93453BAB652}"/>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8095607"/>
      </p:ext>
    </p:extLst>
  </p:cSld>
  <p:clrMapOvr>
    <a:masterClrMapping/>
  </p:clrMapOvr>
  <p:transition spd="slow">
    <p:cover/>
  </p:transition>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4B6570D5-BE6B-4BE8-B83F-911FD968F176}"/>
              </a:ext>
            </a:extLst>
          </p:cNvPr>
          <p:cNvSpPr>
            <a:spLocks noGrp="1"/>
          </p:cNvSpPr>
          <p:nvPr>
            <p:ph type="title"/>
          </p:nvPr>
        </p:nvSpPr>
        <p:spPr/>
        <p:txBody>
          <a:bodyPr/>
          <a:lstStyle/>
          <a:p>
            <a:pPr eaLnBrk="1" hangingPunct="1">
              <a:defRPr/>
            </a:pPr>
            <a:r>
              <a:rPr lang="en-US">
                <a:latin typeface="Milo-Regular"/>
              </a:rPr>
              <a:t>ExCellience Youth Enhancer</a:t>
            </a:r>
            <a:br>
              <a:rPr lang="en-US">
                <a:latin typeface="Milo-Regular"/>
              </a:rPr>
            </a:br>
            <a:r>
              <a:rPr lang="en-US" sz="3200" b="1">
                <a:latin typeface="Milo-Regular"/>
              </a:rPr>
              <a:t>Day </a:t>
            </a:r>
            <a:endParaRPr lang="en-US" sz="3200" b="1" dirty="0">
              <a:latin typeface="Milo-Regular"/>
            </a:endParaRPr>
          </a:p>
        </p:txBody>
      </p:sp>
      <p:pic>
        <p:nvPicPr>
          <p:cNvPr id="3" name="Picture 2">
            <a:extLst>
              <a:ext uri="{FF2B5EF4-FFF2-40B4-BE49-F238E27FC236}">
                <a16:creationId xmlns:a16="http://schemas.microsoft.com/office/drawing/2014/main" id="{E5ACE142-A822-4692-AA5F-C1690A028540}"/>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9174667"/>
      </p:ext>
    </p:extLst>
  </p:cSld>
  <p:clrMapOvr>
    <a:masterClrMapping/>
  </p:clrMapOvr>
  <p:transition spd="slow">
    <p:cover/>
  </p:transition>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E3A66DEA-DBF4-4D9F-A9D9-5B98AFF2B969}"/>
              </a:ext>
            </a:extLst>
          </p:cNvPr>
          <p:cNvSpPr>
            <a:spLocks noGrp="1"/>
          </p:cNvSpPr>
          <p:nvPr>
            <p:ph type="title"/>
          </p:nvPr>
        </p:nvSpPr>
        <p:spPr/>
        <p:txBody>
          <a:bodyPr/>
          <a:lstStyle/>
          <a:p>
            <a:pPr eaLnBrk="1" hangingPunct="1">
              <a:defRPr/>
            </a:pPr>
            <a:r>
              <a:rPr lang="en-US">
                <a:latin typeface="Milo-Regular"/>
              </a:rPr>
              <a:t>Natigene Collagen Gel</a:t>
            </a:r>
            <a:endParaRPr lang="en-US" dirty="0">
              <a:latin typeface="Milo-Regular"/>
            </a:endParaRPr>
          </a:p>
        </p:txBody>
      </p:sp>
      <p:pic>
        <p:nvPicPr>
          <p:cNvPr id="3" name="Picture 2">
            <a:extLst>
              <a:ext uri="{FF2B5EF4-FFF2-40B4-BE49-F238E27FC236}">
                <a16:creationId xmlns:a16="http://schemas.microsoft.com/office/drawing/2014/main" id="{C89CD781-EEA4-4A99-902D-58C0B676163A}"/>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551169358"/>
      </p:ext>
    </p:extLst>
  </p:cSld>
  <p:clrMapOvr>
    <a:masterClrMapping/>
  </p:clrMapOvr>
  <p:transition spd="slow">
    <p:cover/>
  </p:transition>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138DAFA9-6D90-4AA4-B416-510851E5E6E8}"/>
              </a:ext>
            </a:extLst>
          </p:cNvPr>
          <p:cNvSpPr>
            <a:spLocks noGrp="1"/>
          </p:cNvSpPr>
          <p:nvPr>
            <p:ph type="title"/>
          </p:nvPr>
        </p:nvSpPr>
        <p:spPr/>
        <p:txBody>
          <a:bodyPr/>
          <a:lstStyle/>
          <a:p>
            <a:r>
              <a:rPr lang="en-US">
                <a:latin typeface="Milo-Regular"/>
              </a:rPr>
              <a:t>Dermazulene Cream </a:t>
            </a:r>
            <a:endParaRPr lang="en-US" dirty="0">
              <a:latin typeface="Milo-Regular"/>
            </a:endParaRPr>
          </a:p>
        </p:txBody>
      </p:sp>
      <p:pic>
        <p:nvPicPr>
          <p:cNvPr id="3" name="Picture 2">
            <a:extLst>
              <a:ext uri="{FF2B5EF4-FFF2-40B4-BE49-F238E27FC236}">
                <a16:creationId xmlns:a16="http://schemas.microsoft.com/office/drawing/2014/main" id="{336955C5-5B40-4F20-B319-5FF56E36ADBD}"/>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735843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395CAE03-34A2-4161-A9B1-A4CFD1F09420}"/>
              </a:ext>
            </a:extLst>
          </p:cNvPr>
          <p:cNvSpPr>
            <a:spLocks noGrp="1"/>
          </p:cNvSpPr>
          <p:nvPr>
            <p:ph type="title"/>
          </p:nvPr>
        </p:nvSpPr>
        <p:spPr/>
        <p:txBody>
          <a:bodyPr/>
          <a:lstStyle/>
          <a:p>
            <a:pPr>
              <a:defRPr/>
            </a:pPr>
            <a:r>
              <a:rPr lang="en-US" sz="4000">
                <a:latin typeface="Milo regular"/>
              </a:rPr>
              <a:t>The Fundamental  Professional Treatment Protocols </a:t>
            </a:r>
            <a:endParaRPr lang="en-US" sz="4000" dirty="0">
              <a:latin typeface="Milo regular"/>
            </a:endParaRPr>
          </a:p>
        </p:txBody>
      </p:sp>
      <p:pic>
        <p:nvPicPr>
          <p:cNvPr id="3" name="Picture 2">
            <a:extLst>
              <a:ext uri="{FF2B5EF4-FFF2-40B4-BE49-F238E27FC236}">
                <a16:creationId xmlns:a16="http://schemas.microsoft.com/office/drawing/2014/main" id="{FF237296-B7E4-46CF-9857-810747F96C13}"/>
              </a:ext>
            </a:extLst>
          </p:cNvPr>
          <p:cNvPicPr/>
          <p:nvPr/>
        </p:nvPicPr>
        <p:blipFill>
          <a:blip r:embed="rId2"/>
          <a:stretch>
            <a:fillRect/>
          </a:stretch>
        </p:blipFill>
        <p:spPr>
          <a:xfrm>
            <a:off x="-91441" y="156754"/>
            <a:ext cx="9144000" cy="6858000"/>
          </a:xfrm>
          <a:prstGeom prst="rect">
            <a:avLst/>
          </a:prstGeom>
        </p:spPr>
      </p:pic>
    </p:spTree>
    <p:extLst>
      <p:ext uri="{BB962C8B-B14F-4D97-AF65-F5344CB8AC3E}">
        <p14:creationId xmlns:p14="http://schemas.microsoft.com/office/powerpoint/2010/main" val="4076399145"/>
      </p:ext>
    </p:extLst>
  </p:cSld>
  <p:clrMapOvr>
    <a:masterClrMapping/>
  </p:clrMapOvr>
  <p:transition spd="slow">
    <p:cover/>
  </p:transition>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916365D9-EE58-469D-B270-80FFDE667FC5}"/>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7429DA55-C21F-4234-9F46-333D8AED70CE}"/>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09778708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hidden="1">
            <a:extLst>
              <a:ext uri="{FF2B5EF4-FFF2-40B4-BE49-F238E27FC236}">
                <a16:creationId xmlns:a16="http://schemas.microsoft.com/office/drawing/2014/main" id="{F80415E1-C780-4471-9BB6-1279570104EA}"/>
              </a:ext>
            </a:extLst>
          </p:cNvPr>
          <p:cNvSpPr>
            <a:spLocks noGrp="1"/>
          </p:cNvSpPr>
          <p:nvPr>
            <p:ph type="title"/>
          </p:nvPr>
        </p:nvSpPr>
        <p:spPr/>
        <p:txBody>
          <a:bodyPr/>
          <a:lstStyle/>
          <a:p>
            <a:endParaRPr lang="en-CA"/>
          </a:p>
        </p:txBody>
      </p:sp>
      <p:pic>
        <p:nvPicPr>
          <p:cNvPr id="3" name="Picture 2">
            <a:extLst>
              <a:ext uri="{FF2B5EF4-FFF2-40B4-BE49-F238E27FC236}">
                <a16:creationId xmlns:a16="http://schemas.microsoft.com/office/drawing/2014/main" id="{A8559337-AEDC-4CDA-96E2-03A8E772A664}"/>
              </a:ext>
            </a:extLst>
          </p:cNvPr>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74875980"/>
      </p:ext>
    </p:extLst>
  </p:cSld>
  <p:clrMapOvr>
    <a:masterClrMapping/>
  </p:clrMapOvr>
  <p:transition spd="slow">
    <p:cove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0</TotalTime>
  <Words>82</Words>
  <Application>Microsoft Office PowerPoint</Application>
  <PresentationFormat>On-screen Show (4:3)</PresentationFormat>
  <Paragraphs>27</Paragraphs>
  <Slides>54</Slides>
  <Notes>0</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Welcome</vt:lpstr>
      <vt:lpstr>PowerPoint Presentation</vt:lpstr>
      <vt:lpstr>PowerPoint Presentation</vt:lpstr>
      <vt:lpstr>PowerPoint Presentation</vt:lpstr>
      <vt:lpstr>PowerPoint Presentation</vt:lpstr>
      <vt:lpstr>Professional Treatments </vt:lpstr>
      <vt:lpstr>Cleanse </vt:lpstr>
      <vt:lpstr>HydraCalm Cleansing Milk</vt:lpstr>
      <vt:lpstr>Key Ingredients  </vt:lpstr>
      <vt:lpstr>PowerPoint Presentation</vt:lpstr>
      <vt:lpstr>HydraCalm Cleansing Milk Normal, dehydrated, fragilized, alipic and/or sensitive skin</vt:lpstr>
      <vt:lpstr>Cleanzyme Enzymatic Cleansing Powder</vt:lpstr>
      <vt:lpstr>HydraCalm  Hydrating and Soothing Toning Lotion</vt:lpstr>
      <vt:lpstr>Key Ingreditents </vt:lpstr>
      <vt:lpstr>Hydracalm Soothing Lotion</vt:lpstr>
      <vt:lpstr>PowerPoint Presentation</vt:lpstr>
      <vt:lpstr>Key Ingredients </vt:lpstr>
      <vt:lpstr> </vt:lpstr>
      <vt:lpstr>Blue Water Eyes</vt:lpstr>
      <vt:lpstr>Exfoliate</vt:lpstr>
      <vt:lpstr> Vegetal Peel </vt:lpstr>
      <vt:lpstr>Satinage  Gentle Scrub</vt:lpstr>
      <vt:lpstr>Increase Microcirculation</vt:lpstr>
      <vt:lpstr>PowerPoint Presentation</vt:lpstr>
      <vt:lpstr>Phyto-Effervescents</vt:lpstr>
      <vt:lpstr>Oily and Seborrheic Skin: Phyto-effervescent no. 2</vt:lpstr>
      <vt:lpstr>PowerPoint Presentation</vt:lpstr>
      <vt:lpstr>Alipidic and dehydrated skin: Phyto-effervescent no. 3</vt:lpstr>
      <vt:lpstr>PowerPoint Presentation</vt:lpstr>
      <vt:lpstr>Sensitive and Blotchy Skin: Phyto-effervescent no. 4</vt:lpstr>
      <vt:lpstr>PowerPoint Presentation</vt:lpstr>
      <vt:lpstr>Hypotonic Skin: Phyto-effervescent no. 5</vt:lpstr>
      <vt:lpstr>PowerPoint Presentation</vt:lpstr>
      <vt:lpstr>Extractions </vt:lpstr>
      <vt:lpstr>Professional Serums</vt:lpstr>
      <vt:lpstr>PowerPoint Presentation</vt:lpstr>
      <vt:lpstr>Omega -3 Serum</vt:lpstr>
      <vt:lpstr>Inca Inchi Oil, Peruvian Amazonian plant (used since the Incas) Preserves the lipidic balance and therefore the skin barrier, regenerates the epidermis, improves wound healing, fights against inflammation.</vt:lpstr>
      <vt:lpstr>Nutri Massage Cream  </vt:lpstr>
      <vt:lpstr>Masks </vt:lpstr>
      <vt:lpstr>PowerPoint Presentation</vt:lpstr>
      <vt:lpstr>HydraCalm Mask</vt:lpstr>
      <vt:lpstr>SeboBalance Purifying Sebo-absorbing Mask</vt:lpstr>
      <vt:lpstr>PowerPoint Presentation</vt:lpstr>
      <vt:lpstr>PowerPoint Presentation</vt:lpstr>
      <vt:lpstr>End of treatment cream </vt:lpstr>
      <vt:lpstr>Eye Contour Cream Anti-fatigue, Anti-wrinkle</vt:lpstr>
      <vt:lpstr>Global Defense</vt:lpstr>
      <vt:lpstr>ExCellience Youth Enhancer Day </vt:lpstr>
      <vt:lpstr>Natigene Collagen Gel</vt:lpstr>
      <vt:lpstr>Dermazulene Cream </vt:lpstr>
      <vt:lpstr>The Fundamental  Professional Treatment Protocols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Jennifer Langford</dc:creator>
  <cp:lastModifiedBy>Jennifer Langford</cp:lastModifiedBy>
  <cp:revision>688</cp:revision>
  <dcterms:created xsi:type="dcterms:W3CDTF">2021-11-17T22:03:02Z</dcterms:created>
  <dcterms:modified xsi:type="dcterms:W3CDTF">2023-05-05T16:09:11Z</dcterms:modified>
</cp:coreProperties>
</file>