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7" r:id="rId4"/>
  </p:sldMasterIdLst>
  <p:notesMasterIdLst>
    <p:notesMasterId r:id="rId36"/>
  </p:notesMasterIdLst>
  <p:handoutMasterIdLst>
    <p:handoutMasterId r:id="rId37"/>
  </p:handoutMasterIdLst>
  <p:sldIdLst>
    <p:sldId id="284" r:id="rId5"/>
    <p:sldId id="361" r:id="rId6"/>
    <p:sldId id="281" r:id="rId7"/>
    <p:sldId id="453" r:id="rId8"/>
    <p:sldId id="455" r:id="rId9"/>
    <p:sldId id="456" r:id="rId10"/>
    <p:sldId id="457" r:id="rId11"/>
    <p:sldId id="405" r:id="rId12"/>
    <p:sldId id="471" r:id="rId13"/>
    <p:sldId id="458" r:id="rId14"/>
    <p:sldId id="406" r:id="rId15"/>
    <p:sldId id="459" r:id="rId16"/>
    <p:sldId id="440" r:id="rId17"/>
    <p:sldId id="460" r:id="rId18"/>
    <p:sldId id="443" r:id="rId19"/>
    <p:sldId id="461" r:id="rId20"/>
    <p:sldId id="447" r:id="rId21"/>
    <p:sldId id="448" r:id="rId22"/>
    <p:sldId id="449" r:id="rId23"/>
    <p:sldId id="450" r:id="rId24"/>
    <p:sldId id="451" r:id="rId25"/>
    <p:sldId id="452" r:id="rId26"/>
    <p:sldId id="454" r:id="rId27"/>
    <p:sldId id="462" r:id="rId28"/>
    <p:sldId id="464" r:id="rId29"/>
    <p:sldId id="465" r:id="rId30"/>
    <p:sldId id="466" r:id="rId31"/>
    <p:sldId id="467" r:id="rId32"/>
    <p:sldId id="469" r:id="rId33"/>
    <p:sldId id="468" r:id="rId34"/>
    <p:sldId id="470" r:id="rId35"/>
  </p:sldIdLst>
  <p:sldSz cx="12192000" cy="6858000"/>
  <p:notesSz cx="7023100" cy="9309100"/>
  <p:custDataLst>
    <p:tags r:id="rId38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E30ADFBC-0282-4EE0-97FA-40BC7520527F}">
          <p14:sldIdLst>
            <p14:sldId id="284"/>
          </p14:sldIdLst>
        </p14:section>
        <p14:section name="Untitled Section" id="{BAB5FE1B-4910-480F-9285-3B3D14DFD513}">
          <p14:sldIdLst>
            <p14:sldId id="361"/>
            <p14:sldId id="281"/>
            <p14:sldId id="453"/>
            <p14:sldId id="455"/>
            <p14:sldId id="456"/>
            <p14:sldId id="457"/>
            <p14:sldId id="405"/>
            <p14:sldId id="471"/>
            <p14:sldId id="458"/>
            <p14:sldId id="406"/>
            <p14:sldId id="459"/>
            <p14:sldId id="440"/>
            <p14:sldId id="460"/>
            <p14:sldId id="443"/>
            <p14:sldId id="461"/>
            <p14:sldId id="447"/>
            <p14:sldId id="448"/>
            <p14:sldId id="449"/>
            <p14:sldId id="450"/>
            <p14:sldId id="451"/>
            <p14:sldId id="452"/>
            <p14:sldId id="454"/>
            <p14:sldId id="462"/>
            <p14:sldId id="464"/>
            <p14:sldId id="465"/>
            <p14:sldId id="466"/>
            <p14:sldId id="467"/>
            <p14:sldId id="469"/>
            <p14:sldId id="468"/>
            <p14:sldId id="470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214" userDrawn="1">
          <p15:clr>
            <a:srgbClr val="A4A3A4"/>
          </p15:clr>
        </p15:guide>
        <p15:guide id="2" orient="horz" pos="2851" userDrawn="1">
          <p15:clr>
            <a:srgbClr val="A4A3A4"/>
          </p15:clr>
        </p15:guide>
        <p15:guide id="3" orient="horz" pos="3284" userDrawn="1">
          <p15:clr>
            <a:srgbClr val="A4A3A4"/>
          </p15:clr>
        </p15:guide>
        <p15:guide id="4" orient="horz" pos="2355" userDrawn="1">
          <p15:clr>
            <a:srgbClr val="A4A3A4"/>
          </p15:clr>
        </p15:guide>
        <p15:guide id="5" orient="horz" pos="1669" userDrawn="1">
          <p15:clr>
            <a:srgbClr val="A4A3A4"/>
          </p15:clr>
        </p15:guide>
        <p15:guide id="6" orient="horz" pos="360" userDrawn="1">
          <p15:clr>
            <a:srgbClr val="A4A3A4"/>
          </p15:clr>
        </p15:guide>
        <p15:guide id="7" orient="horz" pos="1349" userDrawn="1">
          <p15:clr>
            <a:srgbClr val="A4A3A4"/>
          </p15:clr>
        </p15:guide>
        <p15:guide id="8" orient="horz" pos="2149" userDrawn="1">
          <p15:clr>
            <a:srgbClr val="A4A3A4"/>
          </p15:clr>
        </p15:guide>
        <p15:guide id="9" orient="horz" pos="1198" userDrawn="1">
          <p15:clr>
            <a:srgbClr val="A4A3A4"/>
          </p15:clr>
        </p15:guide>
        <p15:guide id="10" orient="horz" pos="4319" userDrawn="1">
          <p15:clr>
            <a:srgbClr val="A4A3A4"/>
          </p15:clr>
        </p15:guide>
        <p15:guide id="11" pos="704" userDrawn="1">
          <p15:clr>
            <a:srgbClr val="A4A3A4"/>
          </p15:clr>
        </p15:guide>
        <p15:guide id="12" pos="7119" userDrawn="1">
          <p15:clr>
            <a:srgbClr val="A4A3A4"/>
          </p15:clr>
        </p15:guide>
        <p15:guide id="13" pos="3179" userDrawn="1">
          <p15:clr>
            <a:srgbClr val="A4A3A4"/>
          </p15:clr>
        </p15:guide>
        <p15:guide id="14" pos="1455" userDrawn="1">
          <p15:clr>
            <a:srgbClr val="A4A3A4"/>
          </p15:clr>
        </p15:guide>
        <p15:guide id="15" pos="219" userDrawn="1">
          <p15:clr>
            <a:srgbClr val="A4A3A4"/>
          </p15:clr>
        </p15:guide>
        <p15:guide id="16" pos="1233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932" userDrawn="1">
          <p15:clr>
            <a:srgbClr val="A4A3A4"/>
          </p15:clr>
        </p15:guide>
        <p15:guide id="2" pos="2212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E362C"/>
    <a:srgbClr val="CC00FF"/>
    <a:srgbClr val="0AF474"/>
    <a:srgbClr val="F2B800"/>
    <a:srgbClr val="CBF7FD"/>
    <a:srgbClr val="C3FDDD"/>
    <a:srgbClr val="61F9A6"/>
    <a:srgbClr val="92F7FC"/>
    <a:srgbClr val="AA272F"/>
    <a:srgbClr val="005EB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830F895-7437-B4D9-44B8-0C8F7872D6E8}" v="207" dt="2024-10-26T17:23:42.38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291" autoAdjust="0"/>
    <p:restoredTop sz="94249" autoAdjust="0"/>
  </p:normalViewPr>
  <p:slideViewPr>
    <p:cSldViewPr snapToGrid="0">
      <p:cViewPr varScale="1">
        <p:scale>
          <a:sx n="105" d="100"/>
          <a:sy n="105" d="100"/>
        </p:scale>
        <p:origin x="702" y="138"/>
      </p:cViewPr>
      <p:guideLst>
        <p:guide orient="horz" pos="2214"/>
        <p:guide orient="horz" pos="2851"/>
        <p:guide orient="horz" pos="3284"/>
        <p:guide orient="horz" pos="2355"/>
        <p:guide orient="horz" pos="1669"/>
        <p:guide orient="horz" pos="360"/>
        <p:guide orient="horz" pos="1349"/>
        <p:guide orient="horz" pos="2149"/>
        <p:guide orient="horz" pos="1198"/>
        <p:guide orient="horz" pos="4319"/>
        <p:guide pos="704"/>
        <p:guide pos="7119"/>
        <p:guide pos="3179"/>
        <p:guide pos="1455"/>
        <p:guide pos="219"/>
        <p:guide pos="1233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notesViewPr>
    <p:cSldViewPr>
      <p:cViewPr varScale="1">
        <p:scale>
          <a:sx n="80" d="100"/>
          <a:sy n="80" d="100"/>
        </p:scale>
        <p:origin x="-1974" y="-78"/>
      </p:cViewPr>
      <p:guideLst>
        <p:guide orient="horz" pos="2932"/>
        <p:guide pos="2212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presProps" Target="presProps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tableStyles" Target="tableStyle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handoutMaster" Target="handoutMasters/handoutMaster1.xml"/><Relationship Id="rId40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microsoft.com/office/2015/10/relationships/revisionInfo" Target="revisionInfo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tags" Target="tags/tag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8132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r">
              <a:defRPr sz="1200"/>
            </a:lvl1pPr>
          </a:lstStyle>
          <a:p>
            <a:fld id="{284C5895-FE39-4B89-91B9-3F88D0186E19}" type="datetimeFigureOut">
              <a:rPr lang="en-US" smtClean="0"/>
              <a:pPr/>
              <a:t>2/6/2025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8132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r">
              <a:defRPr sz="1200"/>
            </a:lvl1pPr>
          </a:lstStyle>
          <a:p>
            <a:fld id="{CB4DC21B-881A-468B-B00C-159245F572A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121068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8132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r">
              <a:defRPr sz="1200"/>
            </a:lvl1pPr>
          </a:lstStyle>
          <a:p>
            <a:fld id="{A6E1133A-33E6-41DE-9EDC-2B4E7ACFB7D2}" type="datetimeFigureOut">
              <a:rPr lang="en-US" smtClean="0"/>
              <a:pPr/>
              <a:t>2/6/2025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09575" y="698500"/>
            <a:ext cx="6203950" cy="34909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324" tIns="46662" rIns="93324" bIns="46662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2310" y="4421823"/>
            <a:ext cx="5618480" cy="4189095"/>
          </a:xfrm>
          <a:prstGeom prst="rect">
            <a:avLst/>
          </a:prstGeom>
        </p:spPr>
        <p:txBody>
          <a:bodyPr vert="horz" lIns="93324" tIns="46662" rIns="93324" bIns="46662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8132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r">
              <a:defRPr sz="1200"/>
            </a:lvl1pPr>
          </a:lstStyle>
          <a:p>
            <a:fld id="{3F1AA2EC-018E-495A-975D-CC074962699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00260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394596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286400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380176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620958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41059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357769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554551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624181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730974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842973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153160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464841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477664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i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65635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EFBA58-8615-4778-8C15-2CC39331EB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EA20DE-CC3D-4BFE-B8ED-18457052EC7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FCD4A0-76AA-4DEE-929F-F7354EB17F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CC0BB9-507D-4163-8377-BE12CACE07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755A2E-B7E0-4824-B170-10DFDB96B0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6F6CEE6-04FD-4562-BD46-1D408EDE73D0}"/>
              </a:ext>
            </a:extLst>
          </p:cNvPr>
          <p:cNvSpPr txBox="1"/>
          <p:nvPr/>
        </p:nvSpPr>
        <p:spPr>
          <a:xfrm>
            <a:off x="4631239" y="4915592"/>
            <a:ext cx="724494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000" b="1">
                <a:solidFill>
                  <a:srgbClr val="A21D22"/>
                </a:solidFill>
                <a:latin typeface="Futura PT" panose="020B0602020204020303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CA" sz="3200">
                <a:solidFill>
                  <a:schemeClr val="bg1"/>
                </a:solidFill>
                <a:latin typeface="+mn-lt"/>
              </a:rPr>
              <a:t>MRT Program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CA" sz="3200">
                <a:solidFill>
                  <a:schemeClr val="bg1"/>
                </a:solidFill>
                <a:latin typeface="+mn-lt"/>
              </a:rPr>
              <a:t>Anderson </a:t>
            </a:r>
            <a:r>
              <a:rPr lang="en-CA" sz="3200" dirty="0">
                <a:solidFill>
                  <a:schemeClr val="bg1"/>
                </a:solidFill>
                <a:latin typeface="+mn-lt"/>
              </a:rPr>
              <a:t>College</a:t>
            </a:r>
          </a:p>
        </p:txBody>
      </p:sp>
    </p:spTree>
    <p:extLst>
      <p:ext uri="{BB962C8B-B14F-4D97-AF65-F5344CB8AC3E}">
        <p14:creationId xmlns:p14="http://schemas.microsoft.com/office/powerpoint/2010/main" val="31428862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988C32-4994-4ECE-86AA-86328406585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aseline="0">
                <a:solidFill>
                  <a:srgbClr val="A21D22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  <a:endParaRPr lang="en-C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D12ED3-139F-4720-B5EE-959E895ACA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090DC4-1B14-4D2D-95EB-766AD2BD16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CB891A-3C5C-4ABD-AE35-689873E90C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8C85D3-CD45-4F50-A5F3-747BA7BF30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71419C9-03D9-4E74-ABFE-E6964B5B21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83806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E36DBC-228A-40DA-A5FB-CA3DC2F8FD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3ACE32F-20E9-4142-BD19-D9988FD908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FA2CBA-D807-41FF-94DC-BCC70C3762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B70821-46DF-4156-A606-E4EE00C64B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B10EC5-BCBC-494E-A2E6-F90290A5E1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146038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B37332-D7EB-4ACC-AA1D-643B5AB39F7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rgbClr val="A21D22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  <a:endParaRPr lang="en-C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606909-9C70-4F59-8FFE-435187918D0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E19D8BF-05FE-4A4F-9735-981658D8EF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6DC226E-E6FF-4775-8622-E41CF11BAA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1D602D3-5BAC-41A3-BF33-76ED74B96D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C851466-5DBB-4977-B349-C5143063CF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1754937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565EBC-547A-4AD0-A4CB-828B49EA69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159405-B565-4FD1-A3E9-BCD98AD177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C1D75EF-E0A1-4ED5-9F22-90F733E083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AC0323B-CADD-4A9B-9862-185B2622FEE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33F2B98-E7D3-485B-A1ED-A0C3626B088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07EAA90-5E4C-4636-A2D7-156B8221FD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720643D-B284-45E0-A4F4-F1B7664AD7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A23C90D-FA13-455F-AF4B-A7428F8C43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87358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C0CF5C-3AC2-4263-A917-6D5DDBD137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76B0640-2FDD-4A19-A70D-F6BB7FB137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522263A-8027-4053-85E8-2E45847A70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054EE78-7E06-46FB-9754-FE4CA9BCC9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630306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8CC948C-7F5C-42B1-82A6-3BE1C5B307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C831AFE-BCA5-4E84-93E4-995505497F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776A2F5-CA59-4B0A-80AB-187C0C7977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FCE10EE-1490-4931-BE86-4E9F453DA5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33631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F248F0-AE79-4B7B-95B8-455B0112D2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D8D3B7-836C-44AE-891A-9E383B031A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B4CE51F-E1BE-4EC9-A91F-9C539251E0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AD2D3F0-B554-4857-B9B5-91B63B5E29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776567F-023C-42D5-8BC9-C66B42EEC8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D425A6D-EB01-473F-A905-59BE90C40C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419518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9083CE-CA83-4383-83B2-8D1955149B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A89CA62-3604-4E14-A905-C2FDFF485FB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5862C09-497F-4176-A84F-03B98449AE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8A3E289-3639-4022-A554-A2A2E011F1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37BA5F0-68C2-4550-901C-3E9CD6A376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A66BCC1-42AE-461A-96CC-B8FF6AA34A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1702950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5EA450-B355-423B-AE33-2B3832E75B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E895DF-3807-49C8-A6B0-53A07D8A2C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EB090D-1B32-4244-B681-36ECB94547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98268F-7E7E-47C5-9792-5BEED409E0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A6C0E0-4ABA-4573-BCBD-24C3D7165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951712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2D6335A-068F-4558-9075-37F53A91C15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32D4361-1D84-433C-864D-0403D1991E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98EBE8-BE56-4203-83EC-6794D0FF69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F83DD6-7A3B-4D98-B95D-7C750828A1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D29B6D-F753-452D-9D7F-15867DF0A2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96225101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939693" y="1320800"/>
            <a:ext cx="5804225" cy="2980352"/>
          </a:xfrm>
          <a:prstGeom prst="rect">
            <a:avLst/>
          </a:prstGeom>
        </p:spPr>
        <p:txBody>
          <a:bodyPr/>
          <a:lstStyle>
            <a:lvl1pPr algn="l">
              <a:defRPr sz="6000" baseline="0">
                <a:solidFill>
                  <a:schemeClr val="tx1"/>
                </a:solidFill>
                <a:latin typeface="Impact" pitchFamily="34" charset="0"/>
              </a:defRPr>
            </a:lvl1pPr>
          </a:lstStyle>
          <a:p>
            <a:endParaRPr lang="en-CA" noProof="0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 hasCustomPrompt="1"/>
          </p:nvPr>
        </p:nvSpPr>
        <p:spPr>
          <a:xfrm>
            <a:off x="5939693" y="4401024"/>
            <a:ext cx="5804225" cy="675789"/>
          </a:xfrm>
          <a:prstGeom prst="rect">
            <a:avLst/>
          </a:prstGeom>
        </p:spPr>
        <p:txBody>
          <a:bodyPr vert="horz"/>
          <a:lstStyle>
            <a:lvl1pPr marL="0" algn="l" defTabSz="914400" rtl="0" eaLnBrk="1" latinLnBrk="0" hangingPunct="1">
              <a:spcBef>
                <a:spcPct val="50000"/>
              </a:spcBef>
              <a:defRPr lang="en-US" sz="1400" b="1" kern="1200" baseline="0" dirty="0">
                <a:solidFill>
                  <a:srgbClr val="005EB8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Presentation Subtitle</a:t>
            </a:r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936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text /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3803" y="154483"/>
            <a:ext cx="8929797" cy="627860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2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67400980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512" userDrawn="1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text / content - numbe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+mj-lt"/>
              <a:buAutoNum type="arabicPeriod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+mj-lt"/>
              <a:buAutoNum type="alphaLcParenR"/>
              <a:defRPr sz="2400"/>
            </a:lvl2pPr>
            <a:lvl3pPr marL="914400" indent="-228600">
              <a:buFont typeface="+mj-lt"/>
              <a:buAutoNum type="romanLcPeriod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2"/>
            <a:endParaRPr lang="en-US" noProof="0" dirty="0"/>
          </a:p>
        </p:txBody>
      </p:sp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1128" y="157877"/>
            <a:ext cx="8932472" cy="682387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</p:spTree>
    <p:extLst>
      <p:ext uri="{BB962C8B-B14F-4D97-AF65-F5344CB8AC3E}">
        <p14:creationId xmlns:p14="http://schemas.microsoft.com/office/powerpoint/2010/main" val="296262697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512" userDrawn="1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19936" y="155769"/>
            <a:ext cx="8933664" cy="675703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1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0" hasCustomPrompt="1"/>
          </p:nvPr>
        </p:nvSpPr>
        <p:spPr>
          <a:xfrm>
            <a:off x="843843" y="1239716"/>
            <a:ext cx="10457040" cy="4868750"/>
          </a:xfrm>
          <a:prstGeom prst="rect">
            <a:avLst/>
          </a:prstGeom>
        </p:spPr>
        <p:txBody>
          <a:bodyPr vert="horz"/>
          <a:lstStyle>
            <a:lvl1pPr>
              <a:defRPr baseline="0"/>
            </a:lvl1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6" name="Text Placeholder 10"/>
          <p:cNvSpPr>
            <a:spLocks noGrp="1"/>
          </p:cNvSpPr>
          <p:nvPr>
            <p:ph type="body" sz="quarter" idx="11" hasCustomPrompt="1"/>
          </p:nvPr>
        </p:nvSpPr>
        <p:spPr>
          <a:xfrm>
            <a:off x="5407512" y="6133275"/>
            <a:ext cx="5995595" cy="285716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</p:spTree>
    <p:extLst>
      <p:ext uri="{BB962C8B-B14F-4D97-AF65-F5344CB8AC3E}">
        <p14:creationId xmlns:p14="http://schemas.microsoft.com/office/powerpoint/2010/main" val="368675816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text / content /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7" y="154657"/>
            <a:ext cx="8933203" cy="685607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9"/>
            <a:ext cx="10454217" cy="2517157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2"/>
            <a:endParaRPr lang="en-US" noProof="0" dirty="0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1" hasCustomPrompt="1"/>
          </p:nvPr>
        </p:nvSpPr>
        <p:spPr>
          <a:xfrm>
            <a:off x="843843" y="3852567"/>
            <a:ext cx="10457040" cy="2255898"/>
          </a:xfrm>
          <a:prstGeom prst="rect">
            <a:avLst/>
          </a:prstGeom>
        </p:spPr>
        <p:txBody>
          <a:bodyPr vert="horz"/>
          <a:lstStyle>
            <a:lvl1pPr>
              <a:defRPr baseline="0"/>
            </a:lvl1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5" name="Text Placeholder 10"/>
          <p:cNvSpPr>
            <a:spLocks noGrp="1"/>
          </p:cNvSpPr>
          <p:nvPr>
            <p:ph type="body" sz="quarter" idx="12" hasCustomPrompt="1"/>
          </p:nvPr>
        </p:nvSpPr>
        <p:spPr>
          <a:xfrm>
            <a:off x="5407512" y="6126049"/>
            <a:ext cx="5995595" cy="257166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</p:spTree>
    <p:extLst>
      <p:ext uri="{BB962C8B-B14F-4D97-AF65-F5344CB8AC3E}">
        <p14:creationId xmlns:p14="http://schemas.microsoft.com/office/powerpoint/2010/main" val="395531047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Image / Text spl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7" y="160030"/>
            <a:ext cx="8933203" cy="647852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1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0" hasCustomPrompt="1"/>
          </p:nvPr>
        </p:nvSpPr>
        <p:spPr>
          <a:xfrm>
            <a:off x="6807200" y="1248508"/>
            <a:ext cx="4493683" cy="4689714"/>
          </a:xfrm>
          <a:prstGeom prst="rect">
            <a:avLst/>
          </a:prstGeom>
        </p:spPr>
        <p:txBody>
          <a:bodyPr vert="horz"/>
          <a:lstStyle>
            <a:lvl1pPr marL="0" indent="0">
              <a:buFont typeface="Arial" panose="020B0604020202020204" pitchFamily="34" charset="0"/>
              <a:buNone/>
              <a:defRPr baseline="0">
                <a:solidFill>
                  <a:schemeClr val="accent3"/>
                </a:solidFill>
              </a:defRPr>
            </a:lvl1pPr>
            <a:lvl2pPr marL="685800" indent="-342900">
              <a:defRPr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6" name="Content Placeholder 7"/>
          <p:cNvSpPr>
            <a:spLocks noGrp="1"/>
          </p:cNvSpPr>
          <p:nvPr>
            <p:ph sz="quarter" idx="12"/>
          </p:nvPr>
        </p:nvSpPr>
        <p:spPr>
          <a:xfrm>
            <a:off x="846669" y="1248508"/>
            <a:ext cx="5604932" cy="5076988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tabLst/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sz="2400" noProof="0" dirty="0"/>
              <a:t>Second level</a:t>
            </a:r>
          </a:p>
          <a:p>
            <a:pPr lvl="2"/>
            <a:r>
              <a:rPr lang="en-US" sz="2000" noProof="0" dirty="0"/>
              <a:t>Third level</a:t>
            </a:r>
            <a:endParaRPr lang="en-US" noProof="0" dirty="0"/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0"/>
            <a:endParaRPr lang="en-CA" noProof="0" dirty="0"/>
          </a:p>
        </p:txBody>
      </p:sp>
      <p:sp>
        <p:nvSpPr>
          <p:cNvPr id="8" name="Text Placeholder 10"/>
          <p:cNvSpPr>
            <a:spLocks noGrp="1"/>
          </p:cNvSpPr>
          <p:nvPr>
            <p:ph type="body" sz="quarter" idx="11" hasCustomPrompt="1"/>
          </p:nvPr>
        </p:nvSpPr>
        <p:spPr>
          <a:xfrm>
            <a:off x="6806493" y="5938221"/>
            <a:ext cx="4653987" cy="384318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</p:spTree>
    <p:extLst>
      <p:ext uri="{BB962C8B-B14F-4D97-AF65-F5344CB8AC3E}">
        <p14:creationId xmlns:p14="http://schemas.microsoft.com/office/powerpoint/2010/main" val="335684699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ext / Text spl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8" y="155149"/>
            <a:ext cx="8944925" cy="685114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10" name="Content Placeholder 3"/>
          <p:cNvSpPr>
            <a:spLocks noGrp="1"/>
          </p:cNvSpPr>
          <p:nvPr>
            <p:ph sz="half" idx="2"/>
          </p:nvPr>
        </p:nvSpPr>
        <p:spPr>
          <a:xfrm>
            <a:off x="6260123" y="1239716"/>
            <a:ext cx="5055000" cy="5085781"/>
          </a:xfrm>
          <a:prstGeom prst="rect">
            <a:avLst/>
          </a:prstGeom>
        </p:spPr>
        <p:txBody>
          <a:bodyPr/>
          <a:lstStyle>
            <a:lvl1pPr marL="342900" indent="-342900">
              <a:buFont typeface="Arial" panose="020B0604020202020204" pitchFamily="34" charset="0"/>
              <a:buChar char="•"/>
              <a:defRPr sz="280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 b="0"/>
            </a:lvl2pPr>
            <a:lvl3pPr marL="914400" indent="-228600">
              <a:buFont typeface="Wingdings" panose="05000000000000000000" pitchFamily="2" charset="2"/>
              <a:buChar char="§"/>
              <a:defRPr sz="2000" b="0"/>
            </a:lvl3pPr>
            <a:lvl4pPr marL="1143000" indent="-228600">
              <a:defRPr sz="1800" b="0"/>
            </a:lvl4pPr>
            <a:lvl5pPr marL="1371600" indent="-228600">
              <a:defRPr sz="1600" b="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</p:txBody>
      </p:sp>
      <p:sp>
        <p:nvSpPr>
          <p:cNvPr id="11" name="Content Placeholder 7"/>
          <p:cNvSpPr>
            <a:spLocks noGrp="1"/>
          </p:cNvSpPr>
          <p:nvPr>
            <p:ph sz="quarter" idx="12"/>
          </p:nvPr>
        </p:nvSpPr>
        <p:spPr>
          <a:xfrm>
            <a:off x="846669" y="1239716"/>
            <a:ext cx="5108655" cy="5085781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tabLst/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sz="2400" noProof="0" dirty="0"/>
              <a:t>Second level</a:t>
            </a:r>
          </a:p>
          <a:p>
            <a:pPr lvl="2"/>
            <a:r>
              <a:rPr lang="en-US" sz="2000" noProof="0" dirty="0"/>
              <a:t>Third level</a:t>
            </a:r>
            <a:endParaRPr lang="en-US" noProof="0" dirty="0"/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0"/>
            <a:endParaRPr lang="en-CA" noProof="0" dirty="0"/>
          </a:p>
        </p:txBody>
      </p:sp>
    </p:spTree>
    <p:extLst>
      <p:ext uri="{BB962C8B-B14F-4D97-AF65-F5344CB8AC3E}">
        <p14:creationId xmlns:p14="http://schemas.microsoft.com/office/powerpoint/2010/main" val="303100533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72D3760-0F99-410C-94D4-C360606EE4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5333BC6-9217-4320-BC1D-342900FE6A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8C6664-B7CF-4B7A-8930-1099745E882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1AA91B-8DFC-4F01-8DE2-B11B3EE4E60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CE81F7-069D-46F6-946C-E922C9737AA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D731AAF1-AA2F-6870-20D6-BA2C48E75D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1800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5B350F5A-C862-41BB-DF52-28173542BF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18702"/>
            <a:ext cx="227948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20900" algn="r"/>
                <a:tab pos="2971800" algn="ctr"/>
                <a:tab pos="5943600" algn="r"/>
              </a:tabLst>
            </a:pPr>
            <a:r>
              <a:rPr kumimoji="0" lang="en-US" altLang="en-US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2" name="Rectangle 4">
            <a:extLst>
              <a:ext uri="{FF2B5EF4-FFF2-40B4-BE49-F238E27FC236}">
                <a16:creationId xmlns:a16="http://schemas.microsoft.com/office/drawing/2014/main" id="{5A35F8F9-36D5-908C-121A-F051FFB75445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1800"/>
          </a:p>
        </p:txBody>
      </p:sp>
      <p:sp>
        <p:nvSpPr>
          <p:cNvPr id="13" name="Rectangle 5">
            <a:extLst>
              <a:ext uri="{FF2B5EF4-FFF2-40B4-BE49-F238E27FC236}">
                <a16:creationId xmlns:a16="http://schemas.microsoft.com/office/drawing/2014/main" id="{A7BBA269-6084-D8C7-2711-8A8BAEA002DD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318702"/>
            <a:ext cx="227948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20900" algn="r"/>
                <a:tab pos="2971800" algn="ctr"/>
                <a:tab pos="5943600" algn="r"/>
              </a:tabLst>
            </a:pPr>
            <a:r>
              <a:rPr kumimoji="0" lang="en-US" altLang="en-US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95261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8" r:id="rId1"/>
    <p:sldLayoutId id="2147483659" r:id="rId2"/>
    <p:sldLayoutId id="2147483660" r:id="rId3"/>
    <p:sldLayoutId id="2147483661" r:id="rId4"/>
    <p:sldLayoutId id="2147483662" r:id="rId5"/>
    <p:sldLayoutId id="2147483663" r:id="rId6"/>
    <p:sldLayoutId id="2147483664" r:id="rId7"/>
    <p:sldLayoutId id="2147483665" r:id="rId8"/>
    <p:sldLayoutId id="2147483666" r:id="rId9"/>
    <p:sldLayoutId id="2147483667" r:id="rId10"/>
    <p:sldLayoutId id="2147483668" r:id="rId11"/>
    <p:sldLayoutId id="2147483649" r:id="rId12"/>
    <p:sldLayoutId id="2147483650" r:id="rId13"/>
    <p:sldLayoutId id="2147483653" r:id="rId14"/>
    <p:sldLayoutId id="2147483651" r:id="rId15"/>
    <p:sldLayoutId id="2147483656" r:id="rId16"/>
    <p:sldLayoutId id="2147483652" r:id="rId17"/>
    <p:sldLayoutId id="2147483654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radiopaedia.org/articles/humerus-ap-view-3?lang=us" TargetMode="Externa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xfrm>
            <a:off x="4721902" y="1122363"/>
            <a:ext cx="5946098" cy="2387600"/>
          </a:xfrm>
        </p:spPr>
        <p:txBody>
          <a:bodyPr/>
          <a:lstStyle/>
          <a:p>
            <a:pPr algn="l"/>
            <a:r>
              <a:rPr lang="en-US" sz="4400" dirty="0"/>
              <a:t>MRAD 204: </a:t>
            </a:r>
            <a:br>
              <a:rPr lang="en-US" sz="4800" dirty="0"/>
            </a:br>
            <a:r>
              <a:rPr lang="en-US" sz="3000" dirty="0"/>
              <a:t>Radiographic Technique 1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subTitle" idx="1"/>
          </p:nvPr>
        </p:nvSpPr>
        <p:spPr>
          <a:xfrm>
            <a:off x="4721902" y="3751939"/>
            <a:ext cx="5946098" cy="1655762"/>
          </a:xfrm>
        </p:spPr>
        <p:txBody>
          <a:bodyPr/>
          <a:lstStyle/>
          <a:p>
            <a:pPr algn="l"/>
            <a:r>
              <a:rPr lang="en-US" sz="1800" u="sng" dirty="0"/>
              <a:t>Outcome 1-5:</a:t>
            </a:r>
            <a:r>
              <a:rPr lang="en-US" sz="1800" dirty="0"/>
              <a:t> </a:t>
            </a:r>
          </a:p>
          <a:p>
            <a:pPr algn="l"/>
            <a:r>
              <a:rPr lang="en-US" sz="1800" dirty="0"/>
              <a:t>Positioning – Elbow &amp; Humerus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21777308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Affiliated Readings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lnSpc>
                <a:spcPct val="200000"/>
              </a:lnSpc>
              <a:buNone/>
            </a:pPr>
            <a:r>
              <a:rPr lang="en-US" sz="3200" b="1"/>
              <a:t>Module </a:t>
            </a:r>
            <a:r>
              <a:rPr lang="en-US" sz="3200" b="1" dirty="0"/>
              <a:t>4</a:t>
            </a:r>
          </a:p>
          <a:p>
            <a:pPr marL="0" indent="0">
              <a:lnSpc>
                <a:spcPct val="200000"/>
              </a:lnSpc>
              <a:buNone/>
            </a:pPr>
            <a:r>
              <a:rPr lang="en-US" sz="3200" i="1" u="sng" dirty="0" err="1"/>
              <a:t>Bontrager</a:t>
            </a:r>
            <a:endParaRPr lang="en-US" sz="3200" i="1" u="sng" dirty="0"/>
          </a:p>
          <a:p>
            <a:pPr>
              <a:buFont typeface="Wingdings" panose="05000000000000000000" pitchFamily="2" charset="2"/>
              <a:buChar char="ü"/>
            </a:pPr>
            <a:r>
              <a:rPr lang="en-US" dirty="0"/>
              <a:t>Pgs: 164→170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US" dirty="0"/>
              <a:t>Pgs: 187→188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806033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Overview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200000"/>
              </a:lnSpc>
            </a:pPr>
            <a:r>
              <a:rPr lang="en-US" sz="3600" dirty="0"/>
              <a:t>Guidelines/Considerations</a:t>
            </a:r>
          </a:p>
          <a:p>
            <a:pPr>
              <a:lnSpc>
                <a:spcPct val="200000"/>
              </a:lnSpc>
            </a:pPr>
            <a:r>
              <a:rPr lang="en-US" sz="3600" dirty="0"/>
              <a:t>Protocols</a:t>
            </a:r>
          </a:p>
          <a:p>
            <a:pPr>
              <a:lnSpc>
                <a:spcPct val="200000"/>
              </a:lnSpc>
            </a:pPr>
            <a:r>
              <a:rPr lang="en-US" sz="3600" dirty="0"/>
              <a:t>Positioning</a:t>
            </a:r>
          </a:p>
        </p:txBody>
      </p:sp>
    </p:spTree>
    <p:extLst>
      <p:ext uri="{BB962C8B-B14F-4D97-AF65-F5344CB8AC3E}">
        <p14:creationId xmlns:p14="http://schemas.microsoft.com/office/powerpoint/2010/main" val="15846286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Guidelines/Considerations - Elbow</a:t>
            </a:r>
          </a:p>
        </p:txBody>
      </p:sp>
      <p:sp>
        <p:nvSpPr>
          <p:cNvPr id="12" name="Rectangle 11"/>
          <p:cNvSpPr/>
          <p:nvPr/>
        </p:nvSpPr>
        <p:spPr>
          <a:xfrm>
            <a:off x="550551" y="1429078"/>
            <a:ext cx="519885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14350" indent="-514350">
              <a:spcBef>
                <a:spcPct val="20000"/>
              </a:spcBef>
              <a:buFont typeface="+mj-lt"/>
              <a:buAutoNum type="arabicPeriod"/>
            </a:pPr>
            <a:r>
              <a:rPr lang="en-CA" sz="28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Identify required anatomy </a:t>
            </a:r>
          </a:p>
        </p:txBody>
      </p:sp>
      <p:sp>
        <p:nvSpPr>
          <p:cNvPr id="10" name="Text Placeholder 4"/>
          <p:cNvSpPr txBox="1">
            <a:spLocks/>
          </p:cNvSpPr>
          <p:nvPr/>
        </p:nvSpPr>
        <p:spPr>
          <a:xfrm>
            <a:off x="4979719" y="5437883"/>
            <a:ext cx="2530420" cy="280557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900" dirty="0" err="1"/>
              <a:t>McQuillen</a:t>
            </a:r>
            <a:r>
              <a:rPr lang="en-US" sz="900" dirty="0"/>
              <a:t> </a:t>
            </a:r>
            <a:r>
              <a:rPr lang="en-US" sz="900" dirty="0" err="1"/>
              <a:t>Martensen</a:t>
            </a:r>
            <a:r>
              <a:rPr lang="en-US" sz="900" dirty="0"/>
              <a:t> 5</a:t>
            </a:r>
            <a:r>
              <a:rPr lang="en-US" sz="900" baseline="30000" dirty="0"/>
              <a:t>th</a:t>
            </a:r>
            <a:r>
              <a:rPr lang="en-US" sz="900" dirty="0"/>
              <a:t> Ed. 224 Fig. 4.144</a:t>
            </a:r>
          </a:p>
          <a:p>
            <a:endParaRPr lang="en-CA" dirty="0"/>
          </a:p>
        </p:txBody>
      </p:sp>
      <p:sp>
        <p:nvSpPr>
          <p:cNvPr id="14" name="Rectangle 13"/>
          <p:cNvSpPr/>
          <p:nvPr/>
        </p:nvSpPr>
        <p:spPr>
          <a:xfrm>
            <a:off x="3858932" y="5827649"/>
            <a:ext cx="4980268" cy="52322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CA" sz="14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Elbow radiographs require ~1/3</a:t>
            </a:r>
            <a:r>
              <a:rPr lang="en-CA" sz="1400" baseline="300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rd</a:t>
            </a:r>
            <a:r>
              <a:rPr lang="en-CA" sz="14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of the proximal forearm </a:t>
            </a:r>
            <a:r>
              <a:rPr lang="en-CA" sz="1400" i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(to include the radial tuberosity) </a:t>
            </a:r>
            <a:r>
              <a:rPr lang="en-CA" sz="14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AND ~1/4 of the distal humerus</a:t>
            </a:r>
            <a:endParaRPr lang="en-CA" sz="1400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63833" y="1464513"/>
            <a:ext cx="4975543" cy="40713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342507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Guidelines/Considerations - Elbow</a:t>
            </a:r>
            <a:endParaRPr lang="en-CA" sz="2200" dirty="0"/>
          </a:p>
        </p:txBody>
      </p:sp>
      <p:sp>
        <p:nvSpPr>
          <p:cNvPr id="14" name="Rectangle 13"/>
          <p:cNvSpPr/>
          <p:nvPr/>
        </p:nvSpPr>
        <p:spPr>
          <a:xfrm>
            <a:off x="1933831" y="1343672"/>
            <a:ext cx="842851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en-CA" sz="28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2.   Select appropriate equipment/technical factors</a:t>
            </a:r>
          </a:p>
        </p:txBody>
      </p:sp>
      <p:sp>
        <p:nvSpPr>
          <p:cNvPr id="8" name="Rectangle 7"/>
          <p:cNvSpPr/>
          <p:nvPr/>
        </p:nvSpPr>
        <p:spPr>
          <a:xfrm>
            <a:off x="2653962" y="2124044"/>
            <a:ext cx="762073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CA" sz="28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100cm SID, </a:t>
            </a:r>
            <a:r>
              <a:rPr lang="en-CA" sz="2800" i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measured manually</a:t>
            </a:r>
          </a:p>
        </p:txBody>
      </p:sp>
      <p:sp>
        <p:nvSpPr>
          <p:cNvPr id="10" name="Rectangle 9"/>
          <p:cNvSpPr/>
          <p:nvPr/>
        </p:nvSpPr>
        <p:spPr>
          <a:xfrm>
            <a:off x="1933831" y="5575966"/>
            <a:ext cx="786365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Bef>
                <a:spcPct val="20000"/>
              </a:spcBef>
            </a:pPr>
            <a:r>
              <a:rPr lang="en-CA" sz="2800" b="1" i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*Elbow technique = *65→75 kVp</a:t>
            </a:r>
            <a:endParaRPr lang="en-CA" sz="2400" i="1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229292" y="3426282"/>
            <a:ext cx="8045400" cy="16189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CA" sz="32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On the console, select:</a:t>
            </a:r>
          </a:p>
          <a:p>
            <a:pPr marL="800100" lvl="1" indent="-3429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CA" sz="28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“free cassette”</a:t>
            </a:r>
          </a:p>
          <a:p>
            <a:pPr marL="800100" lvl="1" indent="-3429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CA" sz="28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the projection you will begin positioning</a:t>
            </a:r>
          </a:p>
        </p:txBody>
      </p:sp>
    </p:spTree>
    <p:extLst>
      <p:ext uri="{BB962C8B-B14F-4D97-AF65-F5344CB8AC3E}">
        <p14:creationId xmlns:p14="http://schemas.microsoft.com/office/powerpoint/2010/main" val="110908921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838200" y="33636"/>
            <a:ext cx="10515600" cy="1325563"/>
          </a:xfrm>
        </p:spPr>
        <p:txBody>
          <a:bodyPr/>
          <a:lstStyle/>
          <a:p>
            <a:r>
              <a:rPr lang="en-CA" dirty="0"/>
              <a:t>Guidelines/Considerations - Elbow</a:t>
            </a:r>
          </a:p>
        </p:txBody>
      </p:sp>
      <p:sp>
        <p:nvSpPr>
          <p:cNvPr id="14" name="Rectangle 13"/>
          <p:cNvSpPr/>
          <p:nvPr/>
        </p:nvSpPr>
        <p:spPr>
          <a:xfrm>
            <a:off x="2141852" y="967009"/>
            <a:ext cx="8192516" cy="14711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en-CA" sz="32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Setup room </a:t>
            </a:r>
            <a:r>
              <a:rPr lang="en-CA" sz="3200" u="sng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before</a:t>
            </a:r>
            <a:r>
              <a:rPr lang="en-CA" sz="32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bringing the patient in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CA" sz="2400" i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Note: can be done at either end of table</a:t>
            </a:r>
          </a:p>
          <a:p>
            <a:pPr marL="342900" indent="-342900">
              <a:spcBef>
                <a:spcPct val="20000"/>
              </a:spcBef>
              <a:buFont typeface="Arial" panose="020B0604020202020204" pitchFamily="34" charset="0"/>
              <a:buChar char="•"/>
            </a:pPr>
            <a:endParaRPr lang="en-CA" sz="2800" i="1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8194" name="Picture 2" descr="Image preview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4256" y="2114313"/>
            <a:ext cx="5526119" cy="41445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Rectangle 12"/>
          <p:cNvSpPr/>
          <p:nvPr/>
        </p:nvSpPr>
        <p:spPr>
          <a:xfrm>
            <a:off x="1524000" y="6074237"/>
            <a:ext cx="7212231" cy="369332"/>
          </a:xfrm>
          <a:prstGeom prst="rect">
            <a:avLst/>
          </a:prstGeom>
          <a:solidFill>
            <a:srgbClr val="61F9A6"/>
          </a:solidFill>
          <a:ln>
            <a:solidFill>
              <a:schemeClr val="tx1"/>
            </a:solidFill>
          </a:ln>
        </p:spPr>
        <p:txBody>
          <a:bodyPr wrap="none" lIns="91440" tIns="45720" rIns="91440" bIns="45720" anchor="t">
            <a:spAutoFit/>
          </a:bodyPr>
          <a:lstStyle/>
          <a:p>
            <a:r>
              <a:rPr lang="en-CA" dirty="0">
                <a:solidFill>
                  <a:srgbClr val="000000"/>
                </a:solidFill>
                <a:latin typeface="Arial"/>
                <a:cs typeface="Arial"/>
              </a:rPr>
              <a:t>Ensure the table IR is not directly under the CR cassette if applicable</a:t>
            </a:r>
            <a:endParaRPr lang="en-CA" dirty="0"/>
          </a:p>
        </p:txBody>
      </p:sp>
      <p:cxnSp>
        <p:nvCxnSpPr>
          <p:cNvPr id="7" name="Straight Arrow Connector 6"/>
          <p:cNvCxnSpPr/>
          <p:nvPr/>
        </p:nvCxnSpPr>
        <p:spPr>
          <a:xfrm flipV="1">
            <a:off x="4816566" y="4598362"/>
            <a:ext cx="581497" cy="320633"/>
          </a:xfrm>
          <a:prstGeom prst="straightConnector1">
            <a:avLst/>
          </a:prstGeom>
          <a:ln w="57150">
            <a:solidFill>
              <a:srgbClr val="61F9A6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Rectangle 19"/>
          <p:cNvSpPr/>
          <p:nvPr/>
        </p:nvSpPr>
        <p:spPr>
          <a:xfrm>
            <a:off x="8054090" y="2216838"/>
            <a:ext cx="2449605" cy="3631763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CA" sz="20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Tube and IR aligned using 100cm SID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CA" sz="20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Field size matches size of IR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CA" sz="20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Correct anatomical marker selected</a:t>
            </a:r>
          </a:p>
          <a:p>
            <a:endParaRPr lang="en-CA" sz="2000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Text Placeholder 4"/>
          <p:cNvSpPr txBox="1">
            <a:spLocks/>
          </p:cNvSpPr>
          <p:nvPr/>
        </p:nvSpPr>
        <p:spPr>
          <a:xfrm>
            <a:off x="8839200" y="6570527"/>
            <a:ext cx="1664494" cy="243980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900" dirty="0"/>
              <a:t>SAIT Campus 2021</a:t>
            </a:r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52138522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838200" y="-27765"/>
            <a:ext cx="10515600" cy="1325563"/>
          </a:xfrm>
        </p:spPr>
        <p:txBody>
          <a:bodyPr/>
          <a:lstStyle/>
          <a:p>
            <a:r>
              <a:rPr lang="en-CA" dirty="0"/>
              <a:t>Guidelines/Considerations - Elbow</a:t>
            </a:r>
          </a:p>
        </p:txBody>
      </p:sp>
      <p:sp>
        <p:nvSpPr>
          <p:cNvPr id="14" name="Rectangle 13"/>
          <p:cNvSpPr/>
          <p:nvPr/>
        </p:nvSpPr>
        <p:spPr>
          <a:xfrm>
            <a:off x="1881741" y="1136690"/>
            <a:ext cx="8428518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en-CA" sz="30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3.   Artifact Removal</a:t>
            </a:r>
          </a:p>
        </p:txBody>
      </p:sp>
      <p:sp>
        <p:nvSpPr>
          <p:cNvPr id="8" name="Rectangle 7"/>
          <p:cNvSpPr/>
          <p:nvPr/>
        </p:nvSpPr>
        <p:spPr>
          <a:xfrm>
            <a:off x="2609554" y="1545805"/>
            <a:ext cx="762073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CA" sz="28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Any clothing or objects over the distal ½ of the humerus or proximal ½ of the forearm</a:t>
            </a:r>
            <a:endParaRPr lang="en-CA" sz="2800" i="1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609553" y="2499912"/>
            <a:ext cx="762073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00100" lvl="1" indent="-3429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CA" sz="24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Ensure the marker is NOT placed under “anatomy shadow”</a:t>
            </a:r>
            <a:endParaRPr lang="en-CA" sz="2400" i="1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933831" y="3496858"/>
            <a:ext cx="8428518" cy="2868478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pPr lvl="0">
              <a:spcBef>
                <a:spcPct val="20000"/>
              </a:spcBef>
            </a:pPr>
            <a:r>
              <a:rPr lang="en-CA" sz="30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Notes: when the patient is in the room: </a:t>
            </a:r>
          </a:p>
          <a:p>
            <a:pPr marL="457200" indent="-4572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CA" sz="26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Use external landmarks when positioning</a:t>
            </a:r>
          </a:p>
          <a:p>
            <a:pPr lvl="1" algn="ctr">
              <a:spcBef>
                <a:spcPct val="20000"/>
              </a:spcBef>
            </a:pPr>
            <a:r>
              <a:rPr lang="en-CA" sz="2800" b="1" i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*Position of the elbow is determined by the </a:t>
            </a:r>
            <a:r>
              <a:rPr lang="en-CA" sz="2800" b="1" i="1" dirty="0">
                <a:solidFill>
                  <a:srgbClr val="CC00FF"/>
                </a:solidFill>
                <a:latin typeface="Arial" pitchFamily="34" charset="0"/>
                <a:cs typeface="Arial" pitchFamily="34" charset="0"/>
              </a:rPr>
              <a:t>epicondyles</a:t>
            </a:r>
            <a:r>
              <a:rPr lang="en-CA" sz="2800" b="1" i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CA" sz="2800" i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NOT the hand</a:t>
            </a:r>
          </a:p>
          <a:p>
            <a:pPr marL="914400" lvl="1" indent="-4572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CA" sz="24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Best practice to have patient facing you</a:t>
            </a:r>
          </a:p>
          <a:p>
            <a:pPr marL="914400" lvl="1" indent="-4572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CA" sz="2400" i="1" dirty="0">
                <a:solidFill>
                  <a:srgbClr val="000000"/>
                </a:solidFill>
                <a:latin typeface="Arial"/>
                <a:cs typeface="Arial"/>
              </a:rPr>
              <a:t>Do NOT let the patient's legs go under the IR/table</a:t>
            </a:r>
          </a:p>
        </p:txBody>
      </p:sp>
    </p:spTree>
    <p:extLst>
      <p:ext uri="{BB962C8B-B14F-4D97-AF65-F5344CB8AC3E}">
        <p14:creationId xmlns:p14="http://schemas.microsoft.com/office/powerpoint/2010/main" val="379602340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Elbow Protocol</a:t>
            </a:r>
          </a:p>
        </p:txBody>
      </p:sp>
      <p:sp>
        <p:nvSpPr>
          <p:cNvPr id="8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b="1" u="sng" dirty="0"/>
              <a:t>Routine</a:t>
            </a:r>
            <a:r>
              <a:rPr lang="en-US" dirty="0"/>
              <a:t>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AP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Lateral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AP Oblique with Medial Rotation (45</a:t>
            </a:r>
            <a:r>
              <a:rPr lang="en-US" baseline="30000" dirty="0"/>
              <a:t>o</a:t>
            </a:r>
            <a:r>
              <a:rPr lang="en-US" dirty="0"/>
              <a:t>)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AP Oblique with Lateral Rotation (45</a:t>
            </a:r>
            <a:r>
              <a:rPr lang="en-US" baseline="30000" dirty="0"/>
              <a:t>o</a:t>
            </a:r>
            <a:r>
              <a:rPr lang="en-US" dirty="0"/>
              <a:t>)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b="1" u="sng" dirty="0"/>
              <a:t>Non-Routine: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Partial Flexion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Acute Flexion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Lateral radial head views</a:t>
            </a:r>
          </a:p>
        </p:txBody>
      </p:sp>
    </p:spTree>
    <p:extLst>
      <p:ext uri="{BB962C8B-B14F-4D97-AF65-F5344CB8AC3E}">
        <p14:creationId xmlns:p14="http://schemas.microsoft.com/office/powerpoint/2010/main" val="9848292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ED35C79B-5BF7-4E46-463B-872E72C37F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Positioning – AP Elbow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A18E258-FC19-5A16-615D-928A9F37158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1091" y="1327958"/>
            <a:ext cx="9351521" cy="5164917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684C175E-349C-DC08-4291-20BBE22B9E48}"/>
              </a:ext>
            </a:extLst>
          </p:cNvPr>
          <p:cNvSpPr txBox="1"/>
          <p:nvPr/>
        </p:nvSpPr>
        <p:spPr>
          <a:xfrm>
            <a:off x="5976079" y="5801193"/>
            <a:ext cx="2339102" cy="338554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CA" sz="1600" i="1" dirty="0">
                <a:latin typeface="Arial" panose="020B0604020202020204" pitchFamily="34" charset="0"/>
                <a:cs typeface="Arial" panose="020B0604020202020204" pitchFamily="34" charset="0"/>
              </a:rPr>
              <a:t>Anderson Marker Rules</a:t>
            </a:r>
          </a:p>
        </p:txBody>
      </p:sp>
    </p:spTree>
    <p:extLst>
      <p:ext uri="{BB962C8B-B14F-4D97-AF65-F5344CB8AC3E}">
        <p14:creationId xmlns:p14="http://schemas.microsoft.com/office/powerpoint/2010/main" val="265689702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46454" y="926565"/>
            <a:ext cx="3603273" cy="510911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-159402"/>
            <a:ext cx="10515600" cy="1325563"/>
          </a:xfrm>
        </p:spPr>
        <p:txBody>
          <a:bodyPr/>
          <a:lstStyle/>
          <a:p>
            <a:r>
              <a:rPr lang="en-CA" dirty="0"/>
              <a:t>Positioning – AP Elbow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84C6F823-2EC3-41C2-BA4F-D05B92AC8005}"/>
              </a:ext>
            </a:extLst>
          </p:cNvPr>
          <p:cNvSpPr/>
          <p:nvPr/>
        </p:nvSpPr>
        <p:spPr>
          <a:xfrm>
            <a:off x="3509895" y="5830984"/>
            <a:ext cx="5474311" cy="58477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CA" sz="1600" i="1" dirty="0"/>
              <a:t>*Center elbow joint over the center of the IR, to ensure all required anatomy will be on top of the IR’s active surface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568741EA-1267-441D-B665-FE1577777C50}"/>
              </a:ext>
            </a:extLst>
          </p:cNvPr>
          <p:cNvSpPr/>
          <p:nvPr/>
        </p:nvSpPr>
        <p:spPr>
          <a:xfrm>
            <a:off x="1634911" y="868079"/>
            <a:ext cx="4850937" cy="3693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CA" dirty="0"/>
              <a:t>CR is over the elbow “crease” </a:t>
            </a:r>
            <a:r>
              <a:rPr lang="en-CA" sz="1600" i="1" dirty="0"/>
              <a:t>(aka. Elbow joint)</a:t>
            </a:r>
          </a:p>
        </p:txBody>
      </p:sp>
      <p:cxnSp>
        <p:nvCxnSpPr>
          <p:cNvPr id="7" name="Straight Arrow Connector 6"/>
          <p:cNvCxnSpPr/>
          <p:nvPr/>
        </p:nvCxnSpPr>
        <p:spPr>
          <a:xfrm>
            <a:off x="4025256" y="1929060"/>
            <a:ext cx="1255199" cy="218732"/>
          </a:xfrm>
          <a:prstGeom prst="straightConnector1">
            <a:avLst/>
          </a:prstGeom>
          <a:ln w="38100">
            <a:solidFill>
              <a:srgbClr val="0AF474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Rectangle 28">
            <a:extLst>
              <a:ext uri="{FF2B5EF4-FFF2-40B4-BE49-F238E27FC236}">
                <a16:creationId xmlns:a16="http://schemas.microsoft.com/office/drawing/2014/main" id="{1D9C0B70-E92D-425E-9510-2992A409AF5D}"/>
              </a:ext>
            </a:extLst>
          </p:cNvPr>
          <p:cNvSpPr/>
          <p:nvPr/>
        </p:nvSpPr>
        <p:spPr>
          <a:xfrm>
            <a:off x="1717024" y="2718677"/>
            <a:ext cx="2343354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CA" dirty="0"/>
              <a:t>Humeral </a:t>
            </a:r>
            <a:r>
              <a:rPr lang="en-CA" dirty="0">
                <a:solidFill>
                  <a:srgbClr val="CC00FF"/>
                </a:solidFill>
              </a:rPr>
              <a:t>epicondyles</a:t>
            </a:r>
            <a:r>
              <a:rPr lang="en-CA" dirty="0"/>
              <a:t> </a:t>
            </a:r>
            <a:r>
              <a:rPr lang="en-CA" dirty="0">
                <a:solidFill>
                  <a:srgbClr val="CC00FF"/>
                </a:solidFill>
              </a:rPr>
              <a:t>parallel</a:t>
            </a:r>
            <a:r>
              <a:rPr lang="en-CA" dirty="0"/>
              <a:t> to IR</a:t>
            </a: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1D9C0B70-E92D-425E-9510-2992A409AF5D}"/>
              </a:ext>
            </a:extLst>
          </p:cNvPr>
          <p:cNvSpPr/>
          <p:nvPr/>
        </p:nvSpPr>
        <p:spPr>
          <a:xfrm>
            <a:off x="7856090" y="961317"/>
            <a:ext cx="2655030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CA" dirty="0"/>
              <a:t>Entire upper limb “flat” against IR/table surface</a:t>
            </a:r>
          </a:p>
        </p:txBody>
      </p:sp>
      <p:cxnSp>
        <p:nvCxnSpPr>
          <p:cNvPr id="31" name="Straight Arrow Connector 30"/>
          <p:cNvCxnSpPr/>
          <p:nvPr/>
        </p:nvCxnSpPr>
        <p:spPr>
          <a:xfrm>
            <a:off x="5490526" y="1237412"/>
            <a:ext cx="506620" cy="1843291"/>
          </a:xfrm>
          <a:prstGeom prst="straightConnector1">
            <a:avLst/>
          </a:prstGeom>
          <a:ln w="38100">
            <a:solidFill>
              <a:srgbClr val="0AF474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Rectangle 40">
            <a:extLst>
              <a:ext uri="{FF2B5EF4-FFF2-40B4-BE49-F238E27FC236}">
                <a16:creationId xmlns:a16="http://schemas.microsoft.com/office/drawing/2014/main" id="{CA913140-0247-4275-9C3A-F856D43D8F89}"/>
              </a:ext>
            </a:extLst>
          </p:cNvPr>
          <p:cNvSpPr/>
          <p:nvPr/>
        </p:nvSpPr>
        <p:spPr>
          <a:xfrm>
            <a:off x="1547938" y="3885485"/>
            <a:ext cx="2711921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CA" i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*At least 1/2inch of light beyond all soft-tissue*</a:t>
            </a:r>
            <a:endParaRPr lang="en-CA" i="1" dirty="0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864F9D60-AC5D-4CD9-BCAD-B512731C0845}"/>
              </a:ext>
            </a:extLst>
          </p:cNvPr>
          <p:cNvSpPr/>
          <p:nvPr/>
        </p:nvSpPr>
        <p:spPr>
          <a:xfrm>
            <a:off x="1524001" y="4719734"/>
            <a:ext cx="3523237" cy="92333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CA" i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Radiograph must include @ least 1/3</a:t>
            </a:r>
            <a:r>
              <a:rPr lang="en-CA" i="1" baseline="300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rd</a:t>
            </a:r>
            <a:r>
              <a:rPr lang="en-CA" i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proximal forearm &amp; ¼ distal humerus</a:t>
            </a:r>
            <a:endParaRPr lang="en-CA" i="1" dirty="0"/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1D9C0B70-E92D-425E-9510-2992A409AF5D}"/>
              </a:ext>
            </a:extLst>
          </p:cNvPr>
          <p:cNvSpPr/>
          <p:nvPr/>
        </p:nvSpPr>
        <p:spPr>
          <a:xfrm>
            <a:off x="1634911" y="1610213"/>
            <a:ext cx="2387325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CA" dirty="0"/>
              <a:t>Marker on </a:t>
            </a:r>
            <a:r>
              <a:rPr lang="en-CA" i="1" dirty="0"/>
              <a:t>lateral</a:t>
            </a:r>
            <a:r>
              <a:rPr lang="en-CA" dirty="0"/>
              <a:t> side </a:t>
            </a:r>
            <a:r>
              <a:rPr lang="en-CA" i="1" dirty="0">
                <a:solidFill>
                  <a:srgbClr val="00B050"/>
                </a:solidFill>
              </a:rPr>
              <a:t>*note orientation*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1D9C0B70-E92D-425E-9510-2992A409AF5D}"/>
              </a:ext>
            </a:extLst>
          </p:cNvPr>
          <p:cNvSpPr/>
          <p:nvPr/>
        </p:nvSpPr>
        <p:spPr>
          <a:xfrm>
            <a:off x="8082346" y="4858234"/>
            <a:ext cx="2428775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CA" dirty="0"/>
              <a:t>Humerus &amp; Forearm parallel to length of IR</a:t>
            </a: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54233" y="2070355"/>
            <a:ext cx="3307036" cy="1586133"/>
          </a:xfrm>
          <a:prstGeom prst="rect">
            <a:avLst/>
          </a:prstGeom>
        </p:spPr>
      </p:pic>
      <p:cxnSp>
        <p:nvCxnSpPr>
          <p:cNvPr id="38" name="Straight Arrow Connector 37"/>
          <p:cNvCxnSpPr>
            <a:stCxn id="30" idx="2"/>
          </p:cNvCxnSpPr>
          <p:nvPr/>
        </p:nvCxnSpPr>
        <p:spPr>
          <a:xfrm>
            <a:off x="9183605" y="1607648"/>
            <a:ext cx="915984" cy="900775"/>
          </a:xfrm>
          <a:prstGeom prst="straightConnector1">
            <a:avLst/>
          </a:prstGeom>
          <a:ln w="38100">
            <a:solidFill>
              <a:srgbClr val="0AF474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Rectangle 31">
            <a:extLst>
              <a:ext uri="{FF2B5EF4-FFF2-40B4-BE49-F238E27FC236}">
                <a16:creationId xmlns:a16="http://schemas.microsoft.com/office/drawing/2014/main" id="{1D9C0B70-E92D-425E-9510-2992A409AF5D}"/>
              </a:ext>
            </a:extLst>
          </p:cNvPr>
          <p:cNvSpPr/>
          <p:nvPr/>
        </p:nvSpPr>
        <p:spPr>
          <a:xfrm>
            <a:off x="8391399" y="3982906"/>
            <a:ext cx="1810667" cy="3693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CA" dirty="0">
                <a:solidFill>
                  <a:srgbClr val="CC00FF"/>
                </a:solidFill>
              </a:rPr>
              <a:t>Hand supinated</a:t>
            </a:r>
          </a:p>
        </p:txBody>
      </p:sp>
      <p:cxnSp>
        <p:nvCxnSpPr>
          <p:cNvPr id="33" name="Straight Arrow Connector 32"/>
          <p:cNvCxnSpPr>
            <a:endCxn id="36" idx="5"/>
          </p:cNvCxnSpPr>
          <p:nvPr/>
        </p:nvCxnSpPr>
        <p:spPr>
          <a:xfrm flipH="1" flipV="1">
            <a:off x="7856090" y="2931410"/>
            <a:ext cx="535308" cy="1051496"/>
          </a:xfrm>
          <a:prstGeom prst="straightConnector1">
            <a:avLst/>
          </a:prstGeom>
          <a:ln w="38100">
            <a:solidFill>
              <a:srgbClr val="0AF474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Oval 35"/>
          <p:cNvSpPr/>
          <p:nvPr/>
        </p:nvSpPr>
        <p:spPr>
          <a:xfrm rot="678290">
            <a:off x="7214119" y="2328115"/>
            <a:ext cx="811101" cy="646139"/>
          </a:xfrm>
          <a:prstGeom prst="ellipse">
            <a:avLst/>
          </a:prstGeom>
          <a:solidFill>
            <a:srgbClr val="66FF33">
              <a:alpha val="20000"/>
            </a:srgbClr>
          </a:solidFill>
          <a:ln>
            <a:solidFill>
              <a:srgbClr val="0AF47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04516698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-358117"/>
            <a:ext cx="10515600" cy="1325563"/>
          </a:xfrm>
        </p:spPr>
        <p:txBody>
          <a:bodyPr/>
          <a:lstStyle/>
          <a:p>
            <a:r>
              <a:rPr lang="en-CA" sz="2400" dirty="0"/>
              <a:t>Positioning – AP Oblique with </a:t>
            </a:r>
            <a:r>
              <a:rPr lang="en-CA" sz="2400" dirty="0">
                <a:solidFill>
                  <a:srgbClr val="00B0F0"/>
                </a:solidFill>
              </a:rPr>
              <a:t>Medial Rotation</a:t>
            </a:r>
          </a:p>
        </p:txBody>
      </p:sp>
      <p:sp>
        <p:nvSpPr>
          <p:cNvPr id="12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6184076" cy="4351338"/>
          </a:xfrm>
        </p:spPr>
        <p:txBody>
          <a:bodyPr>
            <a:normAutofit lnSpcReduction="10000"/>
          </a:bodyPr>
          <a:lstStyle/>
          <a:p>
            <a:pPr marL="457200">
              <a:spcAft>
                <a:spcPts val="1800"/>
              </a:spcAft>
              <a:buFont typeface="Wingdings" panose="05000000000000000000" pitchFamily="2" charset="2"/>
              <a:buChar char="Ø"/>
              <a:defRPr/>
            </a:pPr>
            <a:r>
              <a:rPr lang="en-CA" dirty="0"/>
              <a:t>Position the entire upper limb on the same horizontal plane</a:t>
            </a:r>
          </a:p>
          <a:p>
            <a:pPr marL="457200">
              <a:spcAft>
                <a:spcPts val="1800"/>
              </a:spcAft>
              <a:buFont typeface="Wingdings" panose="05000000000000000000" pitchFamily="2" charset="2"/>
              <a:buChar char="Ø"/>
              <a:defRPr/>
            </a:pPr>
            <a:endParaRPr lang="en-CA" i="1" dirty="0"/>
          </a:p>
          <a:p>
            <a:pPr marL="457200">
              <a:spcAft>
                <a:spcPts val="1800"/>
              </a:spcAft>
              <a:buFont typeface="Wingdings" panose="05000000000000000000" pitchFamily="2" charset="2"/>
              <a:buChar char="Ø"/>
              <a:defRPr/>
            </a:pPr>
            <a:r>
              <a:rPr lang="en-CA" i="1" dirty="0"/>
              <a:t>Arm fully extended</a:t>
            </a:r>
          </a:p>
          <a:p>
            <a:pPr marL="457200">
              <a:spcBef>
                <a:spcPts val="600"/>
              </a:spcBef>
              <a:spcAft>
                <a:spcPts val="1800"/>
              </a:spcAft>
              <a:buFont typeface="Wingdings" panose="05000000000000000000" pitchFamily="2" charset="2"/>
              <a:buChar char="Ø"/>
              <a:defRPr/>
            </a:pPr>
            <a:r>
              <a:rPr lang="en-CA" i="1" dirty="0">
                <a:solidFill>
                  <a:srgbClr val="00B050"/>
                </a:solidFill>
              </a:rPr>
              <a:t>Pronate hand</a:t>
            </a:r>
          </a:p>
          <a:p>
            <a:pPr marL="457200">
              <a:spcBef>
                <a:spcPts val="1800"/>
              </a:spcBef>
              <a:spcAft>
                <a:spcPts val="1800"/>
              </a:spcAft>
              <a:buFont typeface="Wingdings" panose="05000000000000000000" pitchFamily="2" charset="2"/>
              <a:buChar char="Ø"/>
              <a:defRPr/>
            </a:pPr>
            <a:r>
              <a:rPr lang="en-CA" dirty="0"/>
              <a:t>Rotate arm </a:t>
            </a:r>
            <a:r>
              <a:rPr lang="en-CA" b="1" u="sng" dirty="0"/>
              <a:t>medially</a:t>
            </a:r>
            <a:r>
              <a:rPr lang="en-CA" dirty="0"/>
              <a:t> until the </a:t>
            </a:r>
            <a:r>
              <a:rPr lang="en-CA" i="1" dirty="0">
                <a:solidFill>
                  <a:srgbClr val="CC00FF"/>
                </a:solidFill>
              </a:rPr>
              <a:t>epicondyles form a 45</a:t>
            </a:r>
            <a:r>
              <a:rPr lang="en-CA" i="1" baseline="30000" dirty="0">
                <a:solidFill>
                  <a:srgbClr val="CC00FF"/>
                </a:solidFill>
              </a:rPr>
              <a:t>o</a:t>
            </a:r>
            <a:r>
              <a:rPr lang="en-CA" i="1" dirty="0">
                <a:solidFill>
                  <a:srgbClr val="CC00FF"/>
                </a:solidFill>
              </a:rPr>
              <a:t> angle </a:t>
            </a:r>
            <a:r>
              <a:rPr lang="en-CA" dirty="0">
                <a:solidFill>
                  <a:schemeClr val="tx1"/>
                </a:solidFill>
              </a:rPr>
              <a:t>to the IR </a:t>
            </a:r>
          </a:p>
          <a:p>
            <a:pPr marL="0" indent="0">
              <a:buNone/>
            </a:pPr>
            <a:endParaRPr lang="en-US" sz="2000" dirty="0"/>
          </a:p>
        </p:txBody>
      </p:sp>
      <p:grpSp>
        <p:nvGrpSpPr>
          <p:cNvPr id="5" name="Group 4"/>
          <p:cNvGrpSpPr/>
          <p:nvPr/>
        </p:nvGrpSpPr>
        <p:grpSpPr>
          <a:xfrm>
            <a:off x="7197059" y="618628"/>
            <a:ext cx="3099460" cy="5835092"/>
            <a:chOff x="5617030" y="887569"/>
            <a:chExt cx="3099460" cy="5835092"/>
          </a:xfrm>
        </p:grpSpPr>
        <p:sp>
          <p:nvSpPr>
            <p:cNvPr id="6" name="Text Placeholder 4"/>
            <p:cNvSpPr txBox="1">
              <a:spLocks/>
            </p:cNvSpPr>
            <p:nvPr/>
          </p:nvSpPr>
          <p:spPr>
            <a:xfrm>
              <a:off x="5708135" y="6338343"/>
              <a:ext cx="2091928" cy="384318"/>
            </a:xfrm>
            <a:prstGeom prst="rect">
              <a:avLst/>
            </a:prstGeom>
          </p:spPr>
          <p:txBody>
            <a:bodyPr/>
            <a:lstStyle>
              <a:lvl1pPr marL="0" indent="0" algn="l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800" kern="1200" baseline="0">
                  <a:solidFill>
                    <a:schemeClr val="accent3"/>
                  </a:solidFill>
                  <a:latin typeface="Arial" pitchFamily="34" charset="0"/>
                  <a:ea typeface="+mn-ea"/>
                  <a:cs typeface="Arial" pitchFamily="34" charset="0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8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8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r"/>
              <a:endParaRPr lang="en-CA" dirty="0"/>
            </a:p>
          </p:txBody>
        </p:sp>
        <p:pic>
          <p:nvPicPr>
            <p:cNvPr id="3" name="Picture 2"/>
            <p:cNvPicPr>
              <a:picLocks noChangeAspect="1"/>
            </p:cNvPicPr>
            <p:nvPr/>
          </p:nvPicPr>
          <p:blipFill rotWithShape="1">
            <a:blip r:embed="rId2"/>
            <a:srcRect l="27757" t="3022" r="10736" b="15852"/>
            <a:stretch/>
          </p:blipFill>
          <p:spPr>
            <a:xfrm>
              <a:off x="5617030" y="887569"/>
              <a:ext cx="3099460" cy="5450774"/>
            </a:xfrm>
            <a:prstGeom prst="rect">
              <a:avLst/>
            </a:prstGeom>
          </p:spPr>
        </p:pic>
      </p:grpSp>
      <p:sp>
        <p:nvSpPr>
          <p:cNvPr id="11" name="Rectangle 10">
            <a:extLst>
              <a:ext uri="{FF2B5EF4-FFF2-40B4-BE49-F238E27FC236}">
                <a16:creationId xmlns:a16="http://schemas.microsoft.com/office/drawing/2014/main" id="{84C6F823-2EC3-41C2-BA4F-D05B92AC8005}"/>
              </a:ext>
            </a:extLst>
          </p:cNvPr>
          <p:cNvSpPr/>
          <p:nvPr/>
        </p:nvSpPr>
        <p:spPr>
          <a:xfrm>
            <a:off x="1666720" y="2553395"/>
            <a:ext cx="5355556" cy="58477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CA" sz="1600" i="1" dirty="0"/>
              <a:t>*Center elbow joint over the center of the IR, to ensure all required anatomy will be on top of the IR’s active surface</a:t>
            </a:r>
          </a:p>
        </p:txBody>
      </p:sp>
    </p:spTree>
    <p:extLst>
      <p:ext uri="{BB962C8B-B14F-4D97-AF65-F5344CB8AC3E}">
        <p14:creationId xmlns:p14="http://schemas.microsoft.com/office/powerpoint/2010/main" val="344208139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16137" y="1559529"/>
            <a:ext cx="1754483" cy="329870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8624" t="27357"/>
          <a:stretch/>
        </p:blipFill>
        <p:spPr>
          <a:xfrm>
            <a:off x="3966972" y="1094676"/>
            <a:ext cx="4531512" cy="4803301"/>
          </a:xfrm>
          <a:prstGeom prst="rect">
            <a:avLst/>
          </a:prstGeom>
        </p:spPr>
      </p:pic>
      <p:sp>
        <p:nvSpPr>
          <p:cNvPr id="26" name="Rectangle 25">
            <a:extLst>
              <a:ext uri="{FF2B5EF4-FFF2-40B4-BE49-F238E27FC236}">
                <a16:creationId xmlns:a16="http://schemas.microsoft.com/office/drawing/2014/main" id="{568741EA-1267-441D-B665-FE1577777C50}"/>
              </a:ext>
            </a:extLst>
          </p:cNvPr>
          <p:cNvSpPr/>
          <p:nvPr/>
        </p:nvSpPr>
        <p:spPr>
          <a:xfrm>
            <a:off x="1634911" y="868079"/>
            <a:ext cx="4850937" cy="3693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CA" dirty="0"/>
              <a:t>CR is over the elbow “crease” </a:t>
            </a:r>
            <a:r>
              <a:rPr lang="en-CA" sz="1600" i="1" dirty="0"/>
              <a:t>(aka. Elbow joint)</a:t>
            </a:r>
          </a:p>
        </p:txBody>
      </p:sp>
      <p:cxnSp>
        <p:nvCxnSpPr>
          <p:cNvPr id="7" name="Straight Arrow Connector 6"/>
          <p:cNvCxnSpPr>
            <a:stCxn id="56" idx="3"/>
          </p:cNvCxnSpPr>
          <p:nvPr/>
        </p:nvCxnSpPr>
        <p:spPr>
          <a:xfrm>
            <a:off x="4022236" y="2071877"/>
            <a:ext cx="1694865" cy="618988"/>
          </a:xfrm>
          <a:prstGeom prst="straightConnector1">
            <a:avLst/>
          </a:prstGeom>
          <a:ln w="38100">
            <a:solidFill>
              <a:srgbClr val="0AF474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Rectangle 28">
            <a:extLst>
              <a:ext uri="{FF2B5EF4-FFF2-40B4-BE49-F238E27FC236}">
                <a16:creationId xmlns:a16="http://schemas.microsoft.com/office/drawing/2014/main" id="{1D9C0B70-E92D-425E-9510-2992A409AF5D}"/>
              </a:ext>
            </a:extLst>
          </p:cNvPr>
          <p:cNvSpPr/>
          <p:nvPr/>
        </p:nvSpPr>
        <p:spPr>
          <a:xfrm>
            <a:off x="1634911" y="2917461"/>
            <a:ext cx="3323583" cy="3693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CA" dirty="0"/>
              <a:t>Humeral </a:t>
            </a:r>
            <a:r>
              <a:rPr lang="en-CA" dirty="0">
                <a:solidFill>
                  <a:srgbClr val="CC00FF"/>
                </a:solidFill>
              </a:rPr>
              <a:t>epicondyles</a:t>
            </a:r>
            <a:r>
              <a:rPr lang="en-CA" dirty="0"/>
              <a:t> </a:t>
            </a:r>
            <a:r>
              <a:rPr lang="en-CA" dirty="0">
                <a:solidFill>
                  <a:srgbClr val="CC00FF"/>
                </a:solidFill>
              </a:rPr>
              <a:t>45</a:t>
            </a:r>
            <a:r>
              <a:rPr lang="en-CA" baseline="30000" dirty="0">
                <a:solidFill>
                  <a:srgbClr val="CC00FF"/>
                </a:solidFill>
              </a:rPr>
              <a:t>0</a:t>
            </a:r>
            <a:r>
              <a:rPr lang="en-CA" dirty="0">
                <a:solidFill>
                  <a:srgbClr val="CC00FF"/>
                </a:solidFill>
              </a:rPr>
              <a:t> </a:t>
            </a:r>
            <a:r>
              <a:rPr lang="en-CA" dirty="0"/>
              <a:t>to IR</a:t>
            </a: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1D9C0B70-E92D-425E-9510-2992A409AF5D}"/>
              </a:ext>
            </a:extLst>
          </p:cNvPr>
          <p:cNvSpPr/>
          <p:nvPr/>
        </p:nvSpPr>
        <p:spPr>
          <a:xfrm>
            <a:off x="7829798" y="961317"/>
            <a:ext cx="2681323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CA" dirty="0"/>
              <a:t>Entire upper limb “flat” against IR/table surface</a:t>
            </a:r>
          </a:p>
        </p:txBody>
      </p:sp>
      <p:cxnSp>
        <p:nvCxnSpPr>
          <p:cNvPr id="31" name="Straight Arrow Connector 30"/>
          <p:cNvCxnSpPr/>
          <p:nvPr/>
        </p:nvCxnSpPr>
        <p:spPr>
          <a:xfrm>
            <a:off x="5490526" y="1237411"/>
            <a:ext cx="1050584" cy="1206212"/>
          </a:xfrm>
          <a:prstGeom prst="straightConnector1">
            <a:avLst/>
          </a:prstGeom>
          <a:ln w="38100">
            <a:solidFill>
              <a:srgbClr val="0AF474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Rectangle 40">
            <a:extLst>
              <a:ext uri="{FF2B5EF4-FFF2-40B4-BE49-F238E27FC236}">
                <a16:creationId xmlns:a16="http://schemas.microsoft.com/office/drawing/2014/main" id="{CA913140-0247-4275-9C3A-F856D43D8F89}"/>
              </a:ext>
            </a:extLst>
          </p:cNvPr>
          <p:cNvSpPr/>
          <p:nvPr/>
        </p:nvSpPr>
        <p:spPr>
          <a:xfrm>
            <a:off x="1620512" y="5251646"/>
            <a:ext cx="2711921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CA" i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*At least 1/2inch of light beyond all soft-tissue*</a:t>
            </a:r>
            <a:endParaRPr lang="en-CA" i="1" dirty="0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864F9D60-AC5D-4CD9-BCAD-B512731C0845}"/>
              </a:ext>
            </a:extLst>
          </p:cNvPr>
          <p:cNvSpPr/>
          <p:nvPr/>
        </p:nvSpPr>
        <p:spPr>
          <a:xfrm>
            <a:off x="2190621" y="6040712"/>
            <a:ext cx="7908968" cy="3693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CA" i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Radiograph must include @ least 1/3</a:t>
            </a:r>
            <a:r>
              <a:rPr lang="en-CA" i="1" baseline="300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rd</a:t>
            </a:r>
            <a:r>
              <a:rPr lang="en-CA" i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proximal forearm &amp; ¼ distal humerus</a:t>
            </a:r>
            <a:endParaRPr lang="en-CA" i="1" dirty="0"/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1D9C0B70-E92D-425E-9510-2992A409AF5D}"/>
              </a:ext>
            </a:extLst>
          </p:cNvPr>
          <p:cNvSpPr/>
          <p:nvPr/>
        </p:nvSpPr>
        <p:spPr>
          <a:xfrm>
            <a:off x="1634911" y="1610212"/>
            <a:ext cx="2387325" cy="92333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CA" dirty="0"/>
              <a:t>Marker on </a:t>
            </a:r>
            <a:r>
              <a:rPr lang="en-CA" i="1" u="sng" dirty="0"/>
              <a:t>lateral</a:t>
            </a:r>
            <a:r>
              <a:rPr lang="en-CA" dirty="0"/>
              <a:t> side (</a:t>
            </a:r>
            <a:r>
              <a:rPr lang="en-CA" b="1" dirty="0"/>
              <a:t>NOT</a:t>
            </a:r>
            <a:r>
              <a:rPr lang="en-CA" dirty="0"/>
              <a:t> thumb side) </a:t>
            </a:r>
            <a:r>
              <a:rPr lang="en-CA" i="1" dirty="0">
                <a:solidFill>
                  <a:srgbClr val="00B050"/>
                </a:solidFill>
              </a:rPr>
              <a:t>*note orientation*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1D9C0B70-E92D-425E-9510-2992A409AF5D}"/>
              </a:ext>
            </a:extLst>
          </p:cNvPr>
          <p:cNvSpPr/>
          <p:nvPr/>
        </p:nvSpPr>
        <p:spPr>
          <a:xfrm>
            <a:off x="1620512" y="4125984"/>
            <a:ext cx="2428775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CA" dirty="0"/>
              <a:t>Humerus &amp; Forearm parallel to length of IR</a:t>
            </a:r>
          </a:p>
        </p:txBody>
      </p:sp>
      <p:cxnSp>
        <p:nvCxnSpPr>
          <p:cNvPr id="38" name="Straight Arrow Connector 37"/>
          <p:cNvCxnSpPr>
            <a:stCxn id="30" idx="2"/>
          </p:cNvCxnSpPr>
          <p:nvPr/>
        </p:nvCxnSpPr>
        <p:spPr>
          <a:xfrm>
            <a:off x="9170460" y="1607647"/>
            <a:ext cx="161025" cy="464230"/>
          </a:xfrm>
          <a:prstGeom prst="straightConnector1">
            <a:avLst/>
          </a:prstGeom>
          <a:ln w="38100">
            <a:solidFill>
              <a:srgbClr val="0AF474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Rectangle 31">
            <a:extLst>
              <a:ext uri="{FF2B5EF4-FFF2-40B4-BE49-F238E27FC236}">
                <a16:creationId xmlns:a16="http://schemas.microsoft.com/office/drawing/2014/main" id="{1D9C0B70-E92D-425E-9510-2992A409AF5D}"/>
              </a:ext>
            </a:extLst>
          </p:cNvPr>
          <p:cNvSpPr/>
          <p:nvPr/>
        </p:nvSpPr>
        <p:spPr>
          <a:xfrm>
            <a:off x="8650707" y="5205478"/>
            <a:ext cx="1708191" cy="3693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CA" dirty="0">
                <a:solidFill>
                  <a:srgbClr val="CC00FF"/>
                </a:solidFill>
              </a:rPr>
              <a:t>Hand pronated</a:t>
            </a:r>
          </a:p>
        </p:txBody>
      </p:sp>
      <p:cxnSp>
        <p:nvCxnSpPr>
          <p:cNvPr id="33" name="Straight Arrow Connector 32"/>
          <p:cNvCxnSpPr>
            <a:stCxn id="32" idx="0"/>
          </p:cNvCxnSpPr>
          <p:nvPr/>
        </p:nvCxnSpPr>
        <p:spPr>
          <a:xfrm flipV="1">
            <a:off x="9504803" y="4846480"/>
            <a:ext cx="37095" cy="358998"/>
          </a:xfrm>
          <a:prstGeom prst="straightConnector1">
            <a:avLst/>
          </a:prstGeom>
          <a:ln w="38100">
            <a:solidFill>
              <a:srgbClr val="0AF474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Oval 35"/>
          <p:cNvSpPr/>
          <p:nvPr/>
        </p:nvSpPr>
        <p:spPr>
          <a:xfrm rot="21280861">
            <a:off x="8642701" y="3657671"/>
            <a:ext cx="1731256" cy="1196273"/>
          </a:xfrm>
          <a:prstGeom prst="ellipse">
            <a:avLst/>
          </a:prstGeom>
          <a:solidFill>
            <a:srgbClr val="66FF33">
              <a:alpha val="20000"/>
            </a:srgbClr>
          </a:solidFill>
          <a:ln>
            <a:solidFill>
              <a:srgbClr val="0AF47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22" name="Title 1"/>
          <p:cNvSpPr>
            <a:spLocks noGrp="1"/>
          </p:cNvSpPr>
          <p:nvPr>
            <p:ph type="title"/>
          </p:nvPr>
        </p:nvSpPr>
        <p:spPr>
          <a:xfrm>
            <a:off x="838200" y="-246681"/>
            <a:ext cx="10515600" cy="1325563"/>
          </a:xfrm>
        </p:spPr>
        <p:txBody>
          <a:bodyPr/>
          <a:lstStyle/>
          <a:p>
            <a:r>
              <a:rPr lang="en-CA" sz="2400" dirty="0"/>
              <a:t>Positioning – AP Oblique with </a:t>
            </a:r>
            <a:r>
              <a:rPr lang="en-CA" sz="2400" dirty="0">
                <a:solidFill>
                  <a:srgbClr val="00B0F0"/>
                </a:solidFill>
              </a:rPr>
              <a:t>Medial Rotation</a:t>
            </a:r>
          </a:p>
        </p:txBody>
      </p:sp>
      <p:sp>
        <p:nvSpPr>
          <p:cNvPr id="34" name="Text Placeholder 4"/>
          <p:cNvSpPr txBox="1">
            <a:spLocks/>
          </p:cNvSpPr>
          <p:nvPr/>
        </p:nvSpPr>
        <p:spPr>
          <a:xfrm>
            <a:off x="4671136" y="5872667"/>
            <a:ext cx="2091928" cy="369332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60239566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-343835"/>
            <a:ext cx="10515600" cy="1325563"/>
          </a:xfrm>
        </p:spPr>
        <p:txBody>
          <a:bodyPr/>
          <a:lstStyle/>
          <a:p>
            <a:r>
              <a:rPr lang="en-CA" sz="2400" dirty="0"/>
              <a:t>Positioning – AP Oblique with </a:t>
            </a:r>
            <a:r>
              <a:rPr lang="en-CA" sz="2400" dirty="0">
                <a:solidFill>
                  <a:srgbClr val="EE362C"/>
                </a:solidFill>
              </a:rPr>
              <a:t>Lateral Rotation</a:t>
            </a:r>
          </a:p>
        </p:txBody>
      </p:sp>
      <p:sp>
        <p:nvSpPr>
          <p:cNvPr id="12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>
              <a:spcAft>
                <a:spcPts val="3000"/>
              </a:spcAft>
              <a:buFont typeface="Wingdings" panose="05000000000000000000" pitchFamily="2" charset="2"/>
              <a:buChar char="Ø"/>
              <a:defRPr/>
            </a:pPr>
            <a:r>
              <a:rPr lang="en-CA" dirty="0"/>
              <a:t>Position the entire upper limb on the same horizontal plane</a:t>
            </a:r>
            <a:endParaRPr lang="en-CA" i="1" dirty="0"/>
          </a:p>
          <a:p>
            <a:pPr marL="457200">
              <a:spcAft>
                <a:spcPts val="3000"/>
              </a:spcAft>
              <a:buFont typeface="Wingdings" panose="05000000000000000000" pitchFamily="2" charset="2"/>
              <a:buChar char="Ø"/>
              <a:defRPr/>
            </a:pPr>
            <a:r>
              <a:rPr lang="en-CA" i="1" dirty="0"/>
              <a:t>Arm fully extended</a:t>
            </a:r>
          </a:p>
          <a:p>
            <a:pPr marL="457200">
              <a:spcBef>
                <a:spcPts val="600"/>
              </a:spcBef>
              <a:spcAft>
                <a:spcPts val="3000"/>
              </a:spcAft>
              <a:buFont typeface="Wingdings" panose="05000000000000000000" pitchFamily="2" charset="2"/>
              <a:buChar char="Ø"/>
              <a:defRPr/>
            </a:pPr>
            <a:r>
              <a:rPr lang="en-CA" dirty="0">
                <a:solidFill>
                  <a:srgbClr val="00B050"/>
                </a:solidFill>
              </a:rPr>
              <a:t>Supinate hand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5901541" y="1857803"/>
            <a:ext cx="4271907" cy="3537000"/>
            <a:chOff x="4624090" y="992098"/>
            <a:chExt cx="4271907" cy="3537000"/>
          </a:xfrm>
        </p:grpSpPr>
        <p:sp>
          <p:nvSpPr>
            <p:cNvPr id="7" name="Text Placeholder 4"/>
            <p:cNvSpPr txBox="1">
              <a:spLocks/>
            </p:cNvSpPr>
            <p:nvPr/>
          </p:nvSpPr>
          <p:spPr>
            <a:xfrm>
              <a:off x="5375626" y="4144780"/>
              <a:ext cx="2091928" cy="384318"/>
            </a:xfrm>
            <a:prstGeom prst="rect">
              <a:avLst/>
            </a:prstGeom>
          </p:spPr>
          <p:txBody>
            <a:bodyPr/>
            <a:lstStyle>
              <a:lvl1pPr marL="0" indent="0" algn="l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800" kern="1200" baseline="0">
                  <a:solidFill>
                    <a:schemeClr val="accent3"/>
                  </a:solidFill>
                  <a:latin typeface="Arial" pitchFamily="34" charset="0"/>
                  <a:ea typeface="+mn-ea"/>
                  <a:cs typeface="Arial" pitchFamily="34" charset="0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8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8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r"/>
              <a:endParaRPr lang="en-CA" dirty="0"/>
            </a:p>
          </p:txBody>
        </p:sp>
        <p:pic>
          <p:nvPicPr>
            <p:cNvPr id="3" name="Picture 2"/>
            <p:cNvPicPr>
              <a:picLocks noChangeAspect="1"/>
            </p:cNvPicPr>
            <p:nvPr/>
          </p:nvPicPr>
          <p:blipFill rotWithShape="1">
            <a:blip r:embed="rId2"/>
            <a:srcRect t="29363" b="15596"/>
            <a:stretch/>
          </p:blipFill>
          <p:spPr>
            <a:xfrm>
              <a:off x="4624090" y="992098"/>
              <a:ext cx="4271907" cy="3135086"/>
            </a:xfrm>
            <a:prstGeom prst="rect">
              <a:avLst/>
            </a:prstGeom>
          </p:spPr>
        </p:pic>
      </p:grpSp>
      <p:sp>
        <p:nvSpPr>
          <p:cNvPr id="5" name="Rectangle 4"/>
          <p:cNvSpPr/>
          <p:nvPr/>
        </p:nvSpPr>
        <p:spPr>
          <a:xfrm>
            <a:off x="1524001" y="5295262"/>
            <a:ext cx="875508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342900">
              <a:spcBef>
                <a:spcPts val="1800"/>
              </a:spcBef>
              <a:spcAft>
                <a:spcPts val="1800"/>
              </a:spcAft>
              <a:buFont typeface="Wingdings" panose="05000000000000000000" pitchFamily="2" charset="2"/>
              <a:buChar char="Ø"/>
              <a:defRPr/>
            </a:pPr>
            <a:r>
              <a:rPr lang="en-CA" sz="28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Rotate arm </a:t>
            </a:r>
            <a:r>
              <a:rPr lang="en-CA" sz="2800" b="1" u="sng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laterally</a:t>
            </a:r>
            <a:r>
              <a:rPr lang="en-CA" sz="28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until the </a:t>
            </a:r>
            <a:r>
              <a:rPr lang="en-CA" sz="2800" i="1" dirty="0">
                <a:solidFill>
                  <a:srgbClr val="CC00FF"/>
                </a:solidFill>
                <a:latin typeface="Arial" pitchFamily="34" charset="0"/>
                <a:cs typeface="Arial" pitchFamily="34" charset="0"/>
              </a:rPr>
              <a:t>epicondyles form a 45</a:t>
            </a:r>
            <a:r>
              <a:rPr lang="en-CA" sz="2800" i="1" baseline="30000" dirty="0">
                <a:solidFill>
                  <a:srgbClr val="CC00FF"/>
                </a:solidFill>
                <a:latin typeface="Arial" pitchFamily="34" charset="0"/>
                <a:cs typeface="Arial" pitchFamily="34" charset="0"/>
              </a:rPr>
              <a:t>o</a:t>
            </a:r>
            <a:r>
              <a:rPr lang="en-CA" sz="2800" i="1" dirty="0">
                <a:solidFill>
                  <a:srgbClr val="CC00FF"/>
                </a:solidFill>
                <a:latin typeface="Arial" pitchFamily="34" charset="0"/>
                <a:cs typeface="Arial" pitchFamily="34" charset="0"/>
              </a:rPr>
              <a:t> angle </a:t>
            </a:r>
            <a:r>
              <a:rPr lang="en-CA" sz="28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to the IR 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4C6F823-2EC3-41C2-BA4F-D05B92AC8005}"/>
              </a:ext>
            </a:extLst>
          </p:cNvPr>
          <p:cNvSpPr/>
          <p:nvPr/>
        </p:nvSpPr>
        <p:spPr>
          <a:xfrm>
            <a:off x="5253067" y="1175928"/>
            <a:ext cx="5355556" cy="58477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CA" sz="1600" i="1" dirty="0"/>
              <a:t>*Center elbow joint over the center of the IR, to ensure all required anatomy will be on top of the IR’s active surface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568741EA-1267-441D-B665-FE1577777C50}"/>
              </a:ext>
            </a:extLst>
          </p:cNvPr>
          <p:cNvSpPr/>
          <p:nvPr/>
        </p:nvSpPr>
        <p:spPr>
          <a:xfrm>
            <a:off x="6506226" y="688983"/>
            <a:ext cx="4176143" cy="369332"/>
          </a:xfrm>
          <a:prstGeom prst="rect">
            <a:avLst/>
          </a:prstGeom>
          <a:solidFill>
            <a:srgbClr val="61F9A6"/>
          </a:solidFill>
          <a:ln>
            <a:solidFill>
              <a:schemeClr val="tx1"/>
            </a:solidFill>
          </a:ln>
        </p:spPr>
        <p:txBody>
          <a:bodyPr wrap="none" lIns="91440" tIns="45720" rIns="91440" bIns="45720" anchor="t">
            <a:spAutoFit/>
          </a:bodyPr>
          <a:lstStyle/>
          <a:p>
            <a:r>
              <a:rPr lang="en-CA" dirty="0"/>
              <a:t>Remember to change CR cassette</a:t>
            </a:r>
          </a:p>
        </p:txBody>
      </p:sp>
    </p:spTree>
    <p:extLst>
      <p:ext uri="{BB962C8B-B14F-4D97-AF65-F5344CB8AC3E}">
        <p14:creationId xmlns:p14="http://schemas.microsoft.com/office/powerpoint/2010/main" val="61706124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6881" t="28148" r="5963"/>
          <a:stretch/>
        </p:blipFill>
        <p:spPr>
          <a:xfrm>
            <a:off x="4049286" y="1086496"/>
            <a:ext cx="3848650" cy="4778820"/>
          </a:xfrm>
          <a:prstGeom prst="rect">
            <a:avLst/>
          </a:prstGeom>
        </p:spPr>
      </p:pic>
      <p:sp>
        <p:nvSpPr>
          <p:cNvPr id="26" name="Rectangle 25">
            <a:extLst>
              <a:ext uri="{FF2B5EF4-FFF2-40B4-BE49-F238E27FC236}">
                <a16:creationId xmlns:a16="http://schemas.microsoft.com/office/drawing/2014/main" id="{568741EA-1267-441D-B665-FE1577777C50}"/>
              </a:ext>
            </a:extLst>
          </p:cNvPr>
          <p:cNvSpPr/>
          <p:nvPr/>
        </p:nvSpPr>
        <p:spPr>
          <a:xfrm>
            <a:off x="1634911" y="868079"/>
            <a:ext cx="4850937" cy="3693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CA" dirty="0"/>
              <a:t>CR is over the elbow “crease” </a:t>
            </a:r>
            <a:r>
              <a:rPr lang="en-CA" sz="1600" i="1" dirty="0"/>
              <a:t>(aka. Elbow joint)</a:t>
            </a:r>
          </a:p>
        </p:txBody>
      </p:sp>
      <p:cxnSp>
        <p:nvCxnSpPr>
          <p:cNvPr id="7" name="Straight Arrow Connector 6"/>
          <p:cNvCxnSpPr>
            <a:stCxn id="56" idx="3"/>
          </p:cNvCxnSpPr>
          <p:nvPr/>
        </p:nvCxnSpPr>
        <p:spPr>
          <a:xfrm>
            <a:off x="4022236" y="1933379"/>
            <a:ext cx="1266243" cy="477313"/>
          </a:xfrm>
          <a:prstGeom prst="straightConnector1">
            <a:avLst/>
          </a:prstGeom>
          <a:ln w="38100">
            <a:solidFill>
              <a:srgbClr val="0AF474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Rectangle 28">
            <a:extLst>
              <a:ext uri="{FF2B5EF4-FFF2-40B4-BE49-F238E27FC236}">
                <a16:creationId xmlns:a16="http://schemas.microsoft.com/office/drawing/2014/main" id="{1D9C0B70-E92D-425E-9510-2992A409AF5D}"/>
              </a:ext>
            </a:extLst>
          </p:cNvPr>
          <p:cNvSpPr/>
          <p:nvPr/>
        </p:nvSpPr>
        <p:spPr>
          <a:xfrm>
            <a:off x="1634911" y="2917461"/>
            <a:ext cx="3323583" cy="3693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CA" dirty="0"/>
              <a:t>Humeral </a:t>
            </a:r>
            <a:r>
              <a:rPr lang="en-CA" dirty="0">
                <a:solidFill>
                  <a:srgbClr val="CC00FF"/>
                </a:solidFill>
              </a:rPr>
              <a:t>epicondyles</a:t>
            </a:r>
            <a:r>
              <a:rPr lang="en-CA" dirty="0"/>
              <a:t> </a:t>
            </a:r>
            <a:r>
              <a:rPr lang="en-CA" dirty="0">
                <a:solidFill>
                  <a:srgbClr val="CC00FF"/>
                </a:solidFill>
              </a:rPr>
              <a:t>45</a:t>
            </a:r>
            <a:r>
              <a:rPr lang="en-CA" baseline="30000" dirty="0">
                <a:solidFill>
                  <a:srgbClr val="CC00FF"/>
                </a:solidFill>
              </a:rPr>
              <a:t>0</a:t>
            </a:r>
            <a:r>
              <a:rPr lang="en-CA" dirty="0">
                <a:solidFill>
                  <a:srgbClr val="CC00FF"/>
                </a:solidFill>
              </a:rPr>
              <a:t> </a:t>
            </a:r>
            <a:r>
              <a:rPr lang="en-CA" dirty="0"/>
              <a:t>to IR</a:t>
            </a: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1D9C0B70-E92D-425E-9510-2992A409AF5D}"/>
              </a:ext>
            </a:extLst>
          </p:cNvPr>
          <p:cNvSpPr/>
          <p:nvPr/>
        </p:nvSpPr>
        <p:spPr>
          <a:xfrm>
            <a:off x="7829798" y="961317"/>
            <a:ext cx="2681323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CA" dirty="0"/>
              <a:t>Entire upper limb “flat” against IR/table surface</a:t>
            </a:r>
          </a:p>
        </p:txBody>
      </p:sp>
      <p:cxnSp>
        <p:nvCxnSpPr>
          <p:cNvPr id="31" name="Straight Arrow Connector 30"/>
          <p:cNvCxnSpPr/>
          <p:nvPr/>
        </p:nvCxnSpPr>
        <p:spPr>
          <a:xfrm>
            <a:off x="5490526" y="1237412"/>
            <a:ext cx="514186" cy="1341447"/>
          </a:xfrm>
          <a:prstGeom prst="straightConnector1">
            <a:avLst/>
          </a:prstGeom>
          <a:ln w="38100">
            <a:solidFill>
              <a:srgbClr val="0AF474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Rectangle 40">
            <a:extLst>
              <a:ext uri="{FF2B5EF4-FFF2-40B4-BE49-F238E27FC236}">
                <a16:creationId xmlns:a16="http://schemas.microsoft.com/office/drawing/2014/main" id="{CA913140-0247-4275-9C3A-F856D43D8F89}"/>
              </a:ext>
            </a:extLst>
          </p:cNvPr>
          <p:cNvSpPr/>
          <p:nvPr/>
        </p:nvSpPr>
        <p:spPr>
          <a:xfrm>
            <a:off x="1620512" y="5251646"/>
            <a:ext cx="2711921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CA" i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*At least 1/2inch of light beyond all soft-tissue*</a:t>
            </a:r>
            <a:endParaRPr lang="en-CA" i="1" dirty="0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864F9D60-AC5D-4CD9-BCAD-B512731C0845}"/>
              </a:ext>
            </a:extLst>
          </p:cNvPr>
          <p:cNvSpPr/>
          <p:nvPr/>
        </p:nvSpPr>
        <p:spPr>
          <a:xfrm>
            <a:off x="2190621" y="6040712"/>
            <a:ext cx="7908968" cy="3693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CA" i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Radiograph must include @ least 1/3</a:t>
            </a:r>
            <a:r>
              <a:rPr lang="en-CA" i="1" baseline="300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rd</a:t>
            </a:r>
            <a:r>
              <a:rPr lang="en-CA" i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proximal forearm &amp; ¼ distal humerus</a:t>
            </a:r>
            <a:endParaRPr lang="en-CA" i="1" dirty="0"/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1D9C0B70-E92D-425E-9510-2992A409AF5D}"/>
              </a:ext>
            </a:extLst>
          </p:cNvPr>
          <p:cNvSpPr/>
          <p:nvPr/>
        </p:nvSpPr>
        <p:spPr>
          <a:xfrm>
            <a:off x="1634911" y="1610213"/>
            <a:ext cx="2387325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CA" dirty="0"/>
              <a:t>Marker on </a:t>
            </a:r>
            <a:r>
              <a:rPr lang="en-CA" i="1" dirty="0"/>
              <a:t>lateral</a:t>
            </a:r>
            <a:r>
              <a:rPr lang="en-CA" dirty="0"/>
              <a:t> side </a:t>
            </a:r>
            <a:r>
              <a:rPr lang="en-CA" i="1" dirty="0">
                <a:solidFill>
                  <a:srgbClr val="00B050"/>
                </a:solidFill>
              </a:rPr>
              <a:t>*note orientation*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1D9C0B70-E92D-425E-9510-2992A409AF5D}"/>
              </a:ext>
            </a:extLst>
          </p:cNvPr>
          <p:cNvSpPr/>
          <p:nvPr/>
        </p:nvSpPr>
        <p:spPr>
          <a:xfrm>
            <a:off x="8308450" y="4634624"/>
            <a:ext cx="1896886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CA" dirty="0"/>
              <a:t>Forearm parallel to length of IR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1D9C0B70-E92D-425E-9510-2992A409AF5D}"/>
              </a:ext>
            </a:extLst>
          </p:cNvPr>
          <p:cNvSpPr/>
          <p:nvPr/>
        </p:nvSpPr>
        <p:spPr>
          <a:xfrm>
            <a:off x="8153406" y="3874865"/>
            <a:ext cx="2051930" cy="3693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CA" dirty="0">
                <a:solidFill>
                  <a:srgbClr val="CC00FF"/>
                </a:solidFill>
              </a:rPr>
              <a:t>Hand “supinated”</a:t>
            </a:r>
          </a:p>
        </p:txBody>
      </p:sp>
      <p:sp>
        <p:nvSpPr>
          <p:cNvPr id="22" name="Title 1"/>
          <p:cNvSpPr>
            <a:spLocks noGrp="1"/>
          </p:cNvSpPr>
          <p:nvPr>
            <p:ph type="title"/>
          </p:nvPr>
        </p:nvSpPr>
        <p:spPr>
          <a:xfrm>
            <a:off x="887305" y="-234087"/>
            <a:ext cx="10515600" cy="1325563"/>
          </a:xfrm>
        </p:spPr>
        <p:txBody>
          <a:bodyPr/>
          <a:lstStyle/>
          <a:p>
            <a:r>
              <a:rPr lang="en-CA" sz="2400" dirty="0"/>
              <a:t>Positioning – AP Oblique with </a:t>
            </a:r>
            <a:r>
              <a:rPr lang="en-CA" sz="2400" dirty="0">
                <a:solidFill>
                  <a:srgbClr val="EE362C"/>
                </a:solidFill>
              </a:rPr>
              <a:t>Lateral Rotation</a:t>
            </a:r>
            <a:endParaRPr lang="en-CA" sz="2400" dirty="0"/>
          </a:p>
        </p:txBody>
      </p:sp>
      <p:sp>
        <p:nvSpPr>
          <p:cNvPr id="19" name="Text Placeholder 4"/>
          <p:cNvSpPr txBox="1">
            <a:spLocks/>
          </p:cNvSpPr>
          <p:nvPr/>
        </p:nvSpPr>
        <p:spPr>
          <a:xfrm>
            <a:off x="4449182" y="5897976"/>
            <a:ext cx="2091928" cy="336671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endParaRPr lang="en-CA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3318" r="18879" b="58648"/>
          <a:stretch/>
        </p:blipFill>
        <p:spPr>
          <a:xfrm>
            <a:off x="7342910" y="1959764"/>
            <a:ext cx="3325091" cy="1462203"/>
          </a:xfrm>
          <a:prstGeom prst="rect">
            <a:avLst/>
          </a:prstGeom>
        </p:spPr>
      </p:pic>
      <p:sp>
        <p:nvSpPr>
          <p:cNvPr id="36" name="Oval 35"/>
          <p:cNvSpPr/>
          <p:nvPr/>
        </p:nvSpPr>
        <p:spPr>
          <a:xfrm rot="21280861">
            <a:off x="7374400" y="2339255"/>
            <a:ext cx="725510" cy="702404"/>
          </a:xfrm>
          <a:prstGeom prst="ellipse">
            <a:avLst/>
          </a:prstGeom>
          <a:solidFill>
            <a:srgbClr val="66FF33">
              <a:alpha val="20000"/>
            </a:srgbClr>
          </a:solidFill>
          <a:ln>
            <a:solidFill>
              <a:srgbClr val="0AF47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cxnSp>
        <p:nvCxnSpPr>
          <p:cNvPr id="33" name="Straight Arrow Connector 32"/>
          <p:cNvCxnSpPr>
            <a:endCxn id="36" idx="4"/>
          </p:cNvCxnSpPr>
          <p:nvPr/>
        </p:nvCxnSpPr>
        <p:spPr>
          <a:xfrm flipH="1" flipV="1">
            <a:off x="7769712" y="3040147"/>
            <a:ext cx="383694" cy="834718"/>
          </a:xfrm>
          <a:prstGeom prst="straightConnector1">
            <a:avLst/>
          </a:prstGeom>
          <a:ln w="38100">
            <a:solidFill>
              <a:srgbClr val="0AF474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Arrow Connector 37"/>
          <p:cNvCxnSpPr>
            <a:stCxn id="30" idx="2"/>
          </p:cNvCxnSpPr>
          <p:nvPr/>
        </p:nvCxnSpPr>
        <p:spPr>
          <a:xfrm>
            <a:off x="9170459" y="1607647"/>
            <a:ext cx="808772" cy="952180"/>
          </a:xfrm>
          <a:prstGeom prst="straightConnector1">
            <a:avLst/>
          </a:prstGeom>
          <a:ln w="38100">
            <a:solidFill>
              <a:srgbClr val="0AF474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2834900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97702" y="-227919"/>
            <a:ext cx="10515600" cy="1325563"/>
          </a:xfrm>
        </p:spPr>
        <p:txBody>
          <a:bodyPr/>
          <a:lstStyle/>
          <a:p>
            <a:r>
              <a:rPr lang="en-CA" dirty="0"/>
              <a:t>Positioning – Lateral Elbow</a:t>
            </a:r>
          </a:p>
        </p:txBody>
      </p:sp>
      <p:sp>
        <p:nvSpPr>
          <p:cNvPr id="12" name="Content Placeholder 2"/>
          <p:cNvSpPr>
            <a:spLocks noGrp="1"/>
          </p:cNvSpPr>
          <p:nvPr>
            <p:ph idx="1"/>
          </p:nvPr>
        </p:nvSpPr>
        <p:spPr>
          <a:xfrm>
            <a:off x="838200" y="1534272"/>
            <a:ext cx="10515600" cy="4351338"/>
          </a:xfrm>
        </p:spPr>
        <p:txBody>
          <a:bodyPr/>
          <a:lstStyle/>
          <a:p>
            <a:pPr marL="457200">
              <a:spcAft>
                <a:spcPts val="1800"/>
              </a:spcAft>
              <a:buFont typeface="Wingdings" panose="05000000000000000000" pitchFamily="2" charset="2"/>
              <a:buChar char="Ø"/>
              <a:defRPr/>
            </a:pPr>
            <a:r>
              <a:rPr lang="en-CA" sz="2600" dirty="0"/>
              <a:t>Position the entire upper limb on the same horizontal plane</a:t>
            </a:r>
            <a:endParaRPr lang="en-CA" sz="2600" i="1" dirty="0"/>
          </a:p>
          <a:p>
            <a:pPr marL="457200">
              <a:spcAft>
                <a:spcPts val="1800"/>
              </a:spcAft>
              <a:buFont typeface="Wingdings" panose="05000000000000000000" pitchFamily="2" charset="2"/>
              <a:buChar char="Ø"/>
              <a:defRPr/>
            </a:pPr>
            <a:r>
              <a:rPr lang="en-CA" sz="2600" dirty="0"/>
              <a:t>Rotate hand and wrist into a true lateral</a:t>
            </a:r>
          </a:p>
          <a:p>
            <a:pPr marL="457200">
              <a:spcAft>
                <a:spcPts val="1800"/>
              </a:spcAft>
              <a:buFont typeface="Wingdings" panose="05000000000000000000" pitchFamily="2" charset="2"/>
              <a:buChar char="Ø"/>
              <a:defRPr/>
            </a:pPr>
            <a:r>
              <a:rPr lang="en-CA" sz="2600" i="1" dirty="0">
                <a:solidFill>
                  <a:srgbClr val="CC00FF"/>
                </a:solidFill>
              </a:rPr>
              <a:t>Elbow flexed 90</a:t>
            </a:r>
            <a:r>
              <a:rPr lang="en-CA" sz="2600" i="1" baseline="30000" dirty="0">
                <a:solidFill>
                  <a:srgbClr val="CC00FF"/>
                </a:solidFill>
              </a:rPr>
              <a:t>o</a:t>
            </a:r>
            <a:r>
              <a:rPr lang="en-CA" sz="2600" i="1" dirty="0">
                <a:solidFill>
                  <a:srgbClr val="CC00FF"/>
                </a:solidFill>
              </a:rPr>
              <a:t> </a:t>
            </a:r>
          </a:p>
          <a:p>
            <a:pPr marL="0" indent="0">
              <a:buNone/>
            </a:pPr>
            <a:endParaRPr lang="en-US" sz="2000" dirty="0"/>
          </a:p>
        </p:txBody>
      </p:sp>
      <p:grpSp>
        <p:nvGrpSpPr>
          <p:cNvPr id="3" name="Group 2"/>
          <p:cNvGrpSpPr/>
          <p:nvPr/>
        </p:nvGrpSpPr>
        <p:grpSpPr>
          <a:xfrm>
            <a:off x="4052287" y="3313497"/>
            <a:ext cx="4917542" cy="3383989"/>
            <a:chOff x="3995861" y="3151747"/>
            <a:chExt cx="4917542" cy="3383989"/>
          </a:xfrm>
        </p:grpSpPr>
        <p:sp>
          <p:nvSpPr>
            <p:cNvPr id="6" name="Text Placeholder 4"/>
            <p:cNvSpPr txBox="1">
              <a:spLocks/>
            </p:cNvSpPr>
            <p:nvPr/>
          </p:nvSpPr>
          <p:spPr>
            <a:xfrm>
              <a:off x="4853112" y="6151418"/>
              <a:ext cx="2091928" cy="384318"/>
            </a:xfrm>
            <a:prstGeom prst="rect">
              <a:avLst/>
            </a:prstGeom>
          </p:spPr>
          <p:txBody>
            <a:bodyPr/>
            <a:lstStyle>
              <a:lvl1pPr marL="0" indent="0" algn="l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800" kern="1200" baseline="0">
                  <a:solidFill>
                    <a:schemeClr val="accent3"/>
                  </a:solidFill>
                  <a:latin typeface="Arial" pitchFamily="34" charset="0"/>
                  <a:ea typeface="+mn-ea"/>
                  <a:cs typeface="Arial" pitchFamily="34" charset="0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8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8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CA" dirty="0"/>
            </a:p>
          </p:txBody>
        </p:sp>
        <p:pic>
          <p:nvPicPr>
            <p:cNvPr id="2" name="Picture 1"/>
            <p:cNvPicPr>
              <a:picLocks noChangeAspect="1"/>
            </p:cNvPicPr>
            <p:nvPr/>
          </p:nvPicPr>
          <p:blipFill rotWithShape="1">
            <a:blip r:embed="rId2"/>
            <a:srcRect l="14425" t="38120" r="3578" b="24366"/>
            <a:stretch/>
          </p:blipFill>
          <p:spPr>
            <a:xfrm>
              <a:off x="3995861" y="3151747"/>
              <a:ext cx="4917542" cy="299967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2649111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/>
          <a:srcRect l="16346" t="32592" b="709"/>
          <a:stretch/>
        </p:blipFill>
        <p:spPr>
          <a:xfrm rot="16200000">
            <a:off x="3961151" y="1026451"/>
            <a:ext cx="4676009" cy="497101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56224" y="1708515"/>
            <a:ext cx="2404155" cy="1655466"/>
          </a:xfrm>
          <a:prstGeom prst="rect">
            <a:avLst/>
          </a:prstGeom>
        </p:spPr>
      </p:pic>
      <p:sp>
        <p:nvSpPr>
          <p:cNvPr id="26" name="Rectangle 25">
            <a:extLst>
              <a:ext uri="{FF2B5EF4-FFF2-40B4-BE49-F238E27FC236}">
                <a16:creationId xmlns:a16="http://schemas.microsoft.com/office/drawing/2014/main" id="{568741EA-1267-441D-B665-FE1577777C50}"/>
              </a:ext>
            </a:extLst>
          </p:cNvPr>
          <p:cNvSpPr/>
          <p:nvPr/>
        </p:nvSpPr>
        <p:spPr>
          <a:xfrm>
            <a:off x="1639032" y="892381"/>
            <a:ext cx="3067424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CA" dirty="0"/>
              <a:t>CR is ~½ inch proximal and anterior to lateral epicondyle </a:t>
            </a:r>
            <a:endParaRPr lang="en-CA" sz="1600" i="1" dirty="0"/>
          </a:p>
        </p:txBody>
      </p:sp>
      <p:cxnSp>
        <p:nvCxnSpPr>
          <p:cNvPr id="7" name="Straight Arrow Connector 6"/>
          <p:cNvCxnSpPr>
            <a:stCxn id="56" idx="2"/>
          </p:cNvCxnSpPr>
          <p:nvPr/>
        </p:nvCxnSpPr>
        <p:spPr>
          <a:xfrm flipH="1">
            <a:off x="6489316" y="2086717"/>
            <a:ext cx="340492" cy="898129"/>
          </a:xfrm>
          <a:prstGeom prst="straightConnector1">
            <a:avLst/>
          </a:prstGeom>
          <a:ln w="38100">
            <a:solidFill>
              <a:srgbClr val="0AF474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Rectangle 28">
            <a:extLst>
              <a:ext uri="{FF2B5EF4-FFF2-40B4-BE49-F238E27FC236}">
                <a16:creationId xmlns:a16="http://schemas.microsoft.com/office/drawing/2014/main" id="{1D9C0B70-E92D-425E-9510-2992A409AF5D}"/>
              </a:ext>
            </a:extLst>
          </p:cNvPr>
          <p:cNvSpPr/>
          <p:nvPr/>
        </p:nvSpPr>
        <p:spPr>
          <a:xfrm>
            <a:off x="3959379" y="5608832"/>
            <a:ext cx="4360850" cy="3693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CA" dirty="0"/>
              <a:t>Humeral </a:t>
            </a:r>
            <a:r>
              <a:rPr lang="en-CA" dirty="0">
                <a:solidFill>
                  <a:srgbClr val="CC00FF"/>
                </a:solidFill>
              </a:rPr>
              <a:t>epicondyles</a:t>
            </a:r>
            <a:r>
              <a:rPr lang="en-CA" dirty="0"/>
              <a:t> </a:t>
            </a:r>
            <a:r>
              <a:rPr lang="en-CA" dirty="0">
                <a:solidFill>
                  <a:srgbClr val="CC00FF"/>
                </a:solidFill>
              </a:rPr>
              <a:t>perpendicular </a:t>
            </a:r>
            <a:r>
              <a:rPr lang="en-CA" dirty="0"/>
              <a:t>to IR</a:t>
            </a: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1D9C0B70-E92D-425E-9510-2992A409AF5D}"/>
              </a:ext>
            </a:extLst>
          </p:cNvPr>
          <p:cNvSpPr/>
          <p:nvPr/>
        </p:nvSpPr>
        <p:spPr>
          <a:xfrm>
            <a:off x="7829797" y="848350"/>
            <a:ext cx="2681323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CA" dirty="0"/>
              <a:t>Entire upper limb “flat” against IR/table surface</a:t>
            </a:r>
          </a:p>
        </p:txBody>
      </p:sp>
      <p:cxnSp>
        <p:nvCxnSpPr>
          <p:cNvPr id="31" name="Straight Arrow Connector 30"/>
          <p:cNvCxnSpPr/>
          <p:nvPr/>
        </p:nvCxnSpPr>
        <p:spPr>
          <a:xfrm>
            <a:off x="3813647" y="1530613"/>
            <a:ext cx="1567866" cy="2186364"/>
          </a:xfrm>
          <a:prstGeom prst="straightConnector1">
            <a:avLst/>
          </a:prstGeom>
          <a:ln w="38100">
            <a:solidFill>
              <a:srgbClr val="0AF474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Rectangle 41">
            <a:extLst>
              <a:ext uri="{FF2B5EF4-FFF2-40B4-BE49-F238E27FC236}">
                <a16:creationId xmlns:a16="http://schemas.microsoft.com/office/drawing/2014/main" id="{864F9D60-AC5D-4CD9-BCAD-B512731C0845}"/>
              </a:ext>
            </a:extLst>
          </p:cNvPr>
          <p:cNvSpPr/>
          <p:nvPr/>
        </p:nvSpPr>
        <p:spPr>
          <a:xfrm>
            <a:off x="2190621" y="6040712"/>
            <a:ext cx="7908968" cy="3693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CA" i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Radiograph must include @ least 1/3</a:t>
            </a:r>
            <a:r>
              <a:rPr lang="en-CA" i="1" baseline="300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rd</a:t>
            </a:r>
            <a:r>
              <a:rPr lang="en-CA" i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proximal forearm &amp; ¼ distal humerus</a:t>
            </a:r>
            <a:endParaRPr lang="en-CA" i="1" dirty="0"/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1D9C0B70-E92D-425E-9510-2992A409AF5D}"/>
              </a:ext>
            </a:extLst>
          </p:cNvPr>
          <p:cNvSpPr/>
          <p:nvPr/>
        </p:nvSpPr>
        <p:spPr>
          <a:xfrm>
            <a:off x="5999884" y="886388"/>
            <a:ext cx="1659849" cy="120032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CA" dirty="0"/>
              <a:t>Marker on </a:t>
            </a:r>
            <a:r>
              <a:rPr lang="en-CA" i="1" dirty="0">
                <a:solidFill>
                  <a:srgbClr val="CC00FF"/>
                </a:solidFill>
              </a:rPr>
              <a:t>anterior</a:t>
            </a:r>
            <a:r>
              <a:rPr lang="en-CA" dirty="0"/>
              <a:t> side </a:t>
            </a:r>
            <a:r>
              <a:rPr lang="en-CA" i="1" dirty="0">
                <a:solidFill>
                  <a:srgbClr val="00B050"/>
                </a:solidFill>
              </a:rPr>
              <a:t>*note orientation*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1D9C0B70-E92D-425E-9510-2992A409AF5D}"/>
              </a:ext>
            </a:extLst>
          </p:cNvPr>
          <p:cNvSpPr/>
          <p:nvPr/>
        </p:nvSpPr>
        <p:spPr>
          <a:xfrm>
            <a:off x="8526259" y="4403412"/>
            <a:ext cx="1896412" cy="144655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CA" dirty="0">
                <a:solidFill>
                  <a:srgbClr val="CC00FF"/>
                </a:solidFill>
              </a:rPr>
              <a:t>Elbow flexed 90</a:t>
            </a:r>
            <a:r>
              <a:rPr lang="en-CA" baseline="30000" dirty="0">
                <a:solidFill>
                  <a:srgbClr val="CC00FF"/>
                </a:solidFill>
              </a:rPr>
              <a:t>0</a:t>
            </a:r>
            <a:r>
              <a:rPr lang="en-CA" dirty="0">
                <a:solidFill>
                  <a:srgbClr val="CC00FF"/>
                </a:solidFill>
              </a:rPr>
              <a:t> </a:t>
            </a:r>
            <a:r>
              <a:rPr lang="en-CA" sz="1400" i="1" dirty="0"/>
              <a:t>(aka. Humerus parallel to “short” edge &amp; Forearm parallel to “long” edge of IR)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1D9C0B70-E92D-425E-9510-2992A409AF5D}"/>
              </a:ext>
            </a:extLst>
          </p:cNvPr>
          <p:cNvSpPr/>
          <p:nvPr/>
        </p:nvSpPr>
        <p:spPr>
          <a:xfrm>
            <a:off x="8827768" y="3524107"/>
            <a:ext cx="1789504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CA" dirty="0">
                <a:solidFill>
                  <a:srgbClr val="00B0F0"/>
                </a:solidFill>
              </a:rPr>
              <a:t>Hand &amp; Wrist in lateral position</a:t>
            </a:r>
          </a:p>
        </p:txBody>
      </p:sp>
      <p:sp>
        <p:nvSpPr>
          <p:cNvPr id="19" name="Text Placeholder 4"/>
          <p:cNvSpPr txBox="1">
            <a:spLocks/>
          </p:cNvSpPr>
          <p:nvPr/>
        </p:nvSpPr>
        <p:spPr>
          <a:xfrm>
            <a:off x="8245778" y="6535141"/>
            <a:ext cx="2091928" cy="384318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900" dirty="0"/>
              <a:t>SAIT Campus 2021</a:t>
            </a:r>
            <a:endParaRPr lang="en-CA" dirty="0"/>
          </a:p>
        </p:txBody>
      </p:sp>
      <p:sp>
        <p:nvSpPr>
          <p:cNvPr id="36" name="Oval 35"/>
          <p:cNvSpPr/>
          <p:nvPr/>
        </p:nvSpPr>
        <p:spPr>
          <a:xfrm rot="21280861">
            <a:off x="8359351" y="2410154"/>
            <a:ext cx="725510" cy="702404"/>
          </a:xfrm>
          <a:prstGeom prst="ellipse">
            <a:avLst/>
          </a:prstGeom>
          <a:solidFill>
            <a:srgbClr val="66FF33">
              <a:alpha val="20000"/>
            </a:srgbClr>
          </a:solidFill>
          <a:ln>
            <a:solidFill>
              <a:srgbClr val="0AF47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cxnSp>
        <p:nvCxnSpPr>
          <p:cNvPr id="33" name="Straight Arrow Connector 32"/>
          <p:cNvCxnSpPr>
            <a:endCxn id="36" idx="5"/>
          </p:cNvCxnSpPr>
          <p:nvPr/>
        </p:nvCxnSpPr>
        <p:spPr>
          <a:xfrm flipH="1" flipV="1">
            <a:off x="9000529" y="2984845"/>
            <a:ext cx="681094" cy="551304"/>
          </a:xfrm>
          <a:prstGeom prst="straightConnector1">
            <a:avLst/>
          </a:prstGeom>
          <a:ln w="38100">
            <a:solidFill>
              <a:srgbClr val="0AF474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itle 1"/>
          <p:cNvSpPr>
            <a:spLocks noGrp="1"/>
          </p:cNvSpPr>
          <p:nvPr>
            <p:ph type="title"/>
          </p:nvPr>
        </p:nvSpPr>
        <p:spPr>
          <a:xfrm>
            <a:off x="742084" y="-232322"/>
            <a:ext cx="10515600" cy="1325563"/>
          </a:xfrm>
        </p:spPr>
        <p:txBody>
          <a:bodyPr/>
          <a:lstStyle/>
          <a:p>
            <a:r>
              <a:rPr lang="en-CA" dirty="0"/>
              <a:t>Positioning – Lateral Elbow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1D9C0B70-E92D-425E-9510-2992A409AF5D}"/>
              </a:ext>
            </a:extLst>
          </p:cNvPr>
          <p:cNvSpPr/>
          <p:nvPr/>
        </p:nvSpPr>
        <p:spPr>
          <a:xfrm>
            <a:off x="1666276" y="3595400"/>
            <a:ext cx="2405646" cy="166199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CA" dirty="0"/>
              <a:t>Light-field extends: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CA" dirty="0"/>
              <a:t>Distally: </a:t>
            </a:r>
            <a:r>
              <a:rPr lang="en-CA" sz="1600" dirty="0"/>
              <a:t>½ inch beyond body of ulna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CA" dirty="0"/>
              <a:t>Posteriorly: </a:t>
            </a:r>
            <a:r>
              <a:rPr lang="en-CA" sz="1600" dirty="0"/>
              <a:t>½ inch beyond olecranon process</a:t>
            </a:r>
          </a:p>
        </p:txBody>
      </p:sp>
      <p:cxnSp>
        <p:nvCxnSpPr>
          <p:cNvPr id="38" name="Straight Arrow Connector 37"/>
          <p:cNvCxnSpPr>
            <a:stCxn id="30" idx="2"/>
          </p:cNvCxnSpPr>
          <p:nvPr/>
        </p:nvCxnSpPr>
        <p:spPr>
          <a:xfrm>
            <a:off x="9170458" y="1494681"/>
            <a:ext cx="465670" cy="492853"/>
          </a:xfrm>
          <a:prstGeom prst="straightConnector1">
            <a:avLst/>
          </a:prstGeom>
          <a:ln w="38100">
            <a:solidFill>
              <a:srgbClr val="0AF474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5996281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4"/>
          <p:cNvSpPr txBox="1">
            <a:spLocks/>
          </p:cNvSpPr>
          <p:nvPr/>
        </p:nvSpPr>
        <p:spPr>
          <a:xfrm>
            <a:off x="8401683" y="6505326"/>
            <a:ext cx="2091928" cy="384318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900" dirty="0"/>
              <a:t>Bontrager pg. 165 Fig. 4.123-4.126</a:t>
            </a:r>
          </a:p>
          <a:p>
            <a:endParaRPr lang="en-CA" dirty="0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838200" y="-214565"/>
            <a:ext cx="10515600" cy="1325563"/>
          </a:xfrm>
        </p:spPr>
        <p:txBody>
          <a:bodyPr/>
          <a:lstStyle/>
          <a:p>
            <a:r>
              <a:rPr lang="en-CA" dirty="0"/>
              <a:t>Non-Routine: Partial Flexion</a:t>
            </a:r>
          </a:p>
        </p:txBody>
      </p:sp>
      <p:sp>
        <p:nvSpPr>
          <p:cNvPr id="12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3448987" cy="4351338"/>
          </a:xfrm>
        </p:spPr>
        <p:txBody>
          <a:bodyPr/>
          <a:lstStyle/>
          <a:p>
            <a:pPr marL="457200">
              <a:spcAft>
                <a:spcPts val="1800"/>
              </a:spcAft>
              <a:buFont typeface="Wingdings" panose="05000000000000000000" pitchFamily="2" charset="2"/>
              <a:buChar char="Ø"/>
              <a:defRPr/>
            </a:pPr>
            <a:r>
              <a:rPr lang="en-CA" dirty="0"/>
              <a:t>When the patient is unable to fully extend their arm</a:t>
            </a:r>
            <a:endParaRPr lang="en-CA" i="1" dirty="0"/>
          </a:p>
          <a:p>
            <a:pPr marL="0" indent="0">
              <a:buNone/>
            </a:pPr>
            <a:endParaRPr lang="en-US" sz="2000" dirty="0"/>
          </a:p>
        </p:txBody>
      </p:sp>
      <p:pic>
        <p:nvPicPr>
          <p:cNvPr id="1026" name="Picture 2" descr="https://coursewareobjects.elsevier.com/objects/elr/Bontrager9e/IC/jpg/Chapter004/00412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7802" y="1245727"/>
            <a:ext cx="3916735" cy="2702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coursewareobjects.elsevier.com/objects/elr/Bontrager9e/IC/jpg/Chapter004/004124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316"/>
          <a:stretch/>
        </p:blipFill>
        <p:spPr bwMode="auto">
          <a:xfrm>
            <a:off x="1729394" y="3814903"/>
            <a:ext cx="4023706" cy="2628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s://coursewareobjects.elsevier.com/objects/elr/Bontrager9e/IC/jpg/Chapter004/004125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896" t="18479" r="26854" b="7462"/>
          <a:stretch/>
        </p:blipFill>
        <p:spPr bwMode="auto">
          <a:xfrm>
            <a:off x="8608183" y="1244301"/>
            <a:ext cx="1885428" cy="26485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s://coursewareobjects.elsevier.com/objects/elr/Bontrager9e/IC/jpg/Chapter004/004126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84" t="3627" r="27792" b="25453"/>
          <a:stretch/>
        </p:blipFill>
        <p:spPr bwMode="auto">
          <a:xfrm>
            <a:off x="5823927" y="3836323"/>
            <a:ext cx="1804402" cy="2570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Content Placeholder 2"/>
          <p:cNvSpPr txBox="1">
            <a:spLocks/>
          </p:cNvSpPr>
          <p:nvPr/>
        </p:nvSpPr>
        <p:spPr>
          <a:xfrm>
            <a:off x="7699156" y="4152399"/>
            <a:ext cx="3075376" cy="518514"/>
          </a:xfrm>
          <a:prstGeom prst="rect">
            <a:avLst/>
          </a:prstGeom>
        </p:spPr>
        <p:txBody>
          <a:bodyPr vert="horz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 baseline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6858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◦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14300" indent="0">
              <a:spcAft>
                <a:spcPts val="1800"/>
              </a:spcAft>
              <a:buNone/>
              <a:defRPr/>
            </a:pPr>
            <a:r>
              <a:rPr lang="en-CA" dirty="0"/>
              <a:t>Humerus parallel</a:t>
            </a:r>
            <a:endParaRPr lang="en-CA" i="1" dirty="0"/>
          </a:p>
          <a:p>
            <a:pPr marL="0" indent="0">
              <a:buNone/>
            </a:pPr>
            <a:endParaRPr lang="en-US" sz="2000" dirty="0"/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7699156" y="5424466"/>
            <a:ext cx="3075376" cy="518514"/>
          </a:xfrm>
          <a:prstGeom prst="rect">
            <a:avLst/>
          </a:prstGeom>
        </p:spPr>
        <p:txBody>
          <a:bodyPr vert="horz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 baseline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6858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◦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14300" indent="0">
              <a:spcAft>
                <a:spcPts val="1800"/>
              </a:spcAft>
              <a:buNone/>
              <a:defRPr/>
            </a:pPr>
            <a:r>
              <a:rPr lang="en-CA" dirty="0"/>
              <a:t>Forearm parallel</a:t>
            </a:r>
            <a:endParaRPr lang="en-CA" i="1" dirty="0"/>
          </a:p>
          <a:p>
            <a:pPr marL="0" indent="0">
              <a:buNone/>
            </a:pPr>
            <a:endParaRPr lang="en-US" sz="2000" dirty="0"/>
          </a:p>
        </p:txBody>
      </p:sp>
      <p:cxnSp>
        <p:nvCxnSpPr>
          <p:cNvPr id="3" name="Straight Arrow Connector 2"/>
          <p:cNvCxnSpPr/>
          <p:nvPr/>
        </p:nvCxnSpPr>
        <p:spPr>
          <a:xfrm flipH="1" flipV="1">
            <a:off x="8401685" y="3836323"/>
            <a:ext cx="283679" cy="316076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/>
          <p:nvPr/>
        </p:nvCxnSpPr>
        <p:spPr>
          <a:xfrm flipH="1">
            <a:off x="7699157" y="5942980"/>
            <a:ext cx="482818" cy="243508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0657691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4"/>
          <p:cNvSpPr txBox="1">
            <a:spLocks/>
          </p:cNvSpPr>
          <p:nvPr/>
        </p:nvSpPr>
        <p:spPr>
          <a:xfrm>
            <a:off x="7699156" y="6505326"/>
            <a:ext cx="2968844" cy="384318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900" dirty="0"/>
              <a:t>Bontrager pg. 166 Fig. 4.127-4.128 &amp; 4.131-4.132</a:t>
            </a:r>
          </a:p>
          <a:p>
            <a:endParaRPr lang="en-CA" dirty="0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838200" y="-223030"/>
            <a:ext cx="10515600" cy="1325563"/>
          </a:xfrm>
        </p:spPr>
        <p:txBody>
          <a:bodyPr/>
          <a:lstStyle/>
          <a:p>
            <a:r>
              <a:rPr lang="en-CA" dirty="0"/>
              <a:t>Non-Routine: Acute Flexion</a:t>
            </a:r>
          </a:p>
        </p:txBody>
      </p:sp>
      <p:sp>
        <p:nvSpPr>
          <p:cNvPr id="12" name="Content Placeholder 2"/>
          <p:cNvSpPr>
            <a:spLocks noGrp="1"/>
          </p:cNvSpPr>
          <p:nvPr>
            <p:ph idx="1"/>
          </p:nvPr>
        </p:nvSpPr>
        <p:spPr>
          <a:xfrm>
            <a:off x="583368" y="566451"/>
            <a:ext cx="10515600" cy="4351338"/>
          </a:xfrm>
        </p:spPr>
        <p:txBody>
          <a:bodyPr/>
          <a:lstStyle/>
          <a:p>
            <a:pPr marL="457200">
              <a:spcAft>
                <a:spcPts val="1800"/>
              </a:spcAft>
              <a:buFont typeface="Wingdings" panose="05000000000000000000" pitchFamily="2" charset="2"/>
              <a:buChar char="Ø"/>
              <a:defRPr/>
            </a:pPr>
            <a:r>
              <a:rPr lang="en-CA" dirty="0"/>
              <a:t>When flexion is greater than 90</a:t>
            </a:r>
            <a:r>
              <a:rPr lang="en-CA" baseline="30000" dirty="0"/>
              <a:t>o</a:t>
            </a:r>
            <a:r>
              <a:rPr lang="en-CA" dirty="0"/>
              <a:t> </a:t>
            </a:r>
            <a:endParaRPr lang="en-CA" i="1" dirty="0"/>
          </a:p>
          <a:p>
            <a:pPr marL="0" indent="0">
              <a:buNone/>
            </a:pPr>
            <a:endParaRPr lang="en-US" sz="2000" dirty="0"/>
          </a:p>
        </p:txBody>
      </p:sp>
      <p:pic>
        <p:nvPicPr>
          <p:cNvPr id="14338" name="Picture 2" descr="https://coursewareobjects.elsevier.com/objects/elr/Bontrager9e/IC/jpg/Chapter004/004127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771" b="4174"/>
          <a:stretch/>
        </p:blipFill>
        <p:spPr bwMode="auto">
          <a:xfrm>
            <a:off x="1673345" y="1402479"/>
            <a:ext cx="3096833" cy="2343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0" name="Picture 4" descr="https://coursewareobjects.elsevier.com/objects/elr/Bontrager9e/IC/jpg/Chapter004/004128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65" b="5040"/>
          <a:stretch/>
        </p:blipFill>
        <p:spPr bwMode="auto">
          <a:xfrm>
            <a:off x="6818951" y="1416768"/>
            <a:ext cx="3422639" cy="23431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6" name="Picture 10" descr="https://coursewareobjects.elsevier.com/objects/elr/Bontrager9e/IC/jpg/Chapter004/004131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449"/>
          <a:stretch/>
        </p:blipFill>
        <p:spPr bwMode="auto">
          <a:xfrm>
            <a:off x="1673345" y="3866251"/>
            <a:ext cx="4721803" cy="25773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8" name="Picture 12" descr="https://coursewareobjects.elsevier.com/objects/elr/Bontrager9e/IC/jpg/Chapter004/004132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427"/>
          <a:stretch/>
        </p:blipFill>
        <p:spPr bwMode="auto">
          <a:xfrm>
            <a:off x="6818950" y="3866253"/>
            <a:ext cx="3664910" cy="26081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Content Placeholder 2"/>
          <p:cNvSpPr txBox="1">
            <a:spLocks/>
          </p:cNvSpPr>
          <p:nvPr/>
        </p:nvSpPr>
        <p:spPr>
          <a:xfrm>
            <a:off x="1556942" y="857819"/>
            <a:ext cx="3329637" cy="518514"/>
          </a:xfrm>
          <a:prstGeom prst="rect">
            <a:avLst/>
          </a:prstGeom>
        </p:spPr>
        <p:txBody>
          <a:bodyPr vert="horz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 baseline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6858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◦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14300" indent="0">
              <a:spcAft>
                <a:spcPts val="1800"/>
              </a:spcAft>
              <a:buNone/>
              <a:defRPr/>
            </a:pPr>
            <a:r>
              <a:rPr lang="en-CA" u="sng" dirty="0"/>
              <a:t>For distal humerus</a:t>
            </a:r>
            <a:endParaRPr lang="en-CA" i="1" u="sng" dirty="0"/>
          </a:p>
          <a:p>
            <a:pPr marL="0" indent="0">
              <a:buNone/>
            </a:pPr>
            <a:endParaRPr lang="en-US" sz="2000" dirty="0"/>
          </a:p>
        </p:txBody>
      </p:sp>
      <p:sp>
        <p:nvSpPr>
          <p:cNvPr id="17" name="Content Placeholder 2"/>
          <p:cNvSpPr txBox="1">
            <a:spLocks/>
          </p:cNvSpPr>
          <p:nvPr/>
        </p:nvSpPr>
        <p:spPr>
          <a:xfrm>
            <a:off x="6581379" y="832739"/>
            <a:ext cx="3660211" cy="518514"/>
          </a:xfrm>
          <a:prstGeom prst="rect">
            <a:avLst/>
          </a:prstGeom>
        </p:spPr>
        <p:txBody>
          <a:bodyPr vert="horz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800" kern="1200" baseline="0">
                <a:solidFill>
                  <a:schemeClr val="tx2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6858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◦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14300" indent="0">
              <a:spcAft>
                <a:spcPts val="1800"/>
              </a:spcAft>
              <a:buNone/>
              <a:defRPr/>
            </a:pPr>
            <a:r>
              <a:rPr lang="en-CA" u="sng" dirty="0"/>
              <a:t>For proximal forearm</a:t>
            </a:r>
            <a:endParaRPr lang="en-CA" i="1" u="sng" dirty="0"/>
          </a:p>
          <a:p>
            <a:pPr marL="0" indent="0">
              <a:buNone/>
            </a:pP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133213001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4"/>
          <p:cNvSpPr txBox="1">
            <a:spLocks/>
          </p:cNvSpPr>
          <p:nvPr/>
        </p:nvSpPr>
        <p:spPr>
          <a:xfrm>
            <a:off x="7809992" y="6328988"/>
            <a:ext cx="2968844" cy="384318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900" dirty="0"/>
              <a:t>Bontrager pg. 124 Fig. 4.152 &amp; 4.153</a:t>
            </a:r>
          </a:p>
          <a:p>
            <a:endParaRPr lang="en-CA" dirty="0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Non-Routine: Radial Head Views</a:t>
            </a:r>
          </a:p>
        </p:txBody>
      </p:sp>
      <p:sp>
        <p:nvSpPr>
          <p:cNvPr id="12" name="Content Placeholder 2"/>
          <p:cNvSpPr>
            <a:spLocks noGrp="1"/>
          </p:cNvSpPr>
          <p:nvPr>
            <p:ph idx="1"/>
          </p:nvPr>
        </p:nvSpPr>
        <p:spPr>
          <a:xfrm>
            <a:off x="838200" y="1284603"/>
            <a:ext cx="10515600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457200">
              <a:spcAft>
                <a:spcPts val="1800"/>
              </a:spcAft>
              <a:buFont typeface="Wingdings" panose="05000000000000000000" pitchFamily="2" charset="2"/>
              <a:buChar char="Ø"/>
              <a:defRPr/>
            </a:pPr>
            <a:r>
              <a:rPr lang="en-CA" i="1" u="sng" dirty="0"/>
              <a:t>Four</a:t>
            </a:r>
            <a:r>
              <a:rPr lang="en-CA" dirty="0"/>
              <a:t> images required to determine if the radius is rotating properly around the ulna</a:t>
            </a:r>
          </a:p>
          <a:p>
            <a:pPr marL="457200">
              <a:spcAft>
                <a:spcPts val="1800"/>
              </a:spcAft>
              <a:buFont typeface="Wingdings" panose="05000000000000000000" pitchFamily="2" charset="2"/>
              <a:buChar char="Ø"/>
              <a:defRPr/>
            </a:pPr>
            <a:r>
              <a:rPr lang="en-CA" i="1" dirty="0"/>
              <a:t>Assists in locating “occult” (hidden) fractures of the radial head and neck</a:t>
            </a:r>
          </a:p>
        </p:txBody>
      </p:sp>
      <p:pic>
        <p:nvPicPr>
          <p:cNvPr id="15362" name="Picture 2" descr="https://coursewareobjects.elsevier.com/objects/elr/Bontrager9e/IC/jpg/Chapter004/004152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1052"/>
          <a:stretch/>
        </p:blipFill>
        <p:spPr bwMode="auto">
          <a:xfrm>
            <a:off x="1811835" y="3670881"/>
            <a:ext cx="5241847" cy="28502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4" name="Picture 4" descr="https://coursewareobjects.elsevier.com/objects/elr/Bontrager9e/IC/jpg/Chapter004/004153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021" r="12230" b="3696"/>
          <a:stretch/>
        </p:blipFill>
        <p:spPr bwMode="auto">
          <a:xfrm>
            <a:off x="7226796" y="2992641"/>
            <a:ext cx="2968844" cy="3382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1445537" y="3102992"/>
            <a:ext cx="578434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CA" b="1" dirty="0"/>
              <a:t>Image #1: Radial Head: maximum external rotation</a:t>
            </a:r>
          </a:p>
          <a:p>
            <a:pPr algn="r"/>
            <a:r>
              <a:rPr lang="en-CA" b="1" dirty="0"/>
              <a:t> (aka. supinated)</a:t>
            </a:r>
            <a:endParaRPr lang="en-US" b="1" dirty="0"/>
          </a:p>
        </p:txBody>
      </p:sp>
      <p:sp>
        <p:nvSpPr>
          <p:cNvPr id="15" name="Rectangle 14"/>
          <p:cNvSpPr/>
          <p:nvPr/>
        </p:nvSpPr>
        <p:spPr>
          <a:xfrm>
            <a:off x="7699157" y="3486262"/>
            <a:ext cx="116782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CA" b="1" dirty="0">
                <a:solidFill>
                  <a:srgbClr val="FFC000"/>
                </a:solidFill>
              </a:rPr>
              <a:t>Slightly anterior</a:t>
            </a:r>
            <a:endParaRPr lang="en-US" b="1" dirty="0">
              <a:solidFill>
                <a:srgbClr val="FFC000"/>
              </a:solidFill>
            </a:endParaRPr>
          </a:p>
        </p:txBody>
      </p:sp>
      <p:cxnSp>
        <p:nvCxnSpPr>
          <p:cNvPr id="5" name="Straight Arrow Connector 4"/>
          <p:cNvCxnSpPr/>
          <p:nvPr/>
        </p:nvCxnSpPr>
        <p:spPr>
          <a:xfrm flipH="1">
            <a:off x="7967665" y="4132592"/>
            <a:ext cx="114298" cy="585898"/>
          </a:xfrm>
          <a:prstGeom prst="straightConnector1">
            <a:avLst/>
          </a:prstGeom>
          <a:ln>
            <a:solidFill>
              <a:srgbClr val="FFC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2455340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8" name="Picture 4" descr="https://coursewareobjects.elsevier.com/objects/elr/Bontrager9e/IC/jpg/Chapter004/004155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396" r="12604" b="4533"/>
          <a:stretch/>
        </p:blipFill>
        <p:spPr bwMode="auto">
          <a:xfrm>
            <a:off x="7124700" y="2071526"/>
            <a:ext cx="3429000" cy="39119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 Placeholder 4"/>
          <p:cNvSpPr txBox="1">
            <a:spLocks/>
          </p:cNvSpPr>
          <p:nvPr/>
        </p:nvSpPr>
        <p:spPr>
          <a:xfrm>
            <a:off x="7699156" y="6505326"/>
            <a:ext cx="2968844" cy="384318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900" dirty="0"/>
              <a:t>Bontrager pg. 172 Fig. 4.154 &amp; 4.155</a:t>
            </a:r>
          </a:p>
          <a:p>
            <a:endParaRPr lang="en-CA" dirty="0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838200" y="233456"/>
            <a:ext cx="10515600" cy="1325563"/>
          </a:xfrm>
        </p:spPr>
        <p:txBody>
          <a:bodyPr/>
          <a:lstStyle/>
          <a:p>
            <a:r>
              <a:rPr lang="en-CA" dirty="0"/>
              <a:t>Non-Routine: Radial Head View</a:t>
            </a:r>
          </a:p>
        </p:txBody>
      </p:sp>
      <p:sp>
        <p:nvSpPr>
          <p:cNvPr id="2" name="Rectangle 1"/>
          <p:cNvSpPr/>
          <p:nvPr/>
        </p:nvSpPr>
        <p:spPr>
          <a:xfrm>
            <a:off x="1811835" y="1088181"/>
            <a:ext cx="623920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2800" b="1" dirty="0"/>
              <a:t>Image #2: Radial Head: hand lateral</a:t>
            </a:r>
            <a:endParaRPr lang="en-US" sz="2800" b="1" dirty="0"/>
          </a:p>
        </p:txBody>
      </p:sp>
      <p:sp>
        <p:nvSpPr>
          <p:cNvPr id="15" name="Rectangle 14"/>
          <p:cNvSpPr/>
          <p:nvPr/>
        </p:nvSpPr>
        <p:spPr>
          <a:xfrm>
            <a:off x="7124700" y="2900585"/>
            <a:ext cx="200025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CA" b="1" dirty="0">
                <a:solidFill>
                  <a:srgbClr val="FFC000"/>
                </a:solidFill>
              </a:rPr>
              <a:t>Superimposed over radial shaft</a:t>
            </a:r>
            <a:endParaRPr lang="en-US" b="1" dirty="0">
              <a:solidFill>
                <a:srgbClr val="FFC000"/>
              </a:solidFill>
            </a:endParaRPr>
          </a:p>
        </p:txBody>
      </p:sp>
      <p:pic>
        <p:nvPicPr>
          <p:cNvPr id="16386" name="Picture 2" descr="https://coursewareobjects.elsevier.com/objects/elr/Bontrager9e/IC/jpg/Chapter004/004154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330"/>
          <a:stretch/>
        </p:blipFill>
        <p:spPr bwMode="auto">
          <a:xfrm>
            <a:off x="1524000" y="2526605"/>
            <a:ext cx="5489612" cy="30879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870345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2" name="Picture 4" descr="https://coursewareobjects.elsevier.com/objects/elr/Bontrager9e/IC/jpg/Chapter004/004157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459" r="12042" b="3068"/>
          <a:stretch/>
        </p:blipFill>
        <p:spPr bwMode="auto">
          <a:xfrm>
            <a:off x="6996114" y="2056393"/>
            <a:ext cx="3596221" cy="4083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 Placeholder 4"/>
          <p:cNvSpPr txBox="1">
            <a:spLocks/>
          </p:cNvSpPr>
          <p:nvPr/>
        </p:nvSpPr>
        <p:spPr>
          <a:xfrm>
            <a:off x="7699156" y="6505326"/>
            <a:ext cx="2968844" cy="384318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900" dirty="0"/>
              <a:t>Bontrager pg. 172 Fig. 4.156 &amp; 4.157</a:t>
            </a:r>
          </a:p>
          <a:p>
            <a:endParaRPr lang="en-CA" dirty="0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Non-Routine: Radial Head View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5EBF477-DB66-101B-FF26-F038440996D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2" name="Rectangle 1"/>
          <p:cNvSpPr/>
          <p:nvPr/>
        </p:nvSpPr>
        <p:spPr>
          <a:xfrm>
            <a:off x="1811834" y="1088181"/>
            <a:ext cx="671850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2800" b="1" dirty="0"/>
              <a:t>Image #3: Radial Head: hand pronated</a:t>
            </a:r>
            <a:endParaRPr lang="en-US" sz="2800" b="1" dirty="0"/>
          </a:p>
        </p:txBody>
      </p:sp>
      <p:sp>
        <p:nvSpPr>
          <p:cNvPr id="15" name="Rectangle 14"/>
          <p:cNvSpPr/>
          <p:nvPr/>
        </p:nvSpPr>
        <p:spPr>
          <a:xfrm>
            <a:off x="7045888" y="3452035"/>
            <a:ext cx="130653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CA" b="1" dirty="0">
                <a:solidFill>
                  <a:srgbClr val="FFC000"/>
                </a:solidFill>
              </a:rPr>
              <a:t>Slightly posterior</a:t>
            </a:r>
            <a:endParaRPr lang="en-US" b="1" dirty="0">
              <a:solidFill>
                <a:srgbClr val="FFC000"/>
              </a:solidFill>
            </a:endParaRPr>
          </a:p>
        </p:txBody>
      </p:sp>
      <p:pic>
        <p:nvPicPr>
          <p:cNvPr id="17410" name="Picture 2" descr="https://coursewareobjects.elsevier.com/objects/elr/Bontrager9e/IC/jpg/Chapter004/004156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430"/>
          <a:stretch/>
        </p:blipFill>
        <p:spPr bwMode="auto">
          <a:xfrm>
            <a:off x="1524001" y="2457026"/>
            <a:ext cx="5472113" cy="32627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9387561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6" name="Picture 4" descr="https://coursewareobjects.elsevier.com/objects/elr/Bontrager9e/IC/jpg/Chapter004/004159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771" r="12980" b="4114"/>
          <a:stretch/>
        </p:blipFill>
        <p:spPr bwMode="auto">
          <a:xfrm>
            <a:off x="7045887" y="2027561"/>
            <a:ext cx="3578350" cy="41416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 Placeholder 4"/>
          <p:cNvSpPr txBox="1">
            <a:spLocks/>
          </p:cNvSpPr>
          <p:nvPr/>
        </p:nvSpPr>
        <p:spPr>
          <a:xfrm>
            <a:off x="7699156" y="6505326"/>
            <a:ext cx="2968844" cy="384318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900" dirty="0"/>
              <a:t>Bontrager pg. 172 Fig. 4.158 &amp; 4.159</a:t>
            </a:r>
          </a:p>
          <a:p>
            <a:endParaRPr lang="en-CA" dirty="0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838200" y="171699"/>
            <a:ext cx="10515600" cy="1325563"/>
          </a:xfrm>
        </p:spPr>
        <p:txBody>
          <a:bodyPr/>
          <a:lstStyle/>
          <a:p>
            <a:r>
              <a:rPr lang="en-CA" dirty="0"/>
              <a:t>Non-Routine: Radial Head View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C5E745-E619-92B7-7AF1-F432801D417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2" name="Rectangle 1"/>
          <p:cNvSpPr/>
          <p:nvPr/>
        </p:nvSpPr>
        <p:spPr>
          <a:xfrm>
            <a:off x="1811835" y="1088181"/>
            <a:ext cx="871424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2800" b="1" dirty="0"/>
              <a:t>Image #4: Radial Head: maximum internal rotation</a:t>
            </a:r>
            <a:endParaRPr lang="en-US" sz="2800" b="1" dirty="0"/>
          </a:p>
        </p:txBody>
      </p:sp>
      <p:sp>
        <p:nvSpPr>
          <p:cNvPr id="15" name="Rectangle 14"/>
          <p:cNvSpPr/>
          <p:nvPr/>
        </p:nvSpPr>
        <p:spPr>
          <a:xfrm>
            <a:off x="7460044" y="3458298"/>
            <a:ext cx="130653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CA" b="1" dirty="0">
                <a:solidFill>
                  <a:srgbClr val="FFC000"/>
                </a:solidFill>
              </a:rPr>
              <a:t>Posterior</a:t>
            </a:r>
            <a:endParaRPr lang="en-US" b="1" dirty="0">
              <a:solidFill>
                <a:srgbClr val="FFC000"/>
              </a:solidFill>
            </a:endParaRPr>
          </a:p>
        </p:txBody>
      </p:sp>
      <p:pic>
        <p:nvPicPr>
          <p:cNvPr id="18434" name="Picture 2" descr="https://coursewareobjects.elsevier.com/objects/elr/Bontrager9e/IC/jpg/Chapter004/004158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147"/>
          <a:stretch/>
        </p:blipFill>
        <p:spPr bwMode="auto">
          <a:xfrm>
            <a:off x="1524000" y="2622977"/>
            <a:ext cx="5372004" cy="29915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6588658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/>
              <a:t>Guidelines/Considerations - Humerus</a:t>
            </a:r>
            <a:endParaRPr lang="en-CA" dirty="0"/>
          </a:p>
        </p:txBody>
      </p:sp>
      <p:sp>
        <p:nvSpPr>
          <p:cNvPr id="12" name="Rectangle 11"/>
          <p:cNvSpPr/>
          <p:nvPr/>
        </p:nvSpPr>
        <p:spPr>
          <a:xfrm>
            <a:off x="897141" y="1551668"/>
            <a:ext cx="519885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14350" indent="-514350">
              <a:spcBef>
                <a:spcPct val="20000"/>
              </a:spcBef>
              <a:buFont typeface="+mj-lt"/>
              <a:buAutoNum type="arabicPeriod"/>
            </a:pPr>
            <a:r>
              <a:rPr lang="en-CA" sz="28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Identify required anatomy </a:t>
            </a:r>
          </a:p>
        </p:txBody>
      </p:sp>
      <p:sp>
        <p:nvSpPr>
          <p:cNvPr id="44" name="Rectangle 43"/>
          <p:cNvSpPr/>
          <p:nvPr/>
        </p:nvSpPr>
        <p:spPr>
          <a:xfrm>
            <a:off x="4597026" y="5920349"/>
            <a:ext cx="3016333" cy="52322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CA" sz="14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Humerus radiographs require the elbow AND shoulder joint</a:t>
            </a:r>
            <a:endParaRPr lang="en-CA" sz="14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54941" y="1491886"/>
            <a:ext cx="3194581" cy="46272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94833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Guidelines/Considerations - Humerus</a:t>
            </a:r>
            <a:endParaRPr lang="en-CA" sz="2200" dirty="0"/>
          </a:p>
        </p:txBody>
      </p:sp>
      <p:sp>
        <p:nvSpPr>
          <p:cNvPr id="14" name="Rectangle 13"/>
          <p:cNvSpPr/>
          <p:nvPr/>
        </p:nvSpPr>
        <p:spPr>
          <a:xfrm>
            <a:off x="1933831" y="1343672"/>
            <a:ext cx="842851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en-CA" sz="28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2.   Select appropriate equipment/technical factors</a:t>
            </a:r>
          </a:p>
        </p:txBody>
      </p:sp>
      <p:sp>
        <p:nvSpPr>
          <p:cNvPr id="30" name="Rectangle 29"/>
          <p:cNvSpPr/>
          <p:nvPr/>
        </p:nvSpPr>
        <p:spPr>
          <a:xfrm>
            <a:off x="2371546" y="2230880"/>
            <a:ext cx="8296454" cy="523220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pPr lvl="0" algn="ctr">
              <a:spcBef>
                <a:spcPct val="20000"/>
              </a:spcBef>
            </a:pPr>
            <a:endParaRPr lang="en-CA" sz="2800" b="1" i="1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653961" y="2494074"/>
            <a:ext cx="7620731" cy="954107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pPr marL="342900" indent="-3429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CA" sz="2800" dirty="0">
                <a:solidFill>
                  <a:srgbClr val="CC00FF"/>
                </a:solidFill>
                <a:latin typeface="Arial"/>
                <a:cs typeface="Arial"/>
              </a:rPr>
              <a:t>110cm</a:t>
            </a:r>
            <a:r>
              <a:rPr lang="en-CA" sz="2800" dirty="0">
                <a:solidFill>
                  <a:srgbClr val="000000"/>
                </a:solidFill>
                <a:latin typeface="Arial"/>
                <a:cs typeface="Arial"/>
              </a:rPr>
              <a:t> SID, </a:t>
            </a:r>
            <a:r>
              <a:rPr lang="en-CA" sz="2800" i="1" dirty="0">
                <a:solidFill>
                  <a:srgbClr val="000000"/>
                </a:solidFill>
                <a:latin typeface="Arial"/>
                <a:cs typeface="Arial"/>
              </a:rPr>
              <a:t>measured electronically using </a:t>
            </a:r>
            <a:r>
              <a:rPr lang="en-CA" sz="2800" i="1" dirty="0">
                <a:solidFill>
                  <a:srgbClr val="CC00FF"/>
                </a:solidFill>
                <a:latin typeface="Arial"/>
                <a:cs typeface="Arial"/>
              </a:rPr>
              <a:t>détentes</a:t>
            </a:r>
            <a:r>
              <a:rPr lang="en-CA" sz="2800" i="1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endParaRPr lang="en-CA" sz="2400" i="1">
              <a:solidFill>
                <a:srgbClr val="000000"/>
              </a:solidFill>
              <a:latin typeface="Arial"/>
              <a:cs typeface="Arial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933831" y="5575966"/>
            <a:ext cx="786365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Bef>
                <a:spcPct val="20000"/>
              </a:spcBef>
            </a:pPr>
            <a:r>
              <a:rPr lang="en-CA" sz="2800" b="1" i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*Humerus technique = *70→85 kVp</a:t>
            </a:r>
            <a:endParaRPr lang="en-CA" sz="2400" i="1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229292" y="3784870"/>
            <a:ext cx="8045400" cy="16189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CA" sz="32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On the console, select:</a:t>
            </a:r>
          </a:p>
          <a:p>
            <a:pPr marL="800100" lvl="1" indent="-3429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CA" sz="28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“Wall IR”</a:t>
            </a:r>
          </a:p>
          <a:p>
            <a:pPr marL="800100" lvl="1" indent="-3429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CA" sz="28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the projection you will begin positioning</a:t>
            </a:r>
          </a:p>
        </p:txBody>
      </p:sp>
      <p:sp>
        <p:nvSpPr>
          <p:cNvPr id="9" name="Rectangle 8"/>
          <p:cNvSpPr/>
          <p:nvPr/>
        </p:nvSpPr>
        <p:spPr>
          <a:xfrm>
            <a:off x="2653961" y="1793465"/>
            <a:ext cx="762073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CA" sz="2800" dirty="0">
                <a:solidFill>
                  <a:srgbClr val="CC00FF"/>
                </a:solidFill>
                <a:latin typeface="Arial" pitchFamily="34" charset="0"/>
                <a:cs typeface="Arial" pitchFamily="34" charset="0"/>
              </a:rPr>
              <a:t>Wall IR</a:t>
            </a:r>
            <a:endParaRPr lang="en-CA" sz="2800" i="1" dirty="0">
              <a:solidFill>
                <a:srgbClr val="CC00FF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354035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801130" y="-233078"/>
            <a:ext cx="10515600" cy="1325563"/>
          </a:xfrm>
        </p:spPr>
        <p:txBody>
          <a:bodyPr/>
          <a:lstStyle/>
          <a:p>
            <a:r>
              <a:rPr lang="en-CA" dirty="0"/>
              <a:t>Guidelines/Considerations - Humerus</a:t>
            </a:r>
          </a:p>
        </p:txBody>
      </p:sp>
      <p:sp>
        <p:nvSpPr>
          <p:cNvPr id="14" name="Rectangle 13"/>
          <p:cNvSpPr/>
          <p:nvPr/>
        </p:nvSpPr>
        <p:spPr>
          <a:xfrm>
            <a:off x="6269798" y="968871"/>
            <a:ext cx="4398203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en-CA" sz="32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Setup room </a:t>
            </a:r>
            <a:r>
              <a:rPr lang="en-CA" sz="3200" u="sng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before</a:t>
            </a:r>
            <a:r>
              <a:rPr lang="en-CA" sz="32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bringing the patient in</a:t>
            </a:r>
          </a:p>
        </p:txBody>
      </p:sp>
      <p:cxnSp>
        <p:nvCxnSpPr>
          <p:cNvPr id="7" name="Straight Arrow Connector 6"/>
          <p:cNvCxnSpPr/>
          <p:nvPr/>
        </p:nvCxnSpPr>
        <p:spPr>
          <a:xfrm flipV="1">
            <a:off x="4816566" y="4598362"/>
            <a:ext cx="581497" cy="320633"/>
          </a:xfrm>
          <a:prstGeom prst="straightConnector1">
            <a:avLst/>
          </a:prstGeom>
          <a:ln w="57150">
            <a:solidFill>
              <a:srgbClr val="61F9A6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Rectangle 19"/>
          <p:cNvSpPr/>
          <p:nvPr/>
        </p:nvSpPr>
        <p:spPr>
          <a:xfrm>
            <a:off x="6058930" y="2232618"/>
            <a:ext cx="4444764" cy="4324261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CA" sz="20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Tube and IR aligned @ 110cm SID</a:t>
            </a:r>
          </a:p>
          <a:p>
            <a:pPr marL="742950" lvl="1" indent="-285750">
              <a:spcBef>
                <a:spcPts val="600"/>
              </a:spcBef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en-CA" sz="20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Green</a:t>
            </a:r>
            <a:r>
              <a:rPr lang="en-CA" sz="20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lock: </a:t>
            </a:r>
            <a:r>
              <a:rPr lang="en-CA" sz="2000" i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sets </a:t>
            </a:r>
            <a:r>
              <a:rPr lang="en-CA" sz="2000" i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SID</a:t>
            </a:r>
          </a:p>
          <a:p>
            <a:pPr marL="742950" lvl="1" indent="-285750"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en-CA" sz="20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Blue</a:t>
            </a:r>
            <a:r>
              <a:rPr lang="en-CA" sz="20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lock: </a:t>
            </a:r>
            <a:r>
              <a:rPr lang="en-CA" sz="2000" dirty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centers</a:t>
            </a:r>
            <a:r>
              <a:rPr lang="en-CA" sz="20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tube to IR </a:t>
            </a:r>
            <a:r>
              <a:rPr lang="en-CA" sz="2000" dirty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laterally/medially</a:t>
            </a:r>
          </a:p>
          <a:p>
            <a:pPr marL="742950" lvl="1" indent="-285750">
              <a:spcAft>
                <a:spcPts val="1800"/>
              </a:spcAft>
              <a:buFont typeface="Arial" panose="020B0604020202020204" pitchFamily="34" charset="0"/>
              <a:buChar char="•"/>
            </a:pPr>
            <a:r>
              <a:rPr lang="en-CA" sz="2000" b="1" dirty="0">
                <a:solidFill>
                  <a:srgbClr val="C00000"/>
                </a:solidFill>
                <a:latin typeface="Arial"/>
                <a:cs typeface="Arial"/>
              </a:rPr>
              <a:t>Laser</a:t>
            </a:r>
            <a:r>
              <a:rPr lang="en-CA" sz="2000" dirty="0">
                <a:solidFill>
                  <a:srgbClr val="000000"/>
                </a:solidFill>
                <a:latin typeface="Arial"/>
                <a:cs typeface="Arial"/>
              </a:rPr>
              <a:t> light: </a:t>
            </a:r>
            <a:r>
              <a:rPr lang="en-CA" sz="2000" dirty="0">
                <a:solidFill>
                  <a:srgbClr val="FF0000"/>
                </a:solidFill>
                <a:latin typeface="Arial"/>
                <a:cs typeface="Arial"/>
              </a:rPr>
              <a:t>centers</a:t>
            </a:r>
            <a:r>
              <a:rPr lang="en-CA" sz="2000" dirty="0">
                <a:solidFill>
                  <a:srgbClr val="000000"/>
                </a:solidFill>
                <a:latin typeface="Arial"/>
                <a:cs typeface="Arial"/>
              </a:rPr>
              <a:t> tube to IR </a:t>
            </a:r>
            <a:r>
              <a:rPr lang="en-CA" sz="2000" dirty="0">
                <a:solidFill>
                  <a:srgbClr val="FF0000"/>
                </a:solidFill>
                <a:latin typeface="Arial"/>
                <a:cs typeface="Arial"/>
              </a:rPr>
              <a:t>superiorly/inferiorly</a:t>
            </a:r>
          </a:p>
          <a:p>
            <a:pPr marL="742950" lvl="1" indent="-285750">
              <a:spcAft>
                <a:spcPts val="1800"/>
              </a:spcAft>
              <a:buFont typeface="Arial" panose="020B0604020202020204" pitchFamily="34" charset="0"/>
              <a:buChar char="•"/>
            </a:pPr>
            <a:r>
              <a:rPr lang="en-CA" sz="2000" dirty="0">
                <a:latin typeface="Arial"/>
                <a:cs typeface="Arial"/>
              </a:rPr>
              <a:t>Above colours may vary - site dependant</a:t>
            </a:r>
          </a:p>
          <a:p>
            <a:pPr marL="285750" indent="-285750">
              <a:spcAft>
                <a:spcPts val="1800"/>
              </a:spcAft>
              <a:buFont typeface="Arial" panose="020B0604020202020204" pitchFamily="34" charset="0"/>
              <a:buChar char="•"/>
            </a:pPr>
            <a:r>
              <a:rPr lang="en-CA" sz="20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Correct anatomical marker selected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CA" sz="2000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Text Placeholder 4"/>
          <p:cNvSpPr txBox="1">
            <a:spLocks/>
          </p:cNvSpPr>
          <p:nvPr/>
        </p:nvSpPr>
        <p:spPr>
          <a:xfrm>
            <a:off x="2540921" y="6575495"/>
            <a:ext cx="1664494" cy="243980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900" dirty="0"/>
              <a:t>SAIT Campus 2021</a:t>
            </a:r>
          </a:p>
          <a:p>
            <a:endParaRPr lang="en-CA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09009" y="853816"/>
            <a:ext cx="4138711" cy="5518281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1567474" y="6058964"/>
            <a:ext cx="4916731" cy="369332"/>
          </a:xfrm>
          <a:prstGeom prst="rect">
            <a:avLst/>
          </a:prstGeom>
          <a:solidFill>
            <a:srgbClr val="61F9A6"/>
          </a:solidFill>
          <a:ln>
            <a:solidFill>
              <a:schemeClr val="tx1"/>
            </a:solidFill>
          </a:ln>
        </p:spPr>
        <p:txBody>
          <a:bodyPr wrap="none" lIns="91440" tIns="45720" rIns="91440" bIns="45720" anchor="t">
            <a:spAutoFit/>
          </a:bodyPr>
          <a:lstStyle/>
          <a:p>
            <a:r>
              <a:rPr lang="en-CA" dirty="0">
                <a:solidFill>
                  <a:srgbClr val="000000"/>
                </a:solidFill>
                <a:latin typeface="Arial"/>
                <a:cs typeface="Arial"/>
              </a:rPr>
              <a:t>Ensure the correct </a:t>
            </a:r>
            <a:r>
              <a:rPr lang="en-CA" dirty="0">
                <a:latin typeface="Arial"/>
                <a:cs typeface="Arial"/>
              </a:rPr>
              <a:t>détente</a:t>
            </a:r>
            <a:r>
              <a:rPr lang="en-CA" dirty="0">
                <a:solidFill>
                  <a:srgbClr val="000000"/>
                </a:solidFill>
                <a:latin typeface="Arial"/>
                <a:cs typeface="Arial"/>
              </a:rPr>
              <a:t> (alignment) is used</a:t>
            </a:r>
            <a:endParaRPr lang="en-CA" dirty="0">
              <a:latin typeface="Arial"/>
              <a:cs typeface="Arial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704947" y="852365"/>
            <a:ext cx="2500469" cy="923330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CA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For humerus imaging: All locks must be </a:t>
            </a:r>
            <a:r>
              <a:rPr lang="en-CA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“on” </a:t>
            </a:r>
            <a:r>
              <a:rPr lang="en-CA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except yellow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73975600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838200" y="91905"/>
            <a:ext cx="10515600" cy="1325563"/>
          </a:xfrm>
        </p:spPr>
        <p:txBody>
          <a:bodyPr/>
          <a:lstStyle/>
          <a:p>
            <a:r>
              <a:rPr lang="en-CA" dirty="0"/>
              <a:t>Guidelines/Considerations - Humerus</a:t>
            </a:r>
          </a:p>
        </p:txBody>
      </p:sp>
      <p:sp>
        <p:nvSpPr>
          <p:cNvPr id="14" name="Rectangle 13"/>
          <p:cNvSpPr/>
          <p:nvPr/>
        </p:nvSpPr>
        <p:spPr>
          <a:xfrm>
            <a:off x="1933831" y="1021294"/>
            <a:ext cx="842851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en-CA" sz="28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3.   Artifact Removal</a:t>
            </a:r>
          </a:p>
        </p:txBody>
      </p:sp>
      <p:sp>
        <p:nvSpPr>
          <p:cNvPr id="8" name="Rectangle 7"/>
          <p:cNvSpPr/>
          <p:nvPr/>
        </p:nvSpPr>
        <p:spPr>
          <a:xfrm>
            <a:off x="2609552" y="2072918"/>
            <a:ext cx="7620731" cy="12064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CA" sz="24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“Everything from the waist up”</a:t>
            </a:r>
          </a:p>
          <a:p>
            <a:pPr marL="800100" lvl="1" indent="-3429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CA" sz="22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Tops (i.e. shirt/sweaters), bra, necklace(s), long earrings, wet or braided hair</a:t>
            </a:r>
          </a:p>
        </p:txBody>
      </p:sp>
      <p:sp>
        <p:nvSpPr>
          <p:cNvPr id="11" name="Rectangle 10"/>
          <p:cNvSpPr/>
          <p:nvPr/>
        </p:nvSpPr>
        <p:spPr>
          <a:xfrm>
            <a:off x="2609552" y="3279082"/>
            <a:ext cx="762073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CA" sz="24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Ensure the marker is NOT placed under “anatomy shadow”</a:t>
            </a:r>
            <a:endParaRPr lang="en-CA" sz="2400" i="1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933831" y="4221423"/>
            <a:ext cx="8428518" cy="22221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en-CA" sz="28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Notes:  </a:t>
            </a:r>
          </a:p>
          <a:p>
            <a:pPr marL="457200" indent="-4572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CA" sz="24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Upright or seated position is best</a:t>
            </a:r>
          </a:p>
          <a:p>
            <a:pPr marL="457200" indent="-4572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CA" sz="2400" dirty="0">
                <a:solidFill>
                  <a:srgbClr val="CC00FF"/>
                </a:solidFill>
                <a:latin typeface="Arial" pitchFamily="34" charset="0"/>
                <a:cs typeface="Arial" pitchFamily="34" charset="0"/>
              </a:rPr>
              <a:t>Humeral epicondyles </a:t>
            </a:r>
            <a:r>
              <a:rPr lang="en-CA" sz="24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are used as external landmarks</a:t>
            </a:r>
          </a:p>
          <a:p>
            <a:pPr marL="914400" lvl="1" indent="-4572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CA" sz="20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i.e. position of the elbow determines position of the humerus</a:t>
            </a:r>
          </a:p>
          <a:p>
            <a:pPr marL="457200" indent="-4572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CA" sz="24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Patient must be asked to </a:t>
            </a:r>
            <a:r>
              <a:rPr lang="en-CA" sz="2400" i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suspend respiration</a:t>
            </a:r>
          </a:p>
        </p:txBody>
      </p:sp>
      <p:sp>
        <p:nvSpPr>
          <p:cNvPr id="2" name="Rectangle 1"/>
          <p:cNvSpPr/>
          <p:nvPr/>
        </p:nvSpPr>
        <p:spPr>
          <a:xfrm>
            <a:off x="2501239" y="1592995"/>
            <a:ext cx="7252361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2">
              <a:spcBef>
                <a:spcPct val="20000"/>
              </a:spcBef>
            </a:pPr>
            <a:r>
              <a:rPr lang="en-CA" sz="2200" b="1" i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*Patient must be given gowning instructions*</a:t>
            </a:r>
          </a:p>
        </p:txBody>
      </p:sp>
    </p:spTree>
    <p:extLst>
      <p:ext uri="{BB962C8B-B14F-4D97-AF65-F5344CB8AC3E}">
        <p14:creationId xmlns:p14="http://schemas.microsoft.com/office/powerpoint/2010/main" val="392016532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Humerus Protocol</a:t>
            </a:r>
          </a:p>
        </p:txBody>
      </p:sp>
      <p:sp>
        <p:nvSpPr>
          <p:cNvPr id="8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3600" b="1" u="sng" dirty="0"/>
              <a:t>Routine</a:t>
            </a:r>
            <a:r>
              <a:rPr lang="en-US" sz="3600" dirty="0"/>
              <a:t>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3600" dirty="0"/>
              <a:t>AP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3600" dirty="0"/>
              <a:t>Lateral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8304379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-83195"/>
            <a:ext cx="10515600" cy="1325563"/>
          </a:xfrm>
        </p:spPr>
        <p:txBody>
          <a:bodyPr/>
          <a:lstStyle/>
          <a:p>
            <a:r>
              <a:rPr lang="en-CA" dirty="0"/>
              <a:t>Positioning – AP </a:t>
            </a:r>
            <a:r>
              <a:rPr lang="en-CA" dirty="0" err="1"/>
              <a:t>Humerus</a:t>
            </a:r>
            <a:endParaRPr lang="en-CA" dirty="0"/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6327098" cy="4351338"/>
          </a:xfrm>
        </p:spPr>
        <p:txBody>
          <a:bodyPr>
            <a:normAutofit fontScale="92500" lnSpcReduction="10000"/>
          </a:bodyPr>
          <a:lstStyle/>
          <a:p>
            <a:pPr marL="457200">
              <a:spcAft>
                <a:spcPts val="1800"/>
              </a:spcAft>
              <a:buFont typeface="Wingdings" panose="05000000000000000000" pitchFamily="2" charset="2"/>
              <a:buChar char="Ø"/>
              <a:defRPr/>
            </a:pPr>
            <a:r>
              <a:rPr lang="en-CA" sz="2400" dirty="0"/>
              <a:t>Abduct the patient’s arm to prevent soft tissue overlap</a:t>
            </a:r>
          </a:p>
          <a:p>
            <a:pPr marL="457200">
              <a:spcAft>
                <a:spcPts val="1800"/>
              </a:spcAft>
              <a:buFont typeface="Wingdings" panose="05000000000000000000" pitchFamily="2" charset="2"/>
              <a:buChar char="Ø"/>
              <a:defRPr/>
            </a:pPr>
            <a:r>
              <a:rPr lang="en-CA" sz="2400" dirty="0">
                <a:solidFill>
                  <a:srgbClr val="0070C0"/>
                </a:solidFill>
              </a:rPr>
              <a:t>Align </a:t>
            </a:r>
            <a:r>
              <a:rPr lang="en-CA" sz="2400" u="sng" dirty="0">
                <a:solidFill>
                  <a:srgbClr val="0070C0"/>
                </a:solidFill>
              </a:rPr>
              <a:t>collimator</a:t>
            </a:r>
            <a:r>
              <a:rPr lang="en-CA" sz="2400" dirty="0">
                <a:solidFill>
                  <a:srgbClr val="0070C0"/>
                </a:solidFill>
              </a:rPr>
              <a:t> light to the length of required anatomy</a:t>
            </a:r>
          </a:p>
          <a:p>
            <a:pPr marL="457200">
              <a:spcAft>
                <a:spcPts val="1800"/>
              </a:spcAft>
              <a:buFont typeface="Wingdings" panose="05000000000000000000" pitchFamily="2" charset="2"/>
              <a:buChar char="Ø"/>
              <a:defRPr/>
            </a:pPr>
            <a:r>
              <a:rPr lang="en-CA" sz="2400" dirty="0"/>
              <a:t>Center the anatomy on the IR and/or in the light field</a:t>
            </a:r>
          </a:p>
          <a:p>
            <a:pPr marL="457200">
              <a:spcAft>
                <a:spcPts val="1800"/>
              </a:spcAft>
              <a:buFont typeface="Wingdings" panose="05000000000000000000" pitchFamily="2" charset="2"/>
              <a:buChar char="Ø"/>
              <a:defRPr/>
            </a:pPr>
            <a:r>
              <a:rPr lang="en-CA" sz="2400" dirty="0"/>
              <a:t>Position entire humerus &amp; </a:t>
            </a:r>
            <a:r>
              <a:rPr lang="en-CA" sz="2400" dirty="0">
                <a:solidFill>
                  <a:srgbClr val="CC00FF"/>
                </a:solidFill>
              </a:rPr>
              <a:t>epicondyles </a:t>
            </a:r>
            <a:r>
              <a:rPr lang="en-CA" sz="2400" i="1" u="sng" dirty="0">
                <a:solidFill>
                  <a:srgbClr val="CC00FF"/>
                </a:solidFill>
              </a:rPr>
              <a:t>parallel</a:t>
            </a:r>
            <a:r>
              <a:rPr lang="en-CA" sz="2400" dirty="0">
                <a:solidFill>
                  <a:srgbClr val="CC00FF"/>
                </a:solidFill>
              </a:rPr>
              <a:t> </a:t>
            </a:r>
            <a:r>
              <a:rPr lang="en-CA" sz="2400" dirty="0"/>
              <a:t>to the IR</a:t>
            </a:r>
          </a:p>
          <a:p>
            <a:pPr marL="457200">
              <a:buFont typeface="Wingdings" panose="05000000000000000000" pitchFamily="2" charset="2"/>
              <a:buChar char="Ø"/>
              <a:defRPr/>
            </a:pPr>
            <a:r>
              <a:rPr lang="en-CA" sz="2400" dirty="0"/>
              <a:t>Place an anatomical marker (</a:t>
            </a:r>
            <a:r>
              <a:rPr lang="en-CA" sz="2400" i="1" dirty="0"/>
              <a:t>using Anderson Marker Rules</a:t>
            </a:r>
            <a:r>
              <a:rPr lang="en-CA" sz="2400" dirty="0"/>
              <a:t>), and make final adjustments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6876721" y="764159"/>
            <a:ext cx="3687097" cy="5863982"/>
            <a:chOff x="5471651" y="794937"/>
            <a:chExt cx="3687097" cy="5863982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678" t="9462" r="18710" b="8172"/>
            <a:stretch/>
          </p:blipFill>
          <p:spPr>
            <a:xfrm>
              <a:off x="5869858" y="794937"/>
              <a:ext cx="3274142" cy="5648632"/>
            </a:xfrm>
            <a:prstGeom prst="rect">
              <a:avLst/>
            </a:prstGeom>
          </p:spPr>
        </p:pic>
        <p:sp>
          <p:nvSpPr>
            <p:cNvPr id="8" name="Rectangle 7"/>
            <p:cNvSpPr/>
            <p:nvPr/>
          </p:nvSpPr>
          <p:spPr>
            <a:xfrm>
              <a:off x="5471651" y="6443475"/>
              <a:ext cx="3687097" cy="21544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en-CA" sz="800" dirty="0">
                  <a:hlinkClick r:id="rId4"/>
                </a:rPr>
                <a:t>https://radiopaedia.org/articles/humerus-ap-view-3?lang=us</a:t>
              </a:r>
              <a:endParaRPr lang="en-CA" sz="800" dirty="0"/>
            </a:p>
          </p:txBody>
        </p:sp>
      </p:grpSp>
      <p:sp>
        <p:nvSpPr>
          <p:cNvPr id="10" name="Text Box 13"/>
          <p:cNvSpPr txBox="1">
            <a:spLocks noChangeArrowheads="1"/>
          </p:cNvSpPr>
          <p:nvPr/>
        </p:nvSpPr>
        <p:spPr bwMode="auto">
          <a:xfrm>
            <a:off x="1628182" y="6443475"/>
            <a:ext cx="2810469" cy="369332"/>
          </a:xfrm>
          <a:prstGeom prst="rect">
            <a:avLst/>
          </a:prstGeom>
          <a:solidFill>
            <a:srgbClr val="0AF474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/>
              <a:t>Note: suspend respiration</a:t>
            </a:r>
          </a:p>
        </p:txBody>
      </p:sp>
    </p:spTree>
    <p:extLst>
      <p:ext uri="{BB962C8B-B14F-4D97-AF65-F5344CB8AC3E}">
        <p14:creationId xmlns:p14="http://schemas.microsoft.com/office/powerpoint/2010/main" val="338164214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11300" t="4432"/>
          <a:stretch/>
        </p:blipFill>
        <p:spPr>
          <a:xfrm>
            <a:off x="4464167" y="846385"/>
            <a:ext cx="3266190" cy="562243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-190456"/>
            <a:ext cx="10515600" cy="1325563"/>
          </a:xfrm>
        </p:spPr>
        <p:txBody>
          <a:bodyPr/>
          <a:lstStyle/>
          <a:p>
            <a:r>
              <a:rPr lang="en-CA" dirty="0"/>
              <a:t>Positioning – AP Humerus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568741EA-1267-441D-B665-FE1577777C50}"/>
              </a:ext>
            </a:extLst>
          </p:cNvPr>
          <p:cNvSpPr/>
          <p:nvPr/>
        </p:nvSpPr>
        <p:spPr>
          <a:xfrm>
            <a:off x="8045502" y="1589393"/>
            <a:ext cx="2310194" cy="3693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CA" dirty="0"/>
              <a:t>CR is ~mid humerus</a:t>
            </a:r>
          </a:p>
        </p:txBody>
      </p:sp>
      <p:cxnSp>
        <p:nvCxnSpPr>
          <p:cNvPr id="7" name="Straight Arrow Connector 6"/>
          <p:cNvCxnSpPr>
            <a:stCxn id="26" idx="1"/>
          </p:cNvCxnSpPr>
          <p:nvPr/>
        </p:nvCxnSpPr>
        <p:spPr>
          <a:xfrm flipH="1">
            <a:off x="5762368" y="1774059"/>
            <a:ext cx="2283134" cy="722006"/>
          </a:xfrm>
          <a:prstGeom prst="straightConnector1">
            <a:avLst/>
          </a:prstGeom>
          <a:ln w="38100">
            <a:solidFill>
              <a:srgbClr val="0AF474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1D9C0B70-E92D-425E-9510-2992A409AF5D}"/>
              </a:ext>
            </a:extLst>
          </p:cNvPr>
          <p:cNvSpPr/>
          <p:nvPr/>
        </p:nvSpPr>
        <p:spPr>
          <a:xfrm>
            <a:off x="7968648" y="950442"/>
            <a:ext cx="2387049" cy="3693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CA" dirty="0"/>
              <a:t>Marker on </a:t>
            </a:r>
            <a:r>
              <a:rPr lang="en-CA" i="1" dirty="0"/>
              <a:t>lateral</a:t>
            </a:r>
            <a:r>
              <a:rPr lang="en-CA" dirty="0"/>
              <a:t> side</a:t>
            </a:r>
          </a:p>
        </p:txBody>
      </p:sp>
      <p:cxnSp>
        <p:nvCxnSpPr>
          <p:cNvPr id="25" name="Straight Arrow Connector 24"/>
          <p:cNvCxnSpPr>
            <a:stCxn id="24" idx="1"/>
          </p:cNvCxnSpPr>
          <p:nvPr/>
        </p:nvCxnSpPr>
        <p:spPr>
          <a:xfrm flipH="1">
            <a:off x="6392563" y="1135108"/>
            <a:ext cx="1576085" cy="75784"/>
          </a:xfrm>
          <a:prstGeom prst="straightConnector1">
            <a:avLst/>
          </a:prstGeom>
          <a:ln w="38100">
            <a:solidFill>
              <a:srgbClr val="0AF474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Rectangle 27">
            <a:extLst>
              <a:ext uri="{FF2B5EF4-FFF2-40B4-BE49-F238E27FC236}">
                <a16:creationId xmlns:a16="http://schemas.microsoft.com/office/drawing/2014/main" id="{1D9C0B70-E92D-425E-9510-2992A409AF5D}"/>
              </a:ext>
            </a:extLst>
          </p:cNvPr>
          <p:cNvSpPr/>
          <p:nvPr/>
        </p:nvSpPr>
        <p:spPr>
          <a:xfrm>
            <a:off x="1696920" y="5869889"/>
            <a:ext cx="3727023" cy="3693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CA" dirty="0"/>
              <a:t>Humeral </a:t>
            </a:r>
            <a:r>
              <a:rPr lang="en-CA" dirty="0">
                <a:solidFill>
                  <a:srgbClr val="CC00FF"/>
                </a:solidFill>
              </a:rPr>
              <a:t>epicondyles </a:t>
            </a:r>
            <a:r>
              <a:rPr lang="en-CA" i="1" dirty="0">
                <a:solidFill>
                  <a:srgbClr val="CC00FF"/>
                </a:solidFill>
              </a:rPr>
              <a:t>parallel</a:t>
            </a:r>
            <a:r>
              <a:rPr lang="en-CA" dirty="0">
                <a:solidFill>
                  <a:srgbClr val="CC00FF"/>
                </a:solidFill>
              </a:rPr>
              <a:t> </a:t>
            </a:r>
            <a:r>
              <a:rPr lang="en-CA" dirty="0"/>
              <a:t>to IR</a:t>
            </a:r>
          </a:p>
        </p:txBody>
      </p:sp>
      <p:sp>
        <p:nvSpPr>
          <p:cNvPr id="35" name="Text Placeholder 4">
            <a:extLst>
              <a:ext uri="{FF2B5EF4-FFF2-40B4-BE49-F238E27FC236}">
                <a16:creationId xmlns:a16="http://schemas.microsoft.com/office/drawing/2014/main" id="{683AEE2D-930A-4AE7-93E8-D4C38A51F9B2}"/>
              </a:ext>
            </a:extLst>
          </p:cNvPr>
          <p:cNvSpPr txBox="1">
            <a:spLocks/>
          </p:cNvSpPr>
          <p:nvPr/>
        </p:nvSpPr>
        <p:spPr>
          <a:xfrm rot="16200000">
            <a:off x="1535177" y="3105345"/>
            <a:ext cx="2114639" cy="288948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900" dirty="0"/>
              <a:t>SAIT Campus 2021</a:t>
            </a:r>
          </a:p>
          <a:p>
            <a:endParaRPr lang="en-CA" dirty="0"/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CA913140-0247-4275-9C3A-F856D43D8F89}"/>
              </a:ext>
            </a:extLst>
          </p:cNvPr>
          <p:cNvSpPr/>
          <p:nvPr/>
        </p:nvSpPr>
        <p:spPr>
          <a:xfrm>
            <a:off x="1670859" y="907809"/>
            <a:ext cx="2444311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CA" i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Entire upper limb on same horizontal level</a:t>
            </a:r>
          </a:p>
        </p:txBody>
      </p:sp>
      <p:pic>
        <p:nvPicPr>
          <p:cNvPr id="2050" name="Picture 2" descr="Image preview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02" r="14096"/>
          <a:stretch/>
        </p:blipFill>
        <p:spPr bwMode="auto">
          <a:xfrm>
            <a:off x="2675186" y="1658181"/>
            <a:ext cx="1934394" cy="26330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3" name="Straight Arrow Connector 22"/>
          <p:cNvCxnSpPr>
            <a:stCxn id="37" idx="2"/>
          </p:cNvCxnSpPr>
          <p:nvPr/>
        </p:nvCxnSpPr>
        <p:spPr>
          <a:xfrm>
            <a:off x="2893015" y="1554139"/>
            <a:ext cx="749369" cy="1118210"/>
          </a:xfrm>
          <a:prstGeom prst="straightConnector1">
            <a:avLst/>
          </a:prstGeom>
          <a:ln w="38100">
            <a:solidFill>
              <a:srgbClr val="0AF474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Rectangle 30">
            <a:extLst>
              <a:ext uri="{FF2B5EF4-FFF2-40B4-BE49-F238E27FC236}">
                <a16:creationId xmlns:a16="http://schemas.microsoft.com/office/drawing/2014/main" id="{1D9C0B70-E92D-425E-9510-2992A409AF5D}"/>
              </a:ext>
            </a:extLst>
          </p:cNvPr>
          <p:cNvSpPr/>
          <p:nvPr/>
        </p:nvSpPr>
        <p:spPr>
          <a:xfrm>
            <a:off x="7406636" y="3274357"/>
            <a:ext cx="2949060" cy="246221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CA" dirty="0"/>
              <a:t>Light-field extends: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CA" dirty="0"/>
              <a:t>Distally: </a:t>
            </a:r>
            <a:r>
              <a:rPr lang="en-CA" sz="1600" i="1" dirty="0"/>
              <a:t>~ ½ inch </a:t>
            </a:r>
            <a:r>
              <a:rPr lang="en-CA" sz="1600" dirty="0"/>
              <a:t>inferior to elbow joint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CA" dirty="0"/>
              <a:t>Proximally: </a:t>
            </a:r>
            <a:r>
              <a:rPr lang="en-CA" sz="1600" i="1" dirty="0"/>
              <a:t>~ ½ inch </a:t>
            </a:r>
            <a:r>
              <a:rPr lang="en-CA" sz="1600" dirty="0"/>
              <a:t>superior to AC joint</a:t>
            </a:r>
            <a:endParaRPr lang="en-CA" sz="1600" i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CA" dirty="0"/>
              <a:t>Medially: </a:t>
            </a:r>
            <a:r>
              <a:rPr lang="en-CA" sz="1600" i="1" dirty="0"/>
              <a:t>~ ½ inch </a:t>
            </a:r>
            <a:r>
              <a:rPr lang="en-CA" sz="1600" dirty="0"/>
              <a:t>medial to </a:t>
            </a:r>
            <a:r>
              <a:rPr lang="en-CA" sz="1600" dirty="0" err="1"/>
              <a:t>scapulohumeral</a:t>
            </a:r>
            <a:r>
              <a:rPr lang="en-CA" sz="1600" dirty="0"/>
              <a:t> joint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CA" dirty="0"/>
              <a:t>Laterally:</a:t>
            </a:r>
            <a:r>
              <a:rPr lang="en-CA" sz="1600" dirty="0"/>
              <a:t> </a:t>
            </a:r>
            <a:r>
              <a:rPr lang="en-CA" sz="1600" i="1" dirty="0"/>
              <a:t>~ ½ inch </a:t>
            </a:r>
            <a:r>
              <a:rPr lang="en-CA" sz="1600" dirty="0"/>
              <a:t>beyond soft-tissue margins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1D9C0B70-E92D-425E-9510-2992A409AF5D}"/>
              </a:ext>
            </a:extLst>
          </p:cNvPr>
          <p:cNvSpPr/>
          <p:nvPr/>
        </p:nvSpPr>
        <p:spPr>
          <a:xfrm>
            <a:off x="1696920" y="4813239"/>
            <a:ext cx="2592749" cy="92333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CA" i="1" dirty="0">
                <a:solidFill>
                  <a:srgbClr val="CC00FF"/>
                </a:solidFill>
              </a:rPr>
              <a:t>Arm abducted, </a:t>
            </a:r>
            <a:r>
              <a:rPr lang="en-CA" dirty="0"/>
              <a:t>with</a:t>
            </a:r>
            <a:endParaRPr lang="en-CA" i="1" dirty="0">
              <a:solidFill>
                <a:srgbClr val="CC00FF"/>
              </a:solidFill>
            </a:endParaRPr>
          </a:p>
          <a:p>
            <a:r>
              <a:rPr lang="en-CA" i="1" dirty="0">
                <a:solidFill>
                  <a:srgbClr val="0070C0"/>
                </a:solidFill>
              </a:rPr>
              <a:t>collimator tilted parallel to length of humerus</a:t>
            </a:r>
          </a:p>
        </p:txBody>
      </p:sp>
    </p:spTree>
    <p:extLst>
      <p:ext uri="{BB962C8B-B14F-4D97-AF65-F5344CB8AC3E}">
        <p14:creationId xmlns:p14="http://schemas.microsoft.com/office/powerpoint/2010/main" val="211443208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-100131"/>
            <a:ext cx="10515600" cy="1325563"/>
          </a:xfrm>
        </p:spPr>
        <p:txBody>
          <a:bodyPr/>
          <a:lstStyle/>
          <a:p>
            <a:r>
              <a:rPr lang="en-CA" dirty="0"/>
              <a:t>Positioning – Lateral Humerus </a:t>
            </a:r>
            <a:r>
              <a:rPr lang="en-CA" sz="1800" b="0" i="1" dirty="0"/>
              <a:t>(</a:t>
            </a:r>
            <a:r>
              <a:rPr lang="en-CA" sz="1800" b="0" i="1" dirty="0" err="1"/>
              <a:t>mediolateral</a:t>
            </a:r>
            <a:r>
              <a:rPr lang="en-CA" sz="1800" b="0" i="1" dirty="0"/>
              <a:t>)</a:t>
            </a:r>
            <a:endParaRPr lang="en-CA" b="0" i="1" dirty="0"/>
          </a:p>
        </p:txBody>
      </p:sp>
      <p:sp>
        <p:nvSpPr>
          <p:cNvPr id="12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5562600" cy="4351338"/>
          </a:xfrm>
        </p:spPr>
        <p:txBody>
          <a:bodyPr>
            <a:normAutofit fontScale="92500" lnSpcReduction="10000"/>
          </a:bodyPr>
          <a:lstStyle/>
          <a:p>
            <a:pPr marL="457200">
              <a:spcAft>
                <a:spcPts val="1200"/>
              </a:spcAft>
              <a:buFont typeface="Wingdings" panose="05000000000000000000" pitchFamily="2" charset="2"/>
              <a:buChar char="Ø"/>
              <a:defRPr/>
            </a:pPr>
            <a:r>
              <a:rPr lang="en-CA" sz="2400" dirty="0">
                <a:solidFill>
                  <a:srgbClr val="00B050"/>
                </a:solidFill>
              </a:rPr>
              <a:t>Turn patient to face IR</a:t>
            </a:r>
          </a:p>
          <a:p>
            <a:pPr marL="457200">
              <a:spcAft>
                <a:spcPts val="1200"/>
              </a:spcAft>
              <a:buFont typeface="Wingdings" panose="05000000000000000000" pitchFamily="2" charset="2"/>
              <a:buChar char="Ø"/>
              <a:defRPr/>
            </a:pPr>
            <a:r>
              <a:rPr lang="en-CA" sz="2400" dirty="0"/>
              <a:t>Abduct the patient’s arm to prevent soft tissue overlap</a:t>
            </a:r>
          </a:p>
          <a:p>
            <a:pPr marL="457200">
              <a:spcAft>
                <a:spcPts val="1200"/>
              </a:spcAft>
              <a:buFont typeface="Wingdings" panose="05000000000000000000" pitchFamily="2" charset="2"/>
              <a:buChar char="Ø"/>
              <a:defRPr/>
            </a:pPr>
            <a:r>
              <a:rPr lang="en-CA" sz="2400" i="1" dirty="0">
                <a:solidFill>
                  <a:schemeClr val="tx1"/>
                </a:solidFill>
              </a:rPr>
              <a:t>Align collimator light to length of anatomy</a:t>
            </a:r>
          </a:p>
          <a:p>
            <a:pPr marL="457200">
              <a:spcAft>
                <a:spcPts val="1200"/>
              </a:spcAft>
              <a:buFont typeface="Wingdings" panose="05000000000000000000" pitchFamily="2" charset="2"/>
              <a:buChar char="Ø"/>
              <a:defRPr/>
            </a:pPr>
            <a:r>
              <a:rPr lang="en-CA" sz="2400" dirty="0"/>
              <a:t>Position the entire humerus parallel to the IR</a:t>
            </a:r>
          </a:p>
          <a:p>
            <a:pPr marL="457200">
              <a:spcAft>
                <a:spcPts val="1200"/>
              </a:spcAft>
              <a:buFont typeface="Wingdings" panose="05000000000000000000" pitchFamily="2" charset="2"/>
              <a:buChar char="Ø"/>
              <a:defRPr/>
            </a:pPr>
            <a:r>
              <a:rPr lang="en-CA" sz="2400" i="1" dirty="0"/>
              <a:t>Ensure </a:t>
            </a:r>
            <a:r>
              <a:rPr lang="en-CA" sz="2400" i="1" dirty="0">
                <a:solidFill>
                  <a:srgbClr val="CC00FF"/>
                </a:solidFill>
              </a:rPr>
              <a:t>epicondyles are </a:t>
            </a:r>
            <a:r>
              <a:rPr lang="en-CA" sz="2400" i="1" u="sng" dirty="0">
                <a:solidFill>
                  <a:srgbClr val="CC00FF"/>
                </a:solidFill>
              </a:rPr>
              <a:t>perpendicular</a:t>
            </a:r>
            <a:r>
              <a:rPr lang="en-CA" sz="2400" i="1" dirty="0">
                <a:solidFill>
                  <a:srgbClr val="CC00FF"/>
                </a:solidFill>
              </a:rPr>
              <a:t> </a:t>
            </a:r>
            <a:r>
              <a:rPr lang="en-CA" sz="2400" i="1" dirty="0"/>
              <a:t>to the IR</a:t>
            </a:r>
          </a:p>
          <a:p>
            <a:pPr marL="457200">
              <a:spcAft>
                <a:spcPts val="1200"/>
              </a:spcAft>
              <a:buFont typeface="Wingdings" panose="05000000000000000000" pitchFamily="2" charset="2"/>
              <a:buChar char="Ø"/>
              <a:defRPr/>
            </a:pPr>
            <a:r>
              <a:rPr lang="en-CA" sz="2400" i="1" dirty="0">
                <a:solidFill>
                  <a:srgbClr val="00B050"/>
                </a:solidFill>
              </a:rPr>
              <a:t>Flex elbow 90</a:t>
            </a:r>
            <a:r>
              <a:rPr lang="en-CA" sz="2400" i="1" baseline="30000" dirty="0">
                <a:solidFill>
                  <a:srgbClr val="00B050"/>
                </a:solidFill>
              </a:rPr>
              <a:t>o</a:t>
            </a:r>
            <a:r>
              <a:rPr lang="en-CA" sz="2400" i="1" dirty="0">
                <a:solidFill>
                  <a:srgbClr val="00B050"/>
                </a:solidFill>
              </a:rPr>
              <a:t> </a:t>
            </a:r>
          </a:p>
          <a:p>
            <a:pPr marL="457200">
              <a:spcAft>
                <a:spcPts val="1200"/>
              </a:spcAft>
              <a:buFont typeface="Wingdings" panose="05000000000000000000" pitchFamily="2" charset="2"/>
              <a:buChar char="Ø"/>
              <a:defRPr/>
            </a:pPr>
            <a:r>
              <a:rPr lang="en-CA" sz="1800" dirty="0"/>
              <a:t>Place an anatomical marker (</a:t>
            </a:r>
            <a:r>
              <a:rPr lang="en-CA" sz="1800" i="1" dirty="0"/>
              <a:t>using Anderson Marker Rules</a:t>
            </a:r>
            <a:r>
              <a:rPr lang="en-CA" sz="1800" dirty="0"/>
              <a:t>), and make final adjustments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6641602" y="926818"/>
            <a:ext cx="4026398" cy="5661224"/>
            <a:chOff x="5117602" y="926818"/>
            <a:chExt cx="4026398" cy="5661224"/>
          </a:xfrm>
        </p:grpSpPr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5117602" y="926818"/>
              <a:ext cx="4026398" cy="5368531"/>
            </a:xfrm>
            <a:prstGeom prst="rect">
              <a:avLst/>
            </a:prstGeom>
          </p:spPr>
        </p:pic>
        <p:sp>
          <p:nvSpPr>
            <p:cNvPr id="11" name="Text Placeholder 4">
              <a:extLst>
                <a:ext uri="{FF2B5EF4-FFF2-40B4-BE49-F238E27FC236}">
                  <a16:creationId xmlns:a16="http://schemas.microsoft.com/office/drawing/2014/main" id="{683AEE2D-930A-4AE7-93E8-D4C38A51F9B2}"/>
                </a:ext>
              </a:extLst>
            </p:cNvPr>
            <p:cNvSpPr txBox="1">
              <a:spLocks/>
            </p:cNvSpPr>
            <p:nvPr/>
          </p:nvSpPr>
          <p:spPr>
            <a:xfrm>
              <a:off x="5886226" y="6299094"/>
              <a:ext cx="2114639" cy="288948"/>
            </a:xfrm>
            <a:prstGeom prst="rect">
              <a:avLst/>
            </a:prstGeom>
          </p:spPr>
          <p:txBody>
            <a:bodyPr/>
            <a:lstStyle>
              <a:lvl1pPr marL="0" indent="0" algn="l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800" kern="1200" baseline="0">
                  <a:solidFill>
                    <a:schemeClr val="accent3"/>
                  </a:solidFill>
                  <a:latin typeface="Arial" pitchFamily="34" charset="0"/>
                  <a:ea typeface="+mn-ea"/>
                  <a:cs typeface="Arial" pitchFamily="34" charset="0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8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8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CA" dirty="0"/>
            </a:p>
          </p:txBody>
        </p:sp>
      </p:grpSp>
      <p:sp>
        <p:nvSpPr>
          <p:cNvPr id="13" name="Text Box 13"/>
          <p:cNvSpPr txBox="1">
            <a:spLocks noChangeArrowheads="1"/>
          </p:cNvSpPr>
          <p:nvPr/>
        </p:nvSpPr>
        <p:spPr bwMode="auto">
          <a:xfrm>
            <a:off x="1624014" y="6443568"/>
            <a:ext cx="2810469" cy="369332"/>
          </a:xfrm>
          <a:prstGeom prst="rect">
            <a:avLst/>
          </a:prstGeom>
          <a:solidFill>
            <a:srgbClr val="0AF474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/>
              <a:t>Note: suspend respiration</a:t>
            </a:r>
          </a:p>
        </p:txBody>
      </p:sp>
    </p:spTree>
    <p:extLst>
      <p:ext uri="{BB962C8B-B14F-4D97-AF65-F5344CB8AC3E}">
        <p14:creationId xmlns:p14="http://schemas.microsoft.com/office/powerpoint/2010/main" val="256134102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Image preview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539" t="20906" r="17878"/>
          <a:stretch/>
        </p:blipFill>
        <p:spPr bwMode="auto">
          <a:xfrm>
            <a:off x="2153024" y="1907421"/>
            <a:ext cx="1305816" cy="28344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b="21432"/>
          <a:stretch/>
        </p:blipFill>
        <p:spPr>
          <a:xfrm>
            <a:off x="3870715" y="962847"/>
            <a:ext cx="4664327" cy="515831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1517" y="-145006"/>
            <a:ext cx="10515600" cy="1325563"/>
          </a:xfrm>
        </p:spPr>
        <p:txBody>
          <a:bodyPr/>
          <a:lstStyle/>
          <a:p>
            <a:r>
              <a:rPr lang="en-CA" dirty="0"/>
              <a:t>Positioning – Lateral Humerus</a:t>
            </a:r>
          </a:p>
        </p:txBody>
      </p:sp>
      <p:cxnSp>
        <p:nvCxnSpPr>
          <p:cNvPr id="25" name="Straight Arrow Connector 24"/>
          <p:cNvCxnSpPr/>
          <p:nvPr/>
        </p:nvCxnSpPr>
        <p:spPr>
          <a:xfrm flipH="1">
            <a:off x="2653420" y="1805681"/>
            <a:ext cx="1019749" cy="996317"/>
          </a:xfrm>
          <a:prstGeom prst="straightConnector1">
            <a:avLst/>
          </a:prstGeom>
          <a:ln w="38100">
            <a:solidFill>
              <a:srgbClr val="0AF474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Rectangle 27">
            <a:extLst>
              <a:ext uri="{FF2B5EF4-FFF2-40B4-BE49-F238E27FC236}">
                <a16:creationId xmlns:a16="http://schemas.microsoft.com/office/drawing/2014/main" id="{1D9C0B70-E92D-425E-9510-2992A409AF5D}"/>
              </a:ext>
            </a:extLst>
          </p:cNvPr>
          <p:cNvSpPr/>
          <p:nvPr/>
        </p:nvSpPr>
        <p:spPr>
          <a:xfrm>
            <a:off x="1702112" y="6009626"/>
            <a:ext cx="4337205" cy="3693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CA" dirty="0"/>
              <a:t>Humeral </a:t>
            </a:r>
            <a:r>
              <a:rPr lang="en-CA" dirty="0">
                <a:solidFill>
                  <a:srgbClr val="CC00FF"/>
                </a:solidFill>
              </a:rPr>
              <a:t>epicondyles </a:t>
            </a:r>
            <a:r>
              <a:rPr lang="en-CA" i="1" dirty="0">
                <a:solidFill>
                  <a:srgbClr val="CC00FF"/>
                </a:solidFill>
              </a:rPr>
              <a:t>perpendicular</a:t>
            </a:r>
            <a:r>
              <a:rPr lang="en-CA" dirty="0">
                <a:solidFill>
                  <a:srgbClr val="CC00FF"/>
                </a:solidFill>
              </a:rPr>
              <a:t> </a:t>
            </a:r>
            <a:r>
              <a:rPr lang="en-CA" dirty="0"/>
              <a:t>to IR</a:t>
            </a:r>
          </a:p>
        </p:txBody>
      </p:sp>
      <p:sp>
        <p:nvSpPr>
          <p:cNvPr id="35" name="Text Placeholder 4">
            <a:extLst>
              <a:ext uri="{FF2B5EF4-FFF2-40B4-BE49-F238E27FC236}">
                <a16:creationId xmlns:a16="http://schemas.microsoft.com/office/drawing/2014/main" id="{683AEE2D-930A-4AE7-93E8-D4C38A51F9B2}"/>
              </a:ext>
            </a:extLst>
          </p:cNvPr>
          <p:cNvSpPr txBox="1">
            <a:spLocks/>
          </p:cNvSpPr>
          <p:nvPr/>
        </p:nvSpPr>
        <p:spPr>
          <a:xfrm>
            <a:off x="5523831" y="6161418"/>
            <a:ext cx="2114639" cy="249846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CA" dirty="0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CA913140-0247-4275-9C3A-F856D43D8F89}"/>
              </a:ext>
            </a:extLst>
          </p:cNvPr>
          <p:cNvSpPr/>
          <p:nvPr/>
        </p:nvSpPr>
        <p:spPr>
          <a:xfrm>
            <a:off x="1607373" y="869946"/>
            <a:ext cx="2434196" cy="92333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CA" i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Entire upper limb on same horizontal level, with elbow flexed 90</a:t>
            </a:r>
            <a:r>
              <a:rPr lang="en-CA" i="1" baseline="300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0</a:t>
            </a:r>
            <a:r>
              <a:rPr lang="en-CA" i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</a:t>
            </a:r>
          </a:p>
        </p:txBody>
      </p:sp>
      <p:grpSp>
        <p:nvGrpSpPr>
          <p:cNvPr id="41" name="Group 40"/>
          <p:cNvGrpSpPr/>
          <p:nvPr/>
        </p:nvGrpSpPr>
        <p:grpSpPr>
          <a:xfrm rot="20082260">
            <a:off x="5912159" y="4125959"/>
            <a:ext cx="838739" cy="956091"/>
            <a:chOff x="4037610" y="4454253"/>
            <a:chExt cx="838739" cy="956091"/>
          </a:xfrm>
        </p:grpSpPr>
        <p:cxnSp>
          <p:nvCxnSpPr>
            <p:cNvPr id="34" name="Straight Connector 33"/>
            <p:cNvCxnSpPr/>
            <p:nvPr/>
          </p:nvCxnSpPr>
          <p:spPr>
            <a:xfrm flipV="1">
              <a:off x="4037610" y="5021629"/>
              <a:ext cx="584091" cy="13509"/>
            </a:xfrm>
            <a:prstGeom prst="line">
              <a:avLst/>
            </a:prstGeom>
            <a:ln w="28575">
              <a:solidFill>
                <a:srgbClr val="CC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 flipH="1">
              <a:off x="4608947" y="4454253"/>
              <a:ext cx="12754" cy="575324"/>
            </a:xfrm>
            <a:prstGeom prst="line">
              <a:avLst/>
            </a:prstGeom>
            <a:ln w="28575">
              <a:solidFill>
                <a:srgbClr val="CC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9" name="Arc 38"/>
            <p:cNvSpPr/>
            <p:nvPr/>
          </p:nvSpPr>
          <p:spPr>
            <a:xfrm rot="16385648">
              <a:off x="4240200" y="4774195"/>
              <a:ext cx="713358" cy="558940"/>
            </a:xfrm>
            <a:prstGeom prst="arc">
              <a:avLst/>
            </a:prstGeom>
            <a:ln>
              <a:solidFill>
                <a:srgbClr val="CC00FF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CA"/>
            </a:p>
          </p:txBody>
        </p:sp>
      </p:grpSp>
      <p:cxnSp>
        <p:nvCxnSpPr>
          <p:cNvPr id="43" name="Straight Arrow Connector 42"/>
          <p:cNvCxnSpPr/>
          <p:nvPr/>
        </p:nvCxnSpPr>
        <p:spPr>
          <a:xfrm>
            <a:off x="3646675" y="1805680"/>
            <a:ext cx="2556203" cy="2688962"/>
          </a:xfrm>
          <a:prstGeom prst="straightConnector1">
            <a:avLst/>
          </a:prstGeom>
          <a:ln w="38100">
            <a:solidFill>
              <a:srgbClr val="CC00F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>
            <a:stCxn id="30" idx="1"/>
          </p:cNvCxnSpPr>
          <p:nvPr/>
        </p:nvCxnSpPr>
        <p:spPr>
          <a:xfrm flipH="1">
            <a:off x="5892794" y="1912559"/>
            <a:ext cx="2152708" cy="1531286"/>
          </a:xfrm>
          <a:prstGeom prst="straightConnector1">
            <a:avLst/>
          </a:prstGeom>
          <a:ln w="38100">
            <a:solidFill>
              <a:srgbClr val="0AF474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Rectangle 22">
            <a:extLst>
              <a:ext uri="{FF2B5EF4-FFF2-40B4-BE49-F238E27FC236}">
                <a16:creationId xmlns:a16="http://schemas.microsoft.com/office/drawing/2014/main" id="{1D9C0B70-E92D-425E-9510-2992A409AF5D}"/>
              </a:ext>
            </a:extLst>
          </p:cNvPr>
          <p:cNvSpPr/>
          <p:nvPr/>
        </p:nvSpPr>
        <p:spPr>
          <a:xfrm>
            <a:off x="1696920" y="4813239"/>
            <a:ext cx="2592749" cy="92333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CA" i="1" dirty="0"/>
              <a:t>Arm abducted, </a:t>
            </a:r>
            <a:r>
              <a:rPr lang="en-CA" dirty="0"/>
              <a:t>with</a:t>
            </a:r>
            <a:endParaRPr lang="en-CA" i="1" dirty="0"/>
          </a:p>
          <a:p>
            <a:r>
              <a:rPr lang="en-CA" i="1" dirty="0"/>
              <a:t>collimator tilted parallel to length of humerus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1D9C0B70-E92D-425E-9510-2992A409AF5D}"/>
              </a:ext>
            </a:extLst>
          </p:cNvPr>
          <p:cNvSpPr/>
          <p:nvPr/>
        </p:nvSpPr>
        <p:spPr>
          <a:xfrm>
            <a:off x="7638469" y="3898130"/>
            <a:ext cx="2949060" cy="246221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CA" dirty="0"/>
              <a:t>Light-field extends: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CA" dirty="0"/>
              <a:t>Distally: </a:t>
            </a:r>
            <a:r>
              <a:rPr lang="en-CA" sz="1600" i="1" dirty="0"/>
              <a:t>~ ½ inch </a:t>
            </a:r>
            <a:r>
              <a:rPr lang="en-CA" sz="1600" dirty="0"/>
              <a:t>inferior to body of ulna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CA" dirty="0"/>
              <a:t>Proximally: </a:t>
            </a:r>
            <a:r>
              <a:rPr lang="en-CA" sz="1600" i="1" dirty="0"/>
              <a:t>~ ½ inch </a:t>
            </a:r>
            <a:r>
              <a:rPr lang="en-CA" sz="1600" dirty="0"/>
              <a:t>superior to AC joint</a:t>
            </a:r>
            <a:endParaRPr lang="en-CA" sz="1600" i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CA" dirty="0"/>
              <a:t>Medially: </a:t>
            </a:r>
            <a:r>
              <a:rPr lang="en-CA" sz="1600" i="1" dirty="0"/>
              <a:t>~ ½ inch </a:t>
            </a:r>
            <a:r>
              <a:rPr lang="en-CA" sz="1600" dirty="0"/>
              <a:t>medial to </a:t>
            </a:r>
            <a:r>
              <a:rPr lang="en-CA" sz="1600" dirty="0" err="1"/>
              <a:t>scapulohumeral</a:t>
            </a:r>
            <a:r>
              <a:rPr lang="en-CA" sz="1600" dirty="0"/>
              <a:t> joint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CA" dirty="0"/>
              <a:t>Laterally:</a:t>
            </a:r>
            <a:r>
              <a:rPr lang="en-CA" sz="1600" dirty="0"/>
              <a:t> </a:t>
            </a:r>
            <a:r>
              <a:rPr lang="en-CA" sz="1600" i="1" dirty="0"/>
              <a:t>~ ½ inch </a:t>
            </a:r>
            <a:r>
              <a:rPr lang="en-CA" sz="1600" dirty="0"/>
              <a:t>beyond soft-tissue margins</a:t>
            </a: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568741EA-1267-441D-B665-FE1577777C50}"/>
              </a:ext>
            </a:extLst>
          </p:cNvPr>
          <p:cNvSpPr/>
          <p:nvPr/>
        </p:nvSpPr>
        <p:spPr>
          <a:xfrm>
            <a:off x="8045502" y="1589393"/>
            <a:ext cx="2310194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lIns="91440" tIns="45720" rIns="91440" bIns="45720" anchor="t">
            <a:spAutoFit/>
          </a:bodyPr>
          <a:lstStyle/>
          <a:p>
            <a:r>
              <a:rPr lang="en-CA" dirty="0"/>
              <a:t>Central Ray is ~mid humerus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1D9C0B70-E92D-425E-9510-2992A409AF5D}"/>
              </a:ext>
            </a:extLst>
          </p:cNvPr>
          <p:cNvSpPr/>
          <p:nvPr/>
        </p:nvSpPr>
        <p:spPr>
          <a:xfrm>
            <a:off x="7699157" y="950442"/>
            <a:ext cx="2755087" cy="3693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CA" dirty="0"/>
              <a:t>Marker on *</a:t>
            </a:r>
            <a:r>
              <a:rPr lang="en-CA" i="1" dirty="0">
                <a:solidFill>
                  <a:srgbClr val="CC00FF"/>
                </a:solidFill>
              </a:rPr>
              <a:t>posterior</a:t>
            </a:r>
            <a:r>
              <a:rPr lang="en-CA" dirty="0"/>
              <a:t> side</a:t>
            </a:r>
          </a:p>
        </p:txBody>
      </p:sp>
      <p:cxnSp>
        <p:nvCxnSpPr>
          <p:cNvPr id="37" name="Straight Arrow Connector 36"/>
          <p:cNvCxnSpPr/>
          <p:nvPr/>
        </p:nvCxnSpPr>
        <p:spPr>
          <a:xfrm flipH="1">
            <a:off x="6148090" y="1132212"/>
            <a:ext cx="1551066" cy="934936"/>
          </a:xfrm>
          <a:prstGeom prst="straightConnector1">
            <a:avLst/>
          </a:prstGeom>
          <a:ln w="38100">
            <a:solidFill>
              <a:srgbClr val="0AF474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Rectangle 13"/>
          <p:cNvSpPr/>
          <p:nvPr/>
        </p:nvSpPr>
        <p:spPr>
          <a:xfrm>
            <a:off x="7983728" y="2705748"/>
            <a:ext cx="2470515" cy="830997"/>
          </a:xfrm>
          <a:prstGeom prst="rect">
            <a:avLst/>
          </a:prstGeom>
          <a:solidFill>
            <a:srgbClr val="EE362C"/>
          </a:solidFill>
          <a:ln w="285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lvl="0"/>
            <a:r>
              <a:rPr lang="en-CA" sz="1600" dirty="0">
                <a:solidFill>
                  <a:prstClr val="black"/>
                </a:solidFill>
              </a:rPr>
              <a:t>Note: Collimation is NOT ½ inch beyond soft-tissue = clipped anatomy</a:t>
            </a:r>
          </a:p>
        </p:txBody>
      </p:sp>
      <p:cxnSp>
        <p:nvCxnSpPr>
          <p:cNvPr id="40" name="Straight Arrow Connector 39"/>
          <p:cNvCxnSpPr>
            <a:stCxn id="14" idx="1"/>
          </p:cNvCxnSpPr>
          <p:nvPr/>
        </p:nvCxnSpPr>
        <p:spPr>
          <a:xfrm flipH="1">
            <a:off x="6969149" y="3121247"/>
            <a:ext cx="1014578" cy="776883"/>
          </a:xfrm>
          <a:prstGeom prst="straightConnector1">
            <a:avLst/>
          </a:prstGeom>
          <a:ln w="3810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40794886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ROJECT_OPEN" val="0"/>
</p:tagLst>
</file>

<file path=ppt/theme/theme1.xml><?xml version="1.0" encoding="utf-8"?>
<a:theme xmlns:a="http://schemas.openxmlformats.org/drawingml/2006/main" name="Anderson MR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Anderson Branded Font">
      <a:majorFont>
        <a:latin typeface="Futura PT Demi"/>
        <a:ea typeface=""/>
        <a:cs typeface=""/>
      </a:majorFont>
      <a:minorFont>
        <a:latin typeface="Futura PT Boo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nderson MRT" id="{F99F4232-7B69-4F25-BBF6-77D0241BB894}" vid="{BAAB4B47-E4A7-4362-993E-D4F184A6C1E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ate xmlns="d1eb5d66-d4e4-42da-91aa-35af032cfe67" xsi:nil="true"/>
    <TaxCatchAll xmlns="c80233df-ff72-4ed0-8be6-81c0672dcf15" xsi:nil="true"/>
    <lcf76f155ced4ddcb4097134ff3c332f xmlns="d1eb5d66-d4e4-42da-91aa-35af032cfe67">
      <Terms xmlns="http://schemas.microsoft.com/office/infopath/2007/PartnerControls"/>
    </lcf76f155ced4ddcb4097134ff3c332f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459FD3E210D7746A66165842CA31B2D" ma:contentTypeVersion="22" ma:contentTypeDescription="Create a new document." ma:contentTypeScope="" ma:versionID="f0c79895f01c4eb44fa87db525b4eb5c">
  <xsd:schema xmlns:xsd="http://www.w3.org/2001/XMLSchema" xmlns:xs="http://www.w3.org/2001/XMLSchema" xmlns:p="http://schemas.microsoft.com/office/2006/metadata/properties" xmlns:ns2="c80233df-ff72-4ed0-8be6-81c0672dcf15" xmlns:ns3="d1eb5d66-d4e4-42da-91aa-35af032cfe67" targetNamespace="http://schemas.microsoft.com/office/2006/metadata/properties" ma:root="true" ma:fieldsID="ef7db3e78da19b9171db271d0ab114c6" ns2:_="" ns3:_="">
    <xsd:import namespace="c80233df-ff72-4ed0-8be6-81c0672dcf15"/>
    <xsd:import namespace="d1eb5d66-d4e4-42da-91aa-35af032cfe67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Date" minOccurs="0"/>
                <xsd:element ref="ns3:MediaServiceLocation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bjectDetectorVersion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80233df-ff72-4ed0-8be6-81c0672dcf15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  <xsd:element name="TaxCatchAll" ma:index="26" nillable="true" ma:displayName="Taxonomy Catch All Column" ma:hidden="true" ma:list="{d047eac0-0848-420b-888a-eb494acb1260}" ma:internalName="TaxCatchAll" ma:showField="CatchAllData" ma:web="c80233df-ff72-4ed0-8be6-81c0672dcf1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eb5d66-d4e4-42da-91aa-35af032cfe6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20" nillable="true" ma:displayName="MediaServiceDateTaken" ma:hidden="true" ma:internalName="MediaServiceDateTaken" ma:readOnly="true">
      <xsd:simpleType>
        <xsd:restriction base="dms:Text"/>
      </xsd:simpleType>
    </xsd:element>
    <xsd:element name="Date" ma:index="21" nillable="true" ma:displayName="Date" ma:format="DateOnly" ma:internalName="Date">
      <xsd:simpleType>
        <xsd:restriction base="dms:DateTime"/>
      </xsd:simpleType>
    </xsd:element>
    <xsd:element name="MediaServiceLocation" ma:index="22" nillable="true" ma:displayName="Location" ma:internalName="MediaServiceLocation" ma:readOnly="true">
      <xsd:simpleType>
        <xsd:restriction base="dms:Text"/>
      </xsd:simpleType>
    </xsd:element>
    <xsd:element name="MediaLengthInSeconds" ma:index="23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5" nillable="true" ma:taxonomy="true" ma:internalName="lcf76f155ced4ddcb4097134ff3c332f" ma:taxonomyFieldName="MediaServiceImageTags" ma:displayName="Image Tags" ma:readOnly="false" ma:fieldId="{5cf76f15-5ced-4ddc-b409-7134ff3c332f}" ma:taxonomyMulti="true" ma:sspId="91219db1-e75a-4e74-95c9-f29ca67e648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7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8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9117996B-8346-4E3B-955F-D0642CE45EEE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69763010-4534-498A-92D1-183163FBE9AE}">
  <ds:schemaRefs>
    <ds:schemaRef ds:uri="http://schemas.microsoft.com/office/2006/metadata/properties"/>
    <ds:schemaRef ds:uri="http://schemas.microsoft.com/office/infopath/2007/PartnerControls"/>
    <ds:schemaRef ds:uri="d1eb5d66-d4e4-42da-91aa-35af032cfe67"/>
    <ds:schemaRef ds:uri="c80233df-ff72-4ed0-8be6-81c0672dcf15"/>
  </ds:schemaRefs>
</ds:datastoreItem>
</file>

<file path=customXml/itemProps3.xml><?xml version="1.0" encoding="utf-8"?>
<ds:datastoreItem xmlns:ds="http://schemas.openxmlformats.org/officeDocument/2006/customXml" ds:itemID="{D2AC39DD-6CD8-4DE8-A5B0-543E436E188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80233df-ff72-4ed0-8be6-81c0672dcf15"/>
    <ds:schemaRef ds:uri="d1eb5d66-d4e4-42da-91aa-35af032cfe6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Metadata/LabelInfo.xml><?xml version="1.0" encoding="utf-8"?>
<clbl:labelList xmlns:clbl="http://schemas.microsoft.com/office/2020/mipLabelMetadata">
  <clbl:label id="{56f1b449-1c43-45cc-84f7-a4d5ac4a6ead}" enabled="1" method="Standard" siteId="{89a3e09f-dd7d-463a-a9d4-9802d78f483b}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Anderson MRT</Template>
  <TotalTime>28562</TotalTime>
  <Words>1561</Words>
  <Application>Microsoft Office PowerPoint</Application>
  <PresentationFormat>Widescreen</PresentationFormat>
  <Paragraphs>234</Paragraphs>
  <Slides>31</Slides>
  <Notes>14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8" baseType="lpstr">
      <vt:lpstr>Arial</vt:lpstr>
      <vt:lpstr>Calibri</vt:lpstr>
      <vt:lpstr>Futura PT Book</vt:lpstr>
      <vt:lpstr>Futura PT Demi</vt:lpstr>
      <vt:lpstr>Impact</vt:lpstr>
      <vt:lpstr>Wingdings</vt:lpstr>
      <vt:lpstr>Anderson MRT</vt:lpstr>
      <vt:lpstr>MRAD 204:  Radiographic Technique 1</vt:lpstr>
      <vt:lpstr>Affiliated Readings</vt:lpstr>
      <vt:lpstr>Overview</vt:lpstr>
      <vt:lpstr>Guidelines/Considerations - Elbow</vt:lpstr>
      <vt:lpstr>Guidelines/Considerations - Elbow</vt:lpstr>
      <vt:lpstr>Guidelines/Considerations - Elbow</vt:lpstr>
      <vt:lpstr>Guidelines/Considerations - Elbow</vt:lpstr>
      <vt:lpstr>Elbow Protocol</vt:lpstr>
      <vt:lpstr>Positioning – AP Elbow</vt:lpstr>
      <vt:lpstr>Positioning – AP Elbow</vt:lpstr>
      <vt:lpstr>Positioning – AP Oblique with Medial Rotation</vt:lpstr>
      <vt:lpstr>Positioning – AP Oblique with Medial Rotation</vt:lpstr>
      <vt:lpstr>Positioning – AP Oblique with Lateral Rotation</vt:lpstr>
      <vt:lpstr>Positioning – AP Oblique with Lateral Rotation</vt:lpstr>
      <vt:lpstr>Positioning – Lateral Elbow</vt:lpstr>
      <vt:lpstr>Positioning – Lateral Elbow</vt:lpstr>
      <vt:lpstr>Non-Routine: Partial Flexion</vt:lpstr>
      <vt:lpstr>Non-Routine: Acute Flexion</vt:lpstr>
      <vt:lpstr>Non-Routine: Radial Head Views</vt:lpstr>
      <vt:lpstr>Non-Routine: Radial Head View</vt:lpstr>
      <vt:lpstr>Non-Routine: Radial Head View</vt:lpstr>
      <vt:lpstr>Non-Routine: Radial Head View</vt:lpstr>
      <vt:lpstr>Guidelines/Considerations - Humerus</vt:lpstr>
      <vt:lpstr>Guidelines/Considerations - Humerus</vt:lpstr>
      <vt:lpstr>Guidelines/Considerations - Humerus</vt:lpstr>
      <vt:lpstr>Guidelines/Considerations - Humerus</vt:lpstr>
      <vt:lpstr>Humerus Protocol</vt:lpstr>
      <vt:lpstr>Positioning – AP Humerus</vt:lpstr>
      <vt:lpstr>Positioning – AP Humerus</vt:lpstr>
      <vt:lpstr>Positioning – Lateral Humerus (mediolateral)</vt:lpstr>
      <vt:lpstr>Positioning – Lateral Humerus</vt:lpstr>
    </vt:vector>
  </TitlesOfParts>
  <Company>SAIT Polytechnic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SAIT Template 2015</dc:title>
  <dc:creator>lbucsis</dc:creator>
  <cp:lastModifiedBy>Ailsa Trottier | Anderson College | Head Office</cp:lastModifiedBy>
  <cp:revision>1258</cp:revision>
  <cp:lastPrinted>2016-04-11T17:01:10Z</cp:lastPrinted>
  <dcterms:created xsi:type="dcterms:W3CDTF">2009-04-06T17:04:40Z</dcterms:created>
  <dcterms:modified xsi:type="dcterms:W3CDTF">2025-02-06T19:42:42Z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0x0101007459FD3E210D7746A66165842CA31B2D</vt:lpwstr>
  </property>
  <property fmtid="{D5CDD505-2E9C-101B-9397-08002B2CF9AE}" pid="3" name="MediaServiceImageTags">
    <vt:lpwstr/>
  </property>
</Properties>
</file>