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0"/>
  </p:notesMasterIdLst>
  <p:sldIdLst>
    <p:sldId id="256" r:id="rId6"/>
    <p:sldId id="266" r:id="rId7"/>
    <p:sldId id="438" r:id="rId8"/>
    <p:sldId id="439" r:id="rId9"/>
    <p:sldId id="456" r:id="rId10"/>
    <p:sldId id="457" r:id="rId11"/>
    <p:sldId id="458" r:id="rId12"/>
    <p:sldId id="459" r:id="rId13"/>
    <p:sldId id="460" r:id="rId14"/>
    <p:sldId id="461" r:id="rId15"/>
    <p:sldId id="462" r:id="rId16"/>
    <p:sldId id="463" r:id="rId17"/>
    <p:sldId id="464" r:id="rId18"/>
    <p:sldId id="43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2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2023-01-23</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2023-01-23</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2023-01-23</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 FDA Cosmetic Regulations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Logo&#10;&#10;Description automatically generated">
            <a:extLst>
              <a:ext uri="{FF2B5EF4-FFF2-40B4-BE49-F238E27FC236}">
                <a16:creationId xmlns:a16="http://schemas.microsoft.com/office/drawing/2014/main" id="{9D731FBB-65ED-57EE-00B5-B98F2306CA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394" y="355426"/>
            <a:ext cx="1791136" cy="1791136"/>
          </a:xfrm>
          <a:prstGeom prst="rect">
            <a:avLst/>
          </a:prstGeom>
        </p:spPr>
      </p:pic>
      <p:sp>
        <p:nvSpPr>
          <p:cNvPr id="5" name="TextBox 4">
            <a:extLst>
              <a:ext uri="{FF2B5EF4-FFF2-40B4-BE49-F238E27FC236}">
                <a16:creationId xmlns:a16="http://schemas.microsoft.com/office/drawing/2014/main" id="{0A042FFF-E053-C16B-3CDF-81D69924931F}"/>
              </a:ext>
            </a:extLst>
          </p:cNvPr>
          <p:cNvSpPr txBox="1"/>
          <p:nvPr/>
        </p:nvSpPr>
        <p:spPr>
          <a:xfrm>
            <a:off x="4378037" y="787370"/>
            <a:ext cx="7685928" cy="5632311"/>
          </a:xfrm>
          <a:prstGeom prst="rect">
            <a:avLst/>
          </a:prstGeom>
          <a:noFill/>
        </p:spPr>
        <p:txBody>
          <a:bodyPr wrap="square">
            <a:spAutoFit/>
          </a:bodyPr>
          <a:lstStyle/>
          <a:p>
            <a:pPr algn="l"/>
            <a:r>
              <a:rPr lang="en-US" sz="2400" dirty="0">
                <a:solidFill>
                  <a:srgbClr val="575757"/>
                </a:solidFill>
                <a:latin typeface="rooney-web"/>
              </a:rPr>
              <a:t>T</a:t>
            </a:r>
            <a:r>
              <a:rPr lang="en-US" sz="2400" b="0" i="0" dirty="0">
                <a:solidFill>
                  <a:srgbClr val="575757"/>
                </a:solidFill>
                <a:effectLst/>
                <a:latin typeface="rooney-web"/>
              </a:rPr>
              <a:t>he Food and Drug Administration (FDA) is responsible for ensuring the safety of cosmetics  which includes </a:t>
            </a:r>
          </a:p>
          <a:p>
            <a:pPr marL="342900" indent="-342900" algn="l">
              <a:buFont typeface="Arial" panose="020B0604020202020204" pitchFamily="34" charset="0"/>
              <a:buChar char="•"/>
            </a:pPr>
            <a:r>
              <a:rPr lang="en-US" sz="2400" b="0" i="0" dirty="0">
                <a:solidFill>
                  <a:srgbClr val="575757"/>
                </a:solidFill>
                <a:effectLst/>
                <a:latin typeface="rooney-web"/>
              </a:rPr>
              <a:t>makeup </a:t>
            </a:r>
          </a:p>
          <a:p>
            <a:pPr marL="342900" indent="-342900" algn="l">
              <a:buFont typeface="Arial" panose="020B0604020202020204" pitchFamily="34" charset="0"/>
              <a:buChar char="•"/>
            </a:pPr>
            <a:r>
              <a:rPr lang="en-US" sz="2400" b="0" i="0" dirty="0">
                <a:solidFill>
                  <a:srgbClr val="575757"/>
                </a:solidFill>
                <a:effectLst/>
                <a:latin typeface="rooney-web"/>
              </a:rPr>
              <a:t>skin care products. </a:t>
            </a:r>
          </a:p>
          <a:p>
            <a:pPr algn="l"/>
            <a:endParaRPr lang="en-US" sz="2400" b="0" i="0" dirty="0">
              <a:solidFill>
                <a:srgbClr val="575757"/>
              </a:solidFill>
              <a:effectLst/>
              <a:latin typeface="rooney-web"/>
            </a:endParaRPr>
          </a:p>
          <a:p>
            <a:pPr algn="l"/>
            <a:r>
              <a:rPr lang="en-US" sz="2400" b="0" i="0" dirty="0">
                <a:solidFill>
                  <a:srgbClr val="575757"/>
                </a:solidFill>
                <a:effectLst/>
                <a:latin typeface="rooney-web"/>
              </a:rPr>
              <a:t>The two most important laws pertaining to cosmetics marketed </a:t>
            </a:r>
            <a:r>
              <a:rPr lang="en-US" sz="2400" dirty="0">
                <a:solidFill>
                  <a:srgbClr val="575757"/>
                </a:solidFill>
                <a:latin typeface="rooney-web"/>
              </a:rPr>
              <a:t>are</a:t>
            </a:r>
            <a:endParaRPr lang="en-US" sz="2400" b="0" i="0" dirty="0">
              <a:solidFill>
                <a:srgbClr val="575757"/>
              </a:solidFill>
              <a:effectLst/>
              <a:latin typeface="rooney-web"/>
            </a:endParaRPr>
          </a:p>
          <a:p>
            <a:pPr algn="l">
              <a:buFont typeface="Arial" panose="020B0604020202020204" pitchFamily="34" charset="0"/>
              <a:buChar char="•"/>
            </a:pPr>
            <a:r>
              <a:rPr lang="en-US" sz="2400" b="0" i="0" dirty="0">
                <a:solidFill>
                  <a:srgbClr val="575757"/>
                </a:solidFill>
                <a:effectLst/>
                <a:latin typeface="rooney-web"/>
              </a:rPr>
              <a:t>The Federal Food, Drug, and Cosmetic Act (FD&amp;C Act)</a:t>
            </a:r>
          </a:p>
          <a:p>
            <a:pPr algn="l">
              <a:buFont typeface="Arial" panose="020B0604020202020204" pitchFamily="34" charset="0"/>
              <a:buChar char="•"/>
            </a:pPr>
            <a:r>
              <a:rPr lang="en-US" sz="2400" b="0" i="0" dirty="0">
                <a:solidFill>
                  <a:srgbClr val="575757"/>
                </a:solidFill>
                <a:effectLst/>
                <a:latin typeface="rooney-web"/>
              </a:rPr>
              <a:t>The Fair Packaging and Labeling Act (FPLA)</a:t>
            </a:r>
          </a:p>
          <a:p>
            <a:pPr algn="l"/>
            <a:r>
              <a:rPr lang="en-US" sz="2400" b="0" i="0" dirty="0">
                <a:solidFill>
                  <a:srgbClr val="575757"/>
                </a:solidFill>
                <a:effectLst/>
                <a:latin typeface="rooney-web"/>
              </a:rPr>
              <a:t>The FDA regulates cosmetics under the authority of these two laws. The law does not require cosmetic products and ingredients (other than color additives) to have FDA approval before they go on the market. In fact, no cosmetic may be labeled or advertised with statements suggesting that FDA has approved the product.</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pic>
        <p:nvPicPr>
          <p:cNvPr id="9" name="Picture 8">
            <a:extLst>
              <a:ext uri="{FF2B5EF4-FFF2-40B4-BE49-F238E27FC236}">
                <a16:creationId xmlns:a16="http://schemas.microsoft.com/office/drawing/2014/main" id="{C267D6B9-6B09-5262-EBEA-7B9B4A3EA7EB}"/>
              </a:ext>
            </a:extLst>
          </p:cNvPr>
          <p:cNvPicPr>
            <a:picLocks noChangeAspect="1"/>
          </p:cNvPicPr>
          <p:nvPr/>
        </p:nvPicPr>
        <p:blipFill>
          <a:blip r:embed="rId3"/>
          <a:stretch>
            <a:fillRect/>
          </a:stretch>
        </p:blipFill>
        <p:spPr>
          <a:xfrm>
            <a:off x="2097941" y="2423748"/>
            <a:ext cx="9938995" cy="4224527"/>
          </a:xfrm>
          <a:prstGeom prst="rect">
            <a:avLst/>
          </a:prstGeom>
        </p:spPr>
      </p:pic>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pic>
        <p:nvPicPr>
          <p:cNvPr id="13" name="Picture 12">
            <a:extLst>
              <a:ext uri="{FF2B5EF4-FFF2-40B4-BE49-F238E27FC236}">
                <a16:creationId xmlns:a16="http://schemas.microsoft.com/office/drawing/2014/main" id="{A4ACB38C-0593-9EEE-DA0B-FEDA424E3A58}"/>
              </a:ext>
            </a:extLst>
          </p:cNvPr>
          <p:cNvPicPr>
            <a:picLocks noChangeAspect="1"/>
          </p:cNvPicPr>
          <p:nvPr/>
        </p:nvPicPr>
        <p:blipFill>
          <a:blip r:embed="rId3"/>
          <a:stretch>
            <a:fillRect/>
          </a:stretch>
        </p:blipFill>
        <p:spPr>
          <a:xfrm>
            <a:off x="933451" y="2481262"/>
            <a:ext cx="9886950" cy="3724275"/>
          </a:xfrm>
          <a:prstGeom prst="rect">
            <a:avLst/>
          </a:prstGeom>
        </p:spPr>
      </p:pic>
    </p:spTree>
    <p:extLst>
      <p:ext uri="{BB962C8B-B14F-4D97-AF65-F5344CB8AC3E}">
        <p14:creationId xmlns:p14="http://schemas.microsoft.com/office/powerpoint/2010/main" val="2817253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pic>
        <p:nvPicPr>
          <p:cNvPr id="3" name="Picture 2">
            <a:extLst>
              <a:ext uri="{FF2B5EF4-FFF2-40B4-BE49-F238E27FC236}">
                <a16:creationId xmlns:a16="http://schemas.microsoft.com/office/drawing/2014/main" id="{5900FBC1-47E5-3DA3-6808-E1C660DF5B5D}"/>
              </a:ext>
            </a:extLst>
          </p:cNvPr>
          <p:cNvPicPr>
            <a:picLocks noChangeAspect="1"/>
          </p:cNvPicPr>
          <p:nvPr/>
        </p:nvPicPr>
        <p:blipFill>
          <a:blip r:embed="rId3"/>
          <a:stretch>
            <a:fillRect/>
          </a:stretch>
        </p:blipFill>
        <p:spPr>
          <a:xfrm>
            <a:off x="3210559" y="2316632"/>
            <a:ext cx="5052695" cy="3808785"/>
          </a:xfrm>
          <a:prstGeom prst="rect">
            <a:avLst/>
          </a:prstGeom>
        </p:spPr>
      </p:pic>
    </p:spTree>
    <p:extLst>
      <p:ext uri="{BB962C8B-B14F-4D97-AF65-F5344CB8AC3E}">
        <p14:creationId xmlns:p14="http://schemas.microsoft.com/office/powerpoint/2010/main" val="2793881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pic>
        <p:nvPicPr>
          <p:cNvPr id="5" name="Picture 4">
            <a:extLst>
              <a:ext uri="{FF2B5EF4-FFF2-40B4-BE49-F238E27FC236}">
                <a16:creationId xmlns:a16="http://schemas.microsoft.com/office/drawing/2014/main" id="{D93187BE-CF95-F79F-FA07-58809E6BA330}"/>
              </a:ext>
            </a:extLst>
          </p:cNvPr>
          <p:cNvPicPr>
            <a:picLocks noChangeAspect="1"/>
          </p:cNvPicPr>
          <p:nvPr/>
        </p:nvPicPr>
        <p:blipFill>
          <a:blip r:embed="rId3"/>
          <a:stretch>
            <a:fillRect/>
          </a:stretch>
        </p:blipFill>
        <p:spPr>
          <a:xfrm>
            <a:off x="795335" y="2336800"/>
            <a:ext cx="10601325" cy="2895600"/>
          </a:xfrm>
          <a:prstGeom prst="rect">
            <a:avLst/>
          </a:prstGeom>
        </p:spPr>
      </p:pic>
    </p:spTree>
    <p:extLst>
      <p:ext uri="{BB962C8B-B14F-4D97-AF65-F5344CB8AC3E}">
        <p14:creationId xmlns:p14="http://schemas.microsoft.com/office/powerpoint/2010/main" val="2454102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3" name="TextBox 2">
            <a:extLst>
              <a:ext uri="{FF2B5EF4-FFF2-40B4-BE49-F238E27FC236}">
                <a16:creationId xmlns:a16="http://schemas.microsoft.com/office/drawing/2014/main" id="{80C5A53D-8B70-4CB4-5D87-91098C7B6E39}"/>
              </a:ext>
            </a:extLst>
          </p:cNvPr>
          <p:cNvSpPr txBox="1"/>
          <p:nvPr/>
        </p:nvSpPr>
        <p:spPr>
          <a:xfrm>
            <a:off x="1136073" y="795370"/>
            <a:ext cx="7531897" cy="523220"/>
          </a:xfrm>
          <a:prstGeom prst="rect">
            <a:avLst/>
          </a:prstGeom>
          <a:noFill/>
        </p:spPr>
        <p:txBody>
          <a:bodyPr wrap="square">
            <a:spAutoFit/>
          </a:bodyPr>
          <a:lstStyle/>
          <a:p>
            <a:r>
              <a:rPr lang="en-US" sz="2800" b="1" i="0" dirty="0">
                <a:solidFill>
                  <a:srgbClr val="DF7300"/>
                </a:solidFill>
                <a:effectLst/>
                <a:latin typeface="Open Sans" panose="020B0606030504020204" pitchFamily="34" charset="0"/>
              </a:rPr>
              <a:t>Product Labeling Laws and Regulations</a:t>
            </a:r>
            <a:endParaRPr lang="en-US" sz="2800" dirty="0"/>
          </a:p>
        </p:txBody>
      </p:sp>
      <p:pic>
        <p:nvPicPr>
          <p:cNvPr id="7" name="Picture 6">
            <a:extLst>
              <a:ext uri="{FF2B5EF4-FFF2-40B4-BE49-F238E27FC236}">
                <a16:creationId xmlns:a16="http://schemas.microsoft.com/office/drawing/2014/main" id="{5C8B8FA9-DDA5-DB35-FFBE-833D3B63F710}"/>
              </a:ext>
            </a:extLst>
          </p:cNvPr>
          <p:cNvPicPr>
            <a:picLocks noChangeAspect="1"/>
          </p:cNvPicPr>
          <p:nvPr/>
        </p:nvPicPr>
        <p:blipFill>
          <a:blip r:embed="rId3"/>
          <a:stretch>
            <a:fillRect/>
          </a:stretch>
        </p:blipFill>
        <p:spPr>
          <a:xfrm>
            <a:off x="1136073" y="1803675"/>
            <a:ext cx="8357235" cy="4834700"/>
          </a:xfrm>
          <a:prstGeom prst="rect">
            <a:avLst/>
          </a:prstGeom>
        </p:spPr>
      </p:pic>
    </p:spTree>
    <p:extLst>
      <p:ext uri="{BB962C8B-B14F-4D97-AF65-F5344CB8AC3E}">
        <p14:creationId xmlns:p14="http://schemas.microsoft.com/office/powerpoint/2010/main" val="352849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3" name="TextBox 2">
            <a:extLst>
              <a:ext uri="{FF2B5EF4-FFF2-40B4-BE49-F238E27FC236}">
                <a16:creationId xmlns:a16="http://schemas.microsoft.com/office/drawing/2014/main" id="{80C5A53D-8B70-4CB4-5D87-91098C7B6E39}"/>
              </a:ext>
            </a:extLst>
          </p:cNvPr>
          <p:cNvSpPr txBox="1"/>
          <p:nvPr/>
        </p:nvSpPr>
        <p:spPr>
          <a:xfrm>
            <a:off x="1136073" y="795370"/>
            <a:ext cx="7531897" cy="523220"/>
          </a:xfrm>
          <a:prstGeom prst="rect">
            <a:avLst/>
          </a:prstGeom>
          <a:noFill/>
        </p:spPr>
        <p:txBody>
          <a:bodyPr wrap="square">
            <a:spAutoFit/>
          </a:bodyPr>
          <a:lstStyle/>
          <a:p>
            <a:r>
              <a:rPr lang="en-US" sz="2800" b="1" i="0" dirty="0">
                <a:solidFill>
                  <a:srgbClr val="DF7300"/>
                </a:solidFill>
                <a:effectLst/>
                <a:latin typeface="Open Sans" panose="020B0606030504020204" pitchFamily="34" charset="0"/>
              </a:rPr>
              <a:t>Product Labeling Laws and Regulations</a:t>
            </a:r>
            <a:endParaRPr lang="en-US" sz="2800" dirty="0"/>
          </a:p>
        </p:txBody>
      </p:sp>
      <p:pic>
        <p:nvPicPr>
          <p:cNvPr id="5" name="Picture 4">
            <a:extLst>
              <a:ext uri="{FF2B5EF4-FFF2-40B4-BE49-F238E27FC236}">
                <a16:creationId xmlns:a16="http://schemas.microsoft.com/office/drawing/2014/main" id="{E7C05E88-DC74-96CF-6EDD-10E048E60781}"/>
              </a:ext>
            </a:extLst>
          </p:cNvPr>
          <p:cNvPicPr>
            <a:picLocks noChangeAspect="1"/>
          </p:cNvPicPr>
          <p:nvPr/>
        </p:nvPicPr>
        <p:blipFill>
          <a:blip r:embed="rId3"/>
          <a:stretch>
            <a:fillRect/>
          </a:stretch>
        </p:blipFill>
        <p:spPr>
          <a:xfrm>
            <a:off x="635952" y="2656414"/>
            <a:ext cx="10696575" cy="3057525"/>
          </a:xfrm>
          <a:prstGeom prst="rect">
            <a:avLst/>
          </a:prstGeom>
        </p:spPr>
      </p:pic>
    </p:spTree>
    <p:extLst>
      <p:ext uri="{BB962C8B-B14F-4D97-AF65-F5344CB8AC3E}">
        <p14:creationId xmlns:p14="http://schemas.microsoft.com/office/powerpoint/2010/main" val="712306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6" name="TextBox 5">
            <a:extLst>
              <a:ext uri="{FF2B5EF4-FFF2-40B4-BE49-F238E27FC236}">
                <a16:creationId xmlns:a16="http://schemas.microsoft.com/office/drawing/2014/main" id="{6F8B1364-AD6F-976E-7ABF-F3007B4718C1}"/>
              </a:ext>
            </a:extLst>
          </p:cNvPr>
          <p:cNvSpPr txBox="1"/>
          <p:nvPr/>
        </p:nvSpPr>
        <p:spPr>
          <a:xfrm>
            <a:off x="1789624" y="774729"/>
            <a:ext cx="6096000" cy="646331"/>
          </a:xfrm>
          <a:prstGeom prst="rect">
            <a:avLst/>
          </a:prstGeom>
          <a:noFill/>
        </p:spPr>
        <p:txBody>
          <a:bodyPr wrap="square">
            <a:spAutoFit/>
          </a:bodyPr>
          <a:lstStyle/>
          <a:p>
            <a:r>
              <a:rPr lang="en-US" sz="3600" b="1" i="0" dirty="0">
                <a:solidFill>
                  <a:srgbClr val="DF7300"/>
                </a:solidFill>
                <a:effectLst/>
                <a:latin typeface="Open Sans" panose="020B0606030504020204" pitchFamily="34" charset="0"/>
              </a:rPr>
              <a:t>Product Safety</a:t>
            </a:r>
            <a:endParaRPr lang="en-US" sz="3600" dirty="0"/>
          </a:p>
        </p:txBody>
      </p:sp>
      <p:pic>
        <p:nvPicPr>
          <p:cNvPr id="9" name="Picture 8">
            <a:extLst>
              <a:ext uri="{FF2B5EF4-FFF2-40B4-BE49-F238E27FC236}">
                <a16:creationId xmlns:a16="http://schemas.microsoft.com/office/drawing/2014/main" id="{6ED228D3-03ED-8B5F-1D2E-2ED89203E967}"/>
              </a:ext>
            </a:extLst>
          </p:cNvPr>
          <p:cNvPicPr>
            <a:picLocks noChangeAspect="1"/>
          </p:cNvPicPr>
          <p:nvPr/>
        </p:nvPicPr>
        <p:blipFill>
          <a:blip r:embed="rId3"/>
          <a:stretch>
            <a:fillRect/>
          </a:stretch>
        </p:blipFill>
        <p:spPr>
          <a:xfrm>
            <a:off x="1085848" y="2223775"/>
            <a:ext cx="10020300" cy="4391025"/>
          </a:xfrm>
          <a:prstGeom prst="rect">
            <a:avLst/>
          </a:prstGeom>
        </p:spPr>
      </p:pic>
    </p:spTree>
    <p:extLst>
      <p:ext uri="{BB962C8B-B14F-4D97-AF65-F5344CB8AC3E}">
        <p14:creationId xmlns:p14="http://schemas.microsoft.com/office/powerpoint/2010/main" val="4178959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6" name="TextBox 5">
            <a:extLst>
              <a:ext uri="{FF2B5EF4-FFF2-40B4-BE49-F238E27FC236}">
                <a16:creationId xmlns:a16="http://schemas.microsoft.com/office/drawing/2014/main" id="{6F8B1364-AD6F-976E-7ABF-F3007B4718C1}"/>
              </a:ext>
            </a:extLst>
          </p:cNvPr>
          <p:cNvSpPr txBox="1"/>
          <p:nvPr/>
        </p:nvSpPr>
        <p:spPr>
          <a:xfrm>
            <a:off x="1789624" y="774729"/>
            <a:ext cx="6096000" cy="646331"/>
          </a:xfrm>
          <a:prstGeom prst="rect">
            <a:avLst/>
          </a:prstGeom>
          <a:noFill/>
        </p:spPr>
        <p:txBody>
          <a:bodyPr wrap="square">
            <a:spAutoFit/>
          </a:bodyPr>
          <a:lstStyle/>
          <a:p>
            <a:r>
              <a:rPr lang="en-US" sz="3600" b="1" i="0" dirty="0">
                <a:solidFill>
                  <a:srgbClr val="DF7300"/>
                </a:solidFill>
                <a:effectLst/>
                <a:latin typeface="Open Sans" panose="020B0606030504020204" pitchFamily="34" charset="0"/>
              </a:rPr>
              <a:t>Product Safety</a:t>
            </a:r>
            <a:endParaRPr lang="en-US" sz="3600" dirty="0"/>
          </a:p>
        </p:txBody>
      </p:sp>
      <p:pic>
        <p:nvPicPr>
          <p:cNvPr id="3" name="Picture 2">
            <a:extLst>
              <a:ext uri="{FF2B5EF4-FFF2-40B4-BE49-F238E27FC236}">
                <a16:creationId xmlns:a16="http://schemas.microsoft.com/office/drawing/2014/main" id="{65531DD2-F299-1301-AB5E-E8C41703651D}"/>
              </a:ext>
            </a:extLst>
          </p:cNvPr>
          <p:cNvPicPr>
            <a:picLocks noChangeAspect="1"/>
          </p:cNvPicPr>
          <p:nvPr/>
        </p:nvPicPr>
        <p:blipFill>
          <a:blip r:embed="rId3"/>
          <a:stretch>
            <a:fillRect/>
          </a:stretch>
        </p:blipFill>
        <p:spPr>
          <a:xfrm>
            <a:off x="1308737" y="1947913"/>
            <a:ext cx="8140065" cy="4559606"/>
          </a:xfrm>
          <a:prstGeom prst="rect">
            <a:avLst/>
          </a:prstGeom>
        </p:spPr>
      </p:pic>
    </p:spTree>
    <p:extLst>
      <p:ext uri="{BB962C8B-B14F-4D97-AF65-F5344CB8AC3E}">
        <p14:creationId xmlns:p14="http://schemas.microsoft.com/office/powerpoint/2010/main" val="1420628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6" name="TextBox 5">
            <a:extLst>
              <a:ext uri="{FF2B5EF4-FFF2-40B4-BE49-F238E27FC236}">
                <a16:creationId xmlns:a16="http://schemas.microsoft.com/office/drawing/2014/main" id="{6F8B1364-AD6F-976E-7ABF-F3007B4718C1}"/>
              </a:ext>
            </a:extLst>
          </p:cNvPr>
          <p:cNvSpPr txBox="1"/>
          <p:nvPr/>
        </p:nvSpPr>
        <p:spPr>
          <a:xfrm>
            <a:off x="1789624" y="774729"/>
            <a:ext cx="6096000" cy="646331"/>
          </a:xfrm>
          <a:prstGeom prst="rect">
            <a:avLst/>
          </a:prstGeom>
          <a:noFill/>
        </p:spPr>
        <p:txBody>
          <a:bodyPr wrap="square">
            <a:spAutoFit/>
          </a:bodyPr>
          <a:lstStyle/>
          <a:p>
            <a:r>
              <a:rPr lang="en-US" sz="3600" b="1" i="0" dirty="0">
                <a:solidFill>
                  <a:srgbClr val="DF7300"/>
                </a:solidFill>
                <a:effectLst/>
                <a:latin typeface="Open Sans" panose="020B0606030504020204" pitchFamily="34" charset="0"/>
              </a:rPr>
              <a:t>Product Safety</a:t>
            </a:r>
            <a:endParaRPr lang="en-US" sz="3600" dirty="0"/>
          </a:p>
        </p:txBody>
      </p:sp>
      <p:pic>
        <p:nvPicPr>
          <p:cNvPr id="5" name="Picture 4">
            <a:extLst>
              <a:ext uri="{FF2B5EF4-FFF2-40B4-BE49-F238E27FC236}">
                <a16:creationId xmlns:a16="http://schemas.microsoft.com/office/drawing/2014/main" id="{A5AEFBD5-F0A5-A747-B003-E12AACE02078}"/>
              </a:ext>
            </a:extLst>
          </p:cNvPr>
          <p:cNvPicPr>
            <a:picLocks noChangeAspect="1"/>
          </p:cNvPicPr>
          <p:nvPr/>
        </p:nvPicPr>
        <p:blipFill>
          <a:blip r:embed="rId3"/>
          <a:stretch>
            <a:fillRect/>
          </a:stretch>
        </p:blipFill>
        <p:spPr>
          <a:xfrm>
            <a:off x="1039071" y="1597432"/>
            <a:ext cx="8306041" cy="4880345"/>
          </a:xfrm>
          <a:prstGeom prst="rect">
            <a:avLst/>
          </a:prstGeom>
        </p:spPr>
      </p:pic>
    </p:spTree>
    <p:extLst>
      <p:ext uri="{BB962C8B-B14F-4D97-AF65-F5344CB8AC3E}">
        <p14:creationId xmlns:p14="http://schemas.microsoft.com/office/powerpoint/2010/main" val="1087449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6" name="TextBox 5">
            <a:extLst>
              <a:ext uri="{FF2B5EF4-FFF2-40B4-BE49-F238E27FC236}">
                <a16:creationId xmlns:a16="http://schemas.microsoft.com/office/drawing/2014/main" id="{6F8B1364-AD6F-976E-7ABF-F3007B4718C1}"/>
              </a:ext>
            </a:extLst>
          </p:cNvPr>
          <p:cNvSpPr txBox="1"/>
          <p:nvPr/>
        </p:nvSpPr>
        <p:spPr>
          <a:xfrm>
            <a:off x="1789624" y="774729"/>
            <a:ext cx="6096000" cy="646331"/>
          </a:xfrm>
          <a:prstGeom prst="rect">
            <a:avLst/>
          </a:prstGeom>
          <a:noFill/>
        </p:spPr>
        <p:txBody>
          <a:bodyPr wrap="square">
            <a:spAutoFit/>
          </a:bodyPr>
          <a:lstStyle/>
          <a:p>
            <a:r>
              <a:rPr lang="en-US" sz="3600" b="1" i="0" dirty="0">
                <a:solidFill>
                  <a:srgbClr val="DF7300"/>
                </a:solidFill>
                <a:effectLst/>
                <a:latin typeface="Open Sans" panose="020B0606030504020204" pitchFamily="34" charset="0"/>
              </a:rPr>
              <a:t>Product Safety</a:t>
            </a:r>
            <a:endParaRPr lang="en-US" sz="3600" dirty="0"/>
          </a:p>
        </p:txBody>
      </p:sp>
      <p:pic>
        <p:nvPicPr>
          <p:cNvPr id="3" name="Picture 2">
            <a:extLst>
              <a:ext uri="{FF2B5EF4-FFF2-40B4-BE49-F238E27FC236}">
                <a16:creationId xmlns:a16="http://schemas.microsoft.com/office/drawing/2014/main" id="{1C26FD69-A0B7-BA5D-AFAE-2891222BEC22}"/>
              </a:ext>
            </a:extLst>
          </p:cNvPr>
          <p:cNvPicPr>
            <a:picLocks noChangeAspect="1"/>
          </p:cNvPicPr>
          <p:nvPr/>
        </p:nvPicPr>
        <p:blipFill>
          <a:blip r:embed="rId3"/>
          <a:stretch>
            <a:fillRect/>
          </a:stretch>
        </p:blipFill>
        <p:spPr>
          <a:xfrm>
            <a:off x="1026160" y="1877732"/>
            <a:ext cx="8734107" cy="4699968"/>
          </a:xfrm>
          <a:prstGeom prst="rect">
            <a:avLst/>
          </a:prstGeom>
        </p:spPr>
      </p:pic>
    </p:spTree>
    <p:extLst>
      <p:ext uri="{BB962C8B-B14F-4D97-AF65-F5344CB8AC3E}">
        <p14:creationId xmlns:p14="http://schemas.microsoft.com/office/powerpoint/2010/main" val="3557531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6" name="TextBox 5">
            <a:extLst>
              <a:ext uri="{FF2B5EF4-FFF2-40B4-BE49-F238E27FC236}">
                <a16:creationId xmlns:a16="http://schemas.microsoft.com/office/drawing/2014/main" id="{6F8B1364-AD6F-976E-7ABF-F3007B4718C1}"/>
              </a:ext>
            </a:extLst>
          </p:cNvPr>
          <p:cNvSpPr txBox="1"/>
          <p:nvPr/>
        </p:nvSpPr>
        <p:spPr>
          <a:xfrm>
            <a:off x="1789624" y="774729"/>
            <a:ext cx="6096000" cy="646331"/>
          </a:xfrm>
          <a:prstGeom prst="rect">
            <a:avLst/>
          </a:prstGeom>
          <a:noFill/>
        </p:spPr>
        <p:txBody>
          <a:bodyPr wrap="square">
            <a:spAutoFit/>
          </a:bodyPr>
          <a:lstStyle/>
          <a:p>
            <a:r>
              <a:rPr lang="en-US" sz="3600" b="1" i="0" dirty="0">
                <a:solidFill>
                  <a:srgbClr val="DF7300"/>
                </a:solidFill>
                <a:effectLst/>
                <a:latin typeface="Open Sans" panose="020B0606030504020204" pitchFamily="34" charset="0"/>
              </a:rPr>
              <a:t>Product Safety</a:t>
            </a:r>
            <a:endParaRPr lang="en-US" sz="3600" dirty="0"/>
          </a:p>
        </p:txBody>
      </p:sp>
      <p:pic>
        <p:nvPicPr>
          <p:cNvPr id="5" name="Picture 4">
            <a:extLst>
              <a:ext uri="{FF2B5EF4-FFF2-40B4-BE49-F238E27FC236}">
                <a16:creationId xmlns:a16="http://schemas.microsoft.com/office/drawing/2014/main" id="{EEFEC0F2-CDCD-08BA-ECB5-D690A39B08D7}"/>
              </a:ext>
            </a:extLst>
          </p:cNvPr>
          <p:cNvPicPr>
            <a:picLocks noChangeAspect="1"/>
          </p:cNvPicPr>
          <p:nvPr/>
        </p:nvPicPr>
        <p:blipFill>
          <a:blip r:embed="rId3"/>
          <a:stretch>
            <a:fillRect/>
          </a:stretch>
        </p:blipFill>
        <p:spPr>
          <a:xfrm>
            <a:off x="548005" y="2510151"/>
            <a:ext cx="10648950" cy="4248150"/>
          </a:xfrm>
          <a:prstGeom prst="rect">
            <a:avLst/>
          </a:prstGeom>
        </p:spPr>
      </p:pic>
    </p:spTree>
    <p:extLst>
      <p:ext uri="{BB962C8B-B14F-4D97-AF65-F5344CB8AC3E}">
        <p14:creationId xmlns:p14="http://schemas.microsoft.com/office/powerpoint/2010/main" val="3724795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8162</TotalTime>
  <Words>141</Words>
  <Application>Microsoft Office PowerPoint</Application>
  <PresentationFormat>Widescreen</PresentationFormat>
  <Paragraphs>17</Paragraphs>
  <Slides>14</Slides>
  <Notes>0</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Marina Calo | Anderson College | Downtown</cp:lastModifiedBy>
  <cp:revision>241</cp:revision>
  <dcterms:created xsi:type="dcterms:W3CDTF">2020-02-19T20:43:13Z</dcterms:created>
  <dcterms:modified xsi:type="dcterms:W3CDTF">2023-01-23T20:46:14Z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