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9"/>
  </p:notesMasterIdLst>
  <p:sldIdLst>
    <p:sldId id="256" r:id="rId5"/>
    <p:sldId id="266" r:id="rId6"/>
    <p:sldId id="440" r:id="rId7"/>
    <p:sldId id="437" r:id="rId8"/>
    <p:sldId id="290" r:id="rId9"/>
    <p:sldId id="429" r:id="rId10"/>
    <p:sldId id="439" r:id="rId11"/>
    <p:sldId id="441" r:id="rId12"/>
    <p:sldId id="442" r:id="rId13"/>
    <p:sldId id="443" r:id="rId14"/>
    <p:sldId id="444" r:id="rId15"/>
    <p:sldId id="445" r:id="rId16"/>
    <p:sldId id="446" r:id="rId17"/>
    <p:sldId id="43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154"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Laser Chapter 3 part 2 Tattoo Removal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CEB1BAA-C9C0-3786-A287-F30FFE99C05B}"/>
              </a:ext>
            </a:extLst>
          </p:cNvPr>
          <p:cNvSpPr txBox="1"/>
          <p:nvPr/>
        </p:nvSpPr>
        <p:spPr>
          <a:xfrm>
            <a:off x="1449421" y="1709040"/>
            <a:ext cx="8246622" cy="3970318"/>
          </a:xfrm>
          <a:prstGeom prst="rect">
            <a:avLst/>
          </a:prstGeom>
          <a:noFill/>
        </p:spPr>
        <p:txBody>
          <a:bodyPr wrap="square">
            <a:spAutoFit/>
          </a:bodyPr>
          <a:lstStyle/>
          <a:p>
            <a:pPr marL="285750" indent="-285750">
              <a:buFont typeface="Arial" panose="020B0604020202020204" pitchFamily="34" charset="0"/>
              <a:buChar char="•"/>
            </a:pPr>
            <a:r>
              <a:rPr lang="en-US" dirty="0"/>
              <a:t>Appropriate evaluation of the lesion to be treated is just as important as the patient evaluation. </a:t>
            </a:r>
          </a:p>
          <a:p>
            <a:pPr marL="285750" indent="-285750">
              <a:buFont typeface="Arial" panose="020B0604020202020204" pitchFamily="34" charset="0"/>
              <a:buChar char="•"/>
            </a:pPr>
            <a:r>
              <a:rPr lang="en-US" dirty="0"/>
              <a:t>Evaluation of a pigmented lesion using a Wood’s lamp may be helpful to determine the depth of the pigment (i.e., epidermal, dermal, or mixed), as this will guide laser selection and provide implications for treatment outcomes.</a:t>
            </a:r>
          </a:p>
          <a:p>
            <a:pPr marL="285750" indent="-285750">
              <a:buFont typeface="Arial" panose="020B0604020202020204" pitchFamily="34" charset="0"/>
              <a:buChar char="•"/>
            </a:pPr>
            <a:r>
              <a:rPr lang="en-US" dirty="0"/>
              <a:t>Prior to treatment of any pigmented lesion, it is critical that the lesion be accurately diagnosed.</a:t>
            </a:r>
          </a:p>
          <a:p>
            <a:pPr marL="285750" indent="-285750">
              <a:buFont typeface="Arial" panose="020B0604020202020204" pitchFamily="34" charset="0"/>
              <a:buChar char="•"/>
            </a:pPr>
            <a:r>
              <a:rPr lang="en-US" dirty="0"/>
              <a:t> If any question or doubt exists regarding the nature of the lesion, a biopsy should be performed to confirm the diagnosis and to evaluate for and rule out malignancy.</a:t>
            </a:r>
          </a:p>
          <a:p>
            <a:pPr marL="285750" indent="-285750">
              <a:buFont typeface="Arial" panose="020B0604020202020204" pitchFamily="34" charset="0"/>
              <a:buChar char="•"/>
            </a:pPr>
            <a:r>
              <a:rPr lang="en-US" dirty="0"/>
              <a:t>Lasers should never be used to treat any lesion concerning for melanoma or melanoma in situ. </a:t>
            </a:r>
          </a:p>
          <a:p>
            <a:pPr marL="285750" indent="-285750">
              <a:buFont typeface="Arial" panose="020B0604020202020204" pitchFamily="34" charset="0"/>
              <a:buChar char="•"/>
            </a:pPr>
            <a:r>
              <a:rPr lang="en-US" dirty="0"/>
              <a:t>Additionally, the removal of dysplastic nevi with laser therapy is not recommended, despite studies showing no evidence of malignant transformation in laser-treated nevi</a:t>
            </a:r>
          </a:p>
        </p:txBody>
      </p:sp>
      <p:sp>
        <p:nvSpPr>
          <p:cNvPr id="2" name="Title 1">
            <a:extLst>
              <a:ext uri="{FF2B5EF4-FFF2-40B4-BE49-F238E27FC236}">
                <a16:creationId xmlns:a16="http://schemas.microsoft.com/office/drawing/2014/main" id="{4C0566E4-AEC4-BA88-5FFD-EB7C67CE693B}"/>
              </a:ext>
            </a:extLst>
          </p:cNvPr>
          <p:cNvSpPr>
            <a:spLocks noGrp="1"/>
          </p:cNvSpPr>
          <p:nvPr>
            <p:ph type="title"/>
          </p:nvPr>
        </p:nvSpPr>
        <p:spPr/>
        <p:txBody>
          <a:bodyPr/>
          <a:lstStyle/>
          <a:p>
            <a:r>
              <a:rPr lang="en-US" dirty="0"/>
              <a:t>Lesion Selection</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75AD86-448B-DD78-106A-D5C6CBC7426B}"/>
              </a:ext>
            </a:extLst>
          </p:cNvPr>
          <p:cNvSpPr>
            <a:spLocks noGrp="1"/>
          </p:cNvSpPr>
          <p:nvPr>
            <p:ph idx="1"/>
          </p:nvPr>
        </p:nvSpPr>
        <p:spPr>
          <a:xfrm>
            <a:off x="297504" y="1535400"/>
            <a:ext cx="11596992" cy="4340073"/>
          </a:xfrm>
        </p:spPr>
        <p:txBody>
          <a:bodyPr>
            <a:noAutofit/>
          </a:bodyPr>
          <a:lstStyle/>
          <a:p>
            <a:r>
              <a:rPr lang="en-US" sz="1800" dirty="0"/>
              <a:t>Prior to treating any tattoo with a laser device, it is important to classify the tattoo as different types of tattoos have implications for the appropriate laser device as well as the number of treatments required. </a:t>
            </a:r>
          </a:p>
          <a:p>
            <a:r>
              <a:rPr lang="en-US" sz="1800" dirty="0"/>
              <a:t>Tattoos can be classified as amateur, professional, cosmetic, medical, or traumatic. </a:t>
            </a:r>
          </a:p>
          <a:p>
            <a:r>
              <a:rPr lang="en-US" sz="1800" dirty="0"/>
              <a:t>Amateur tattoos often contain lower concentrations of pigment and are located in various levels of the dermis. </a:t>
            </a:r>
          </a:p>
          <a:p>
            <a:r>
              <a:rPr lang="en-US" sz="1800" dirty="0"/>
              <a:t>Professional tattoos generally contain dense pigment at the junction of the papillary and reticular dermis. </a:t>
            </a:r>
          </a:p>
          <a:p>
            <a:r>
              <a:rPr lang="en-US" sz="1800" dirty="0"/>
              <a:t>Amateur tattoos typically contain pigment of unknown sources including ash, coal, or </a:t>
            </a:r>
            <a:r>
              <a:rPr lang="en-US" sz="1800" dirty="0" err="1"/>
              <a:t>india</a:t>
            </a:r>
            <a:r>
              <a:rPr lang="en-US" sz="1800" dirty="0"/>
              <a:t> ink, while professional tattoos are often composed of several ink pigments mixed together to create unique colors and shading.</a:t>
            </a:r>
          </a:p>
          <a:p>
            <a:r>
              <a:rPr lang="en-US" sz="1800" dirty="0"/>
              <a:t> Commonly used pigments include cinnabar and cadmium red (red), cadmium sulfide (yellow), chromium salts (green), cobalt salts (dark blue), titanium dioxide (white), and iron oxide (red-brown or rust-colored)  </a:t>
            </a:r>
          </a:p>
          <a:p>
            <a:r>
              <a:rPr lang="en-US" sz="1800" dirty="0"/>
              <a:t>Professional tattoos are often more difficult to remove with laser therapy due to the deeper and denser placement of the pigment and greater number of ink colors mixed together. </a:t>
            </a:r>
          </a:p>
          <a:p>
            <a:r>
              <a:rPr lang="en-US" sz="1800" dirty="0"/>
              <a:t>Multiple laser modalities and several treatment sessions may be required for optimal clearance. </a:t>
            </a:r>
          </a:p>
          <a:p>
            <a:r>
              <a:rPr lang="en-US" sz="1800" dirty="0"/>
              <a:t>Cosmetic tattoos, created using skin-colored tones typically contain iron oxide or titanium dioxide, are important to distinguish because of the unique risk of paradoxical darkening after QS or PS laser treatment (discussed below).</a:t>
            </a:r>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7D8FEB-2675-B976-5DBA-071D2DC2F8BC}"/>
              </a:ext>
            </a:extLst>
          </p:cNvPr>
          <p:cNvPicPr>
            <a:picLocks noChangeAspect="1"/>
          </p:cNvPicPr>
          <p:nvPr/>
        </p:nvPicPr>
        <p:blipFill>
          <a:blip r:embed="rId2"/>
          <a:stretch>
            <a:fillRect/>
          </a:stretch>
        </p:blipFill>
        <p:spPr>
          <a:xfrm>
            <a:off x="1738312" y="1409700"/>
            <a:ext cx="8715375" cy="4038600"/>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E8EE0511-735D-4867-6FC5-E5DB00A4C741}"/>
              </a:ext>
            </a:extLst>
          </p:cNvPr>
          <p:cNvPicPr>
            <a:picLocks noGrp="1" noChangeAspect="1"/>
          </p:cNvPicPr>
          <p:nvPr>
            <p:ph idx="1"/>
          </p:nvPr>
        </p:nvPicPr>
        <p:blipFill>
          <a:blip r:embed="rId2"/>
          <a:stretch>
            <a:fillRect/>
          </a:stretch>
        </p:blipFill>
        <p:spPr>
          <a:xfrm>
            <a:off x="643467" y="1588770"/>
            <a:ext cx="10905066" cy="368045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C9945E0-C3D3-0C10-F7F6-B1BEAD85E97A}"/>
              </a:ext>
            </a:extLst>
          </p:cNvPr>
          <p:cNvPicPr>
            <a:picLocks noChangeAspect="1"/>
          </p:cNvPicPr>
          <p:nvPr/>
        </p:nvPicPr>
        <p:blipFill>
          <a:blip r:embed="rId2"/>
          <a:stretch>
            <a:fillRect/>
          </a:stretch>
        </p:blipFill>
        <p:spPr>
          <a:xfrm>
            <a:off x="1125402" y="3231938"/>
            <a:ext cx="7581900" cy="3028950"/>
          </a:xfrm>
          <a:prstGeom prst="rect">
            <a:avLst/>
          </a:prstGeom>
        </p:spPr>
      </p:pic>
      <p:sp>
        <p:nvSpPr>
          <p:cNvPr id="9" name="TextBox 8">
            <a:extLst>
              <a:ext uri="{FF2B5EF4-FFF2-40B4-BE49-F238E27FC236}">
                <a16:creationId xmlns:a16="http://schemas.microsoft.com/office/drawing/2014/main" id="{47EF0111-21FF-12BA-169A-AE5C785D5C8C}"/>
              </a:ext>
            </a:extLst>
          </p:cNvPr>
          <p:cNvSpPr txBox="1"/>
          <p:nvPr/>
        </p:nvSpPr>
        <p:spPr>
          <a:xfrm>
            <a:off x="1017535" y="1861148"/>
            <a:ext cx="8674639" cy="1200329"/>
          </a:xfrm>
          <a:prstGeom prst="rect">
            <a:avLst/>
          </a:prstGeom>
          <a:noFill/>
        </p:spPr>
        <p:txBody>
          <a:bodyPr wrap="square">
            <a:spAutoFit/>
          </a:bodyPr>
          <a:lstStyle/>
          <a:p>
            <a:r>
              <a:rPr lang="en-US" dirty="0"/>
              <a:t>Dark blue or black tattoos are often the most responsive to laser therapy. The laser modality of choice should be based on the patient’s skin type to limit risk of adverse effects. Recent studies suggest that the PS lasers may be superior in safety and efficacy with fewer treatments required</a:t>
            </a:r>
          </a:p>
        </p:txBody>
      </p:sp>
      <p:sp>
        <p:nvSpPr>
          <p:cNvPr id="4" name="Title 3">
            <a:extLst>
              <a:ext uri="{FF2B5EF4-FFF2-40B4-BE49-F238E27FC236}">
                <a16:creationId xmlns:a16="http://schemas.microsoft.com/office/drawing/2014/main" id="{28F8EDD4-8A98-991F-B5DC-59E22BB8ECB1}"/>
              </a:ext>
            </a:extLst>
          </p:cNvPr>
          <p:cNvSpPr>
            <a:spLocks noGrp="1"/>
          </p:cNvSpPr>
          <p:nvPr>
            <p:ph type="title"/>
          </p:nvPr>
        </p:nvSpPr>
        <p:spPr/>
        <p:txBody>
          <a:bodyPr/>
          <a:lstStyle/>
          <a:p>
            <a:r>
              <a:rPr lang="en-US" dirty="0"/>
              <a:t>Dark Blue or Black Tattoos</a:t>
            </a:r>
          </a:p>
        </p:txBody>
      </p:sp>
    </p:spTree>
    <p:extLst>
      <p:ext uri="{BB962C8B-B14F-4D97-AF65-F5344CB8AC3E}">
        <p14:creationId xmlns:p14="http://schemas.microsoft.com/office/powerpoint/2010/main" val="2715707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06FE6ED-C37E-AF04-73F0-EE15589037B3}"/>
              </a:ext>
            </a:extLst>
          </p:cNvPr>
          <p:cNvSpPr>
            <a:spLocks noGrp="1"/>
          </p:cNvSpPr>
          <p:nvPr>
            <p:ph type="title"/>
          </p:nvPr>
        </p:nvSpPr>
        <p:spPr/>
        <p:txBody>
          <a:bodyPr/>
          <a:lstStyle/>
          <a:p>
            <a:r>
              <a:rPr lang="en-US" dirty="0"/>
              <a:t>Red and Yellow Tattoos</a:t>
            </a:r>
          </a:p>
        </p:txBody>
      </p:sp>
      <p:sp>
        <p:nvSpPr>
          <p:cNvPr id="4" name="Content Placeholder 3">
            <a:extLst>
              <a:ext uri="{FF2B5EF4-FFF2-40B4-BE49-F238E27FC236}">
                <a16:creationId xmlns:a16="http://schemas.microsoft.com/office/drawing/2014/main" id="{CB80E062-7148-73C1-5599-3ACD8E71C205}"/>
              </a:ext>
            </a:extLst>
          </p:cNvPr>
          <p:cNvSpPr>
            <a:spLocks noGrp="1"/>
          </p:cNvSpPr>
          <p:nvPr>
            <p:ph idx="1"/>
          </p:nvPr>
        </p:nvSpPr>
        <p:spPr/>
        <p:txBody>
          <a:bodyPr/>
          <a:lstStyle/>
          <a:p>
            <a:r>
              <a:rPr lang="en-US" dirty="0"/>
              <a:t>Red and yellow tattoo ink can be challenging to treat. Caution should be taken when using the 532 nm wavelength in darker skin patients given an increased risk of post-procedural pigmentary alteration due to greater epidermal melanin absorption at the shorter wavelength.</a:t>
            </a:r>
          </a:p>
        </p:txBody>
      </p:sp>
      <p:pic>
        <p:nvPicPr>
          <p:cNvPr id="9" name="Picture 8">
            <a:extLst>
              <a:ext uri="{FF2B5EF4-FFF2-40B4-BE49-F238E27FC236}">
                <a16:creationId xmlns:a16="http://schemas.microsoft.com/office/drawing/2014/main" id="{0FBBFA34-1CA4-B283-2190-8949FA2E170C}"/>
              </a:ext>
            </a:extLst>
          </p:cNvPr>
          <p:cNvPicPr>
            <a:picLocks noChangeAspect="1"/>
          </p:cNvPicPr>
          <p:nvPr/>
        </p:nvPicPr>
        <p:blipFill>
          <a:blip r:embed="rId2"/>
          <a:stretch>
            <a:fillRect/>
          </a:stretch>
        </p:blipFill>
        <p:spPr>
          <a:xfrm>
            <a:off x="2440122" y="3321995"/>
            <a:ext cx="7311755" cy="3121085"/>
          </a:xfrm>
          <a:prstGeom prst="rect">
            <a:avLst/>
          </a:prstGeom>
        </p:spPr>
      </p:pic>
    </p:spTree>
    <p:extLst>
      <p:ext uri="{BB962C8B-B14F-4D97-AF65-F5344CB8AC3E}">
        <p14:creationId xmlns:p14="http://schemas.microsoft.com/office/powerpoint/2010/main" val="838528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28321279-2581-BA0C-FD27-A63462A861F3}"/>
              </a:ext>
            </a:extLst>
          </p:cNvPr>
          <p:cNvPicPr>
            <a:picLocks noGrp="1" noChangeAspect="1"/>
          </p:cNvPicPr>
          <p:nvPr>
            <p:ph idx="1"/>
          </p:nvPr>
        </p:nvPicPr>
        <p:blipFill>
          <a:blip r:embed="rId2"/>
          <a:stretch>
            <a:fillRect/>
          </a:stretch>
        </p:blipFill>
        <p:spPr>
          <a:xfrm>
            <a:off x="2614083" y="643466"/>
            <a:ext cx="6963833" cy="5571067"/>
          </a:xfrm>
          <a:prstGeom prst="rect">
            <a:avLst/>
          </a:prstGeom>
        </p:spPr>
      </p:pic>
    </p:spTree>
    <p:extLst>
      <p:ext uri="{BB962C8B-B14F-4D97-AF65-F5344CB8AC3E}">
        <p14:creationId xmlns:p14="http://schemas.microsoft.com/office/powerpoint/2010/main" val="1017397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4F3109-BE68-F200-F847-1A3B36B88533}"/>
              </a:ext>
            </a:extLst>
          </p:cNvPr>
          <p:cNvSpPr>
            <a:spLocks noGrp="1"/>
          </p:cNvSpPr>
          <p:nvPr>
            <p:ph idx="1"/>
          </p:nvPr>
        </p:nvSpPr>
        <p:spPr>
          <a:xfrm>
            <a:off x="929802" y="1292721"/>
            <a:ext cx="9599579" cy="820298"/>
          </a:xfrm>
        </p:spPr>
        <p:txBody>
          <a:bodyPr>
            <a:normAutofit fontScale="85000" lnSpcReduction="10000"/>
          </a:bodyPr>
          <a:lstStyle/>
          <a:p>
            <a:pPr marL="0" indent="0">
              <a:buNone/>
            </a:pPr>
            <a:r>
              <a:rPr lang="en-US" sz="2000" dirty="0"/>
              <a:t>Green Tattoos</a:t>
            </a:r>
          </a:p>
          <a:p>
            <a:r>
              <a:rPr lang="en-US" sz="2000" dirty="0"/>
              <a:t>The QS 694 nm ruby laser has been considered the wavelength of choice for the treatment of green tattoo ink</a:t>
            </a:r>
          </a:p>
        </p:txBody>
      </p:sp>
      <p:sp>
        <p:nvSpPr>
          <p:cNvPr id="10" name="TextBox 9">
            <a:extLst>
              <a:ext uri="{FF2B5EF4-FFF2-40B4-BE49-F238E27FC236}">
                <a16:creationId xmlns:a16="http://schemas.microsoft.com/office/drawing/2014/main" id="{14BFF9E2-BE73-3718-4F39-BDB6AF163190}"/>
              </a:ext>
            </a:extLst>
          </p:cNvPr>
          <p:cNvSpPr txBox="1"/>
          <p:nvPr/>
        </p:nvSpPr>
        <p:spPr>
          <a:xfrm>
            <a:off x="929802" y="2373133"/>
            <a:ext cx="8111651" cy="1477328"/>
          </a:xfrm>
          <a:prstGeom prst="rect">
            <a:avLst/>
          </a:prstGeom>
          <a:noFill/>
        </p:spPr>
        <p:txBody>
          <a:bodyPr wrap="square">
            <a:spAutoFit/>
          </a:bodyPr>
          <a:lstStyle/>
          <a:p>
            <a:r>
              <a:rPr lang="en-US" dirty="0"/>
              <a:t>Cosmetic Tattoos</a:t>
            </a:r>
          </a:p>
          <a:p>
            <a:pPr marL="285750" indent="-285750">
              <a:buFont typeface="Arial" panose="020B0604020202020204" pitchFamily="34" charset="0"/>
              <a:buChar char="•"/>
            </a:pPr>
            <a:r>
              <a:rPr lang="en-US" dirty="0"/>
              <a:t>Some recommend treating cosmetic tattoos with ablative lasers to eliminate risk of paradoxical darkening. Ablative lasers do have a greater risk of adverse effects and prolonged recovery time, which should be discussed with the patient prior to treatment.</a:t>
            </a:r>
          </a:p>
        </p:txBody>
      </p:sp>
      <p:sp>
        <p:nvSpPr>
          <p:cNvPr id="14" name="TextBox 13">
            <a:extLst>
              <a:ext uri="{FF2B5EF4-FFF2-40B4-BE49-F238E27FC236}">
                <a16:creationId xmlns:a16="http://schemas.microsoft.com/office/drawing/2014/main" id="{39901457-0825-933B-E948-A3CF67B0E574}"/>
              </a:ext>
            </a:extLst>
          </p:cNvPr>
          <p:cNvSpPr txBox="1"/>
          <p:nvPr/>
        </p:nvSpPr>
        <p:spPr>
          <a:xfrm>
            <a:off x="929802" y="4110575"/>
            <a:ext cx="8638567" cy="1200329"/>
          </a:xfrm>
          <a:prstGeom prst="rect">
            <a:avLst/>
          </a:prstGeom>
          <a:noFill/>
        </p:spPr>
        <p:txBody>
          <a:bodyPr wrap="square">
            <a:spAutoFit/>
          </a:bodyPr>
          <a:lstStyle/>
          <a:p>
            <a:r>
              <a:rPr lang="en-US" dirty="0"/>
              <a:t>Multi-Colored Tattoos</a:t>
            </a:r>
          </a:p>
          <a:p>
            <a:pPr marL="285750" indent="-285750">
              <a:buFont typeface="Arial" panose="020B0604020202020204" pitchFamily="34" charset="0"/>
              <a:buChar char="•"/>
            </a:pPr>
            <a:r>
              <a:rPr lang="en-US" dirty="0"/>
              <a:t>When treating tattoos containing multiple colors, more than one laser is often required for optimal clearance. In these settings, the individual ink colors should be treated with the optimal corresponding wavelength as discussed in the prior sections</a:t>
            </a:r>
          </a:p>
        </p:txBody>
      </p:sp>
    </p:spTree>
    <p:extLst>
      <p:ext uri="{BB962C8B-B14F-4D97-AF65-F5344CB8AC3E}">
        <p14:creationId xmlns:p14="http://schemas.microsoft.com/office/powerpoint/2010/main" val="3485189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27A0A422-95DC-1461-4C1A-5E47F692C19A}"/>
              </a:ext>
            </a:extLst>
          </p:cNvPr>
          <p:cNvPicPr>
            <a:picLocks noGrp="1" noChangeAspect="1"/>
          </p:cNvPicPr>
          <p:nvPr>
            <p:ph idx="1"/>
          </p:nvPr>
        </p:nvPicPr>
        <p:blipFill>
          <a:blip r:embed="rId2"/>
          <a:stretch>
            <a:fillRect/>
          </a:stretch>
        </p:blipFill>
        <p:spPr>
          <a:xfrm>
            <a:off x="2143125" y="2405856"/>
            <a:ext cx="7905750" cy="3190875"/>
          </a:xfrm>
        </p:spPr>
      </p:pic>
    </p:spTree>
    <p:extLst>
      <p:ext uri="{BB962C8B-B14F-4D97-AF65-F5344CB8AC3E}">
        <p14:creationId xmlns:p14="http://schemas.microsoft.com/office/powerpoint/2010/main" val="1973958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1138665-11A1-8423-EBE4-E9A27D2BBDCA}"/>
              </a:ext>
            </a:extLst>
          </p:cNvPr>
          <p:cNvSpPr>
            <a:spLocks noGrp="1"/>
          </p:cNvSpPr>
          <p:nvPr>
            <p:ph type="title"/>
          </p:nvPr>
        </p:nvSpPr>
        <p:spPr/>
        <p:txBody>
          <a:bodyPr/>
          <a:lstStyle/>
          <a:p>
            <a:r>
              <a:rPr lang="en-US" dirty="0"/>
              <a:t>Enhancing Tattoo Removal Outcomes</a:t>
            </a:r>
          </a:p>
        </p:txBody>
      </p:sp>
      <p:sp>
        <p:nvSpPr>
          <p:cNvPr id="3" name="Content Placeholder 2">
            <a:extLst>
              <a:ext uri="{FF2B5EF4-FFF2-40B4-BE49-F238E27FC236}">
                <a16:creationId xmlns:a16="http://schemas.microsoft.com/office/drawing/2014/main" id="{8FAFC375-B459-4D0D-2F3F-32557EB9FDFE}"/>
              </a:ext>
            </a:extLst>
          </p:cNvPr>
          <p:cNvSpPr>
            <a:spLocks noGrp="1"/>
          </p:cNvSpPr>
          <p:nvPr>
            <p:ph idx="1"/>
          </p:nvPr>
        </p:nvSpPr>
        <p:spPr/>
        <p:txBody>
          <a:bodyPr/>
          <a:lstStyle/>
          <a:p>
            <a:r>
              <a:rPr lang="en-US" dirty="0"/>
              <a:t>Increasing fluences are often required with subsequent treatment as ink particle density decreases. One pass over the treatment area with minimal overlap (&lt;10%) minimizes untreated areas and the development of “honey-combing”</a:t>
            </a:r>
          </a:p>
          <a:p>
            <a:endParaRPr lang="en-US" dirty="0"/>
          </a:p>
        </p:txBody>
      </p:sp>
      <p:pic>
        <p:nvPicPr>
          <p:cNvPr id="7" name="Picture 6">
            <a:extLst>
              <a:ext uri="{FF2B5EF4-FFF2-40B4-BE49-F238E27FC236}">
                <a16:creationId xmlns:a16="http://schemas.microsoft.com/office/drawing/2014/main" id="{4DCD570E-3831-1FA1-7EEC-6EA46054426A}"/>
              </a:ext>
            </a:extLst>
          </p:cNvPr>
          <p:cNvPicPr>
            <a:picLocks noChangeAspect="1"/>
          </p:cNvPicPr>
          <p:nvPr/>
        </p:nvPicPr>
        <p:blipFill>
          <a:blip r:embed="rId2"/>
          <a:stretch>
            <a:fillRect/>
          </a:stretch>
        </p:blipFill>
        <p:spPr>
          <a:xfrm>
            <a:off x="3923071" y="3815760"/>
            <a:ext cx="4738625" cy="2707786"/>
          </a:xfrm>
          <a:prstGeom prst="rect">
            <a:avLst/>
          </a:prstGeom>
        </p:spPr>
      </p:pic>
    </p:spTree>
    <p:extLst>
      <p:ext uri="{BB962C8B-B14F-4D97-AF65-F5344CB8AC3E}">
        <p14:creationId xmlns:p14="http://schemas.microsoft.com/office/powerpoint/2010/main" val="809203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00A38DE-9620-DFD1-5351-1D7DCCAA9916}"/>
              </a:ext>
            </a:extLst>
          </p:cNvPr>
          <p:cNvSpPr>
            <a:spLocks noGrp="1"/>
          </p:cNvSpPr>
          <p:nvPr>
            <p:ph type="title"/>
          </p:nvPr>
        </p:nvSpPr>
        <p:spPr/>
        <p:txBody>
          <a:bodyPr/>
          <a:lstStyle/>
          <a:p>
            <a:r>
              <a:rPr lang="en-US" dirty="0"/>
              <a:t>Postoperative Care</a:t>
            </a:r>
          </a:p>
        </p:txBody>
      </p:sp>
      <p:sp>
        <p:nvSpPr>
          <p:cNvPr id="3" name="Content Placeholder 2">
            <a:extLst>
              <a:ext uri="{FF2B5EF4-FFF2-40B4-BE49-F238E27FC236}">
                <a16:creationId xmlns:a16="http://schemas.microsoft.com/office/drawing/2014/main" id="{A29F99C0-2267-108F-F230-DCDB61712A87}"/>
              </a:ext>
            </a:extLst>
          </p:cNvPr>
          <p:cNvSpPr>
            <a:spLocks noGrp="1"/>
          </p:cNvSpPr>
          <p:nvPr>
            <p:ph idx="1"/>
          </p:nvPr>
        </p:nvSpPr>
        <p:spPr/>
        <p:txBody>
          <a:bodyPr/>
          <a:lstStyle/>
          <a:p>
            <a:r>
              <a:rPr lang="en-US" dirty="0"/>
              <a:t>Cool compresses</a:t>
            </a:r>
          </a:p>
          <a:p>
            <a:r>
              <a:rPr lang="en-US" dirty="0"/>
              <a:t>Emollient application, and/or the use of occlusive dressings can be soothing and provide pain relief.</a:t>
            </a:r>
          </a:p>
          <a:p>
            <a:r>
              <a:rPr lang="en-US" dirty="0"/>
              <a:t>No specific wound care is generally needed after treatment of epidermal lesions. A subtle crusting over the treated area may form and slough off within the first 7–10 days after treatment. Patients should be instructed to gently clean the treated areas daily followed by application of occlusive emollients to hasten healing. Crusts should be allowed to slough off on their own.</a:t>
            </a:r>
          </a:p>
        </p:txBody>
      </p:sp>
    </p:spTree>
    <p:extLst>
      <p:ext uri="{BB962C8B-B14F-4D97-AF65-F5344CB8AC3E}">
        <p14:creationId xmlns:p14="http://schemas.microsoft.com/office/powerpoint/2010/main" val="3359323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4488F61-8555-3EDE-EF21-22BCD5E93CF8}"/>
              </a:ext>
            </a:extLst>
          </p:cNvPr>
          <p:cNvPicPr>
            <a:picLocks noGrp="1" noChangeAspect="1"/>
          </p:cNvPicPr>
          <p:nvPr>
            <p:ph idx="1"/>
          </p:nvPr>
        </p:nvPicPr>
        <p:blipFill>
          <a:blip r:embed="rId2"/>
          <a:stretch>
            <a:fillRect/>
          </a:stretch>
        </p:blipFill>
        <p:spPr>
          <a:xfrm>
            <a:off x="643467" y="2338493"/>
            <a:ext cx="10905066" cy="2181012"/>
          </a:xfrm>
          <a:prstGeom prst="rect">
            <a:avLst/>
          </a:prstGeom>
        </p:spPr>
      </p:pic>
    </p:spTree>
    <p:extLst>
      <p:ext uri="{BB962C8B-B14F-4D97-AF65-F5344CB8AC3E}">
        <p14:creationId xmlns:p14="http://schemas.microsoft.com/office/powerpoint/2010/main" val="21555308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6830</TotalTime>
  <Words>750</Words>
  <Application>Microsoft Office PowerPoint</Application>
  <PresentationFormat>Widescreen</PresentationFormat>
  <Paragraphs>34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Futura PT Book</vt:lpstr>
      <vt:lpstr>Futura PT Demi</vt:lpstr>
      <vt:lpstr>Office Theme</vt:lpstr>
      <vt:lpstr>PowerPoint Presentation</vt:lpstr>
      <vt:lpstr>Lesion Selection</vt:lpstr>
      <vt:lpstr>PowerPoint Presentation</vt:lpstr>
      <vt:lpstr>PowerPoint Presentation</vt:lpstr>
      <vt:lpstr>PowerPoint Presentation</vt:lpstr>
      <vt:lpstr>Dark Blue or Black Tattoos</vt:lpstr>
      <vt:lpstr>Red and Yellow Tattoos</vt:lpstr>
      <vt:lpstr>PowerPoint Presentation</vt:lpstr>
      <vt:lpstr>PowerPoint Presentation</vt:lpstr>
      <vt:lpstr>PowerPoint Presentation</vt:lpstr>
      <vt:lpstr>Enhancing Tattoo Removal Outcomes</vt:lpstr>
      <vt:lpstr>Postoperative Care</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2023-04-11T22:55:34Z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