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6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</p:sldIdLst>
  <p:sldSz cx="12192000" cy="6858000"/>
  <p:notesSz cx="12192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34"/>
  </p:normalViewPr>
  <p:slideViewPr>
    <p:cSldViewPr>
      <p:cViewPr varScale="1">
        <p:scale>
          <a:sx n="100" d="100"/>
          <a:sy n="100" d="100"/>
        </p:scale>
        <p:origin x="1000" y="16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C8C2B2-F8D9-E281-E50F-2BCAEAE96CD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87C0D60-CDAC-6689-CD70-53F15F1CDD2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A8F147-0706-8389-AAAA-050627CE6A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2/4/25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F29BAE-222D-7408-E045-591E2363F3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8DAC69-0402-B6AB-5C3E-C5AB5797E9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2FBE2-4049-0640-AE7F-315C744CD9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07838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2F6EFE-148E-1670-1C96-3006B45306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D6772E-01B7-7AB6-EC2F-A7BCE92FC8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F7B127-D5D6-A87F-CF58-ABB552F449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2/4/25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F32896-5CA1-19DB-A685-A0207033C1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959086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0BF074-E908-E05B-AA2C-D0E0844D49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2CE11E-5020-1E7C-8214-93A7031416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6ECAF3-6D2D-FCC0-A973-E679DCBA6A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2/4/25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9C1215-E680-9148-2C93-C41C9CC5F1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83D451-C7EC-C6B8-9989-80783FCDF9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2FBE2-4049-0640-AE7F-315C744CD9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65566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3C4503-712B-D89D-58BB-1FD4420950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B3A02A-7B11-2F62-1841-A84D6E79850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509284A-62F0-0C8A-49F0-2D5A38F1EC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4D8C60C-ACB9-FA12-35E6-16BF5D70A2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2/4/25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8507E82-2C0C-1DBB-F412-CC5C52326E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8D86A5A-3757-8328-2A3F-D6ED285EE2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2FBE2-4049-0640-AE7F-315C744CD9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37577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D0000C-3690-49BE-2920-0C6A143154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7F6BE0-840F-A60E-A535-52C1B3ACC9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FC12D3E-DD23-C315-FDE3-896F15D9680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CFA6DBF-EFCC-6AB7-9090-2AA8ABEECB1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7ED50C9-BC15-17A7-7E7F-3BE0D2AA786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E67BE48-BBDB-0B45-38EB-A09956E64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2/4/25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FA7BEB-F34A-2197-BBAF-2671BB329C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B2C14BD-684A-F088-4F91-7A1FCED4E5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2FBE2-4049-0640-AE7F-315C744CD9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6144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0BEB1B-7C33-79CD-1848-58200E3432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02438DD-D405-F311-4959-699D96CDA1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2/4/25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61F7E4B-F036-E4E8-FBFA-D9F066C05E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682892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4A771FB-6C43-4B44-1416-83844CC0EB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2/4/25</a:t>
            </a:fld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2CFD365-2D8C-AE4B-5578-68D285C6D8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071845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95ABC3-20C3-3EE5-A210-3D000ED739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979031-4E5F-ED34-7CF1-5F577E91E6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0304A16-87BB-0141-61E9-DB299CBC6F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836AE8A-1B5E-CD8B-5D2F-659E44E0D3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2/4/25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AC06FC4-9E58-79CD-C83D-0FAC7D5480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09BB8A-536D-6B4F-8330-255B20B0C9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2FBE2-4049-0640-AE7F-315C744CD9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73905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FBFD0D-C983-1961-5D9F-EB923D2575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9B5AE0E-6FBD-9763-2E55-1707CF3B29B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4A1A44D-30FF-2EFB-40E1-C7C6AC40F21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86BCB63-3AFC-DF39-5100-2AF5CDC213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2/4/25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36788BA-257C-D1B5-89EC-6917F2D672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F39E1E3-6C90-6B16-96FE-E2B38854CB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2FBE2-4049-0640-AE7F-315C744CD9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45063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6FCC96-71E6-6827-B35E-5362728CE6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C45B9DE-915A-26FD-55B4-E593167718C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07DE09-381F-AF49-7F3F-BE73D3A559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2/4/25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76DD0F-CB98-C34A-D2AB-62E757CC78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1EF4DC-EE88-5565-5193-8B8C2931C7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2FBE2-4049-0640-AE7F-315C744CD9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53852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24791E7-ABA0-3C4C-2477-FFE3569EE13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7B4FF94-5D51-0B59-6312-6B2FED1C26A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33DD6A-F302-18C8-7317-C4CACCCD2D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2/4/25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3E4318-2D9A-9E5C-FAA3-FB6CE09AB8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C61000-3F2F-1AE4-9BF4-CD86E85518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2FBE2-4049-0640-AE7F-315C744CD9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40781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0620FA6-F587-49A7-A071-6D67249EE0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63A6EB-4409-0F76-1764-98F957050B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5534ED-A3B9-6AB5-A700-7E5B83E3E69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2/4/25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642D88-AA53-D1E0-F228-B1271CE0EE6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17006B-8D35-35C5-5A42-88DD5773CA7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A92FBE2-4049-0640-AE7F-315C744CD9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19341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 txBox="1">
            <a:spLocks noGrp="1"/>
          </p:cNvSpPr>
          <p:nvPr>
            <p:ph idx="1"/>
          </p:nvPr>
        </p:nvSpPr>
        <p:spPr>
          <a:xfrm>
            <a:off x="4572000" y="2350049"/>
            <a:ext cx="7239000" cy="314188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39395">
              <a:lnSpc>
                <a:spcPts val="5470"/>
              </a:lnSpc>
              <a:spcBef>
                <a:spcPts val="100"/>
              </a:spcBef>
            </a:pPr>
            <a:r>
              <a:rPr dirty="0">
                <a:latin typeface="+mj-lt"/>
              </a:rPr>
              <a:t>MRAD</a:t>
            </a:r>
            <a:r>
              <a:rPr spc="-260" dirty="0">
                <a:latin typeface="+mj-lt"/>
              </a:rPr>
              <a:t> </a:t>
            </a:r>
            <a:r>
              <a:rPr spc="-20" dirty="0">
                <a:latin typeface="+mj-lt"/>
              </a:rPr>
              <a:t>209:</a:t>
            </a:r>
          </a:p>
          <a:p>
            <a:pPr marL="12700">
              <a:lnSpc>
                <a:spcPts val="5470"/>
              </a:lnSpc>
            </a:pPr>
            <a:r>
              <a:rPr lang="en-US" spc="-65" dirty="0">
                <a:latin typeface="+mj-lt"/>
              </a:rPr>
              <a:t>  </a:t>
            </a:r>
            <a:r>
              <a:rPr spc="-65" dirty="0">
                <a:latin typeface="+mj-lt"/>
              </a:rPr>
              <a:t>Professional</a:t>
            </a:r>
            <a:r>
              <a:rPr spc="-175" dirty="0">
                <a:latin typeface="+mj-lt"/>
              </a:rPr>
              <a:t> </a:t>
            </a:r>
            <a:r>
              <a:rPr spc="-45" dirty="0">
                <a:latin typeface="+mj-lt"/>
              </a:rPr>
              <a:t>Practice</a:t>
            </a:r>
            <a:r>
              <a:rPr spc="-185" dirty="0">
                <a:latin typeface="+mj-lt"/>
              </a:rPr>
              <a:t> </a:t>
            </a:r>
            <a:r>
              <a:rPr spc="-50" dirty="0">
                <a:latin typeface="+mj-lt"/>
              </a:rPr>
              <a:t>1</a:t>
            </a:r>
            <a:endParaRPr lang="en-US" spc="-50" dirty="0">
              <a:latin typeface="+mj-lt"/>
            </a:endParaRPr>
          </a:p>
          <a:p>
            <a:pPr marL="12700">
              <a:lnSpc>
                <a:spcPts val="5470"/>
              </a:lnSpc>
            </a:pPr>
            <a:r>
              <a:rPr lang="en-CA" sz="2800" spc="-25" dirty="0">
                <a:latin typeface="+mn-lt"/>
                <a:cs typeface="Calibri Light"/>
              </a:rPr>
              <a:t>    Employability</a:t>
            </a:r>
            <a:r>
              <a:rPr lang="en-CA" sz="2800" spc="-85" dirty="0">
                <a:latin typeface="+mn-lt"/>
                <a:cs typeface="Calibri Light"/>
              </a:rPr>
              <a:t> </a:t>
            </a:r>
            <a:r>
              <a:rPr lang="en-CA" sz="2800" spc="-10" dirty="0">
                <a:latin typeface="+mn-lt"/>
                <a:cs typeface="Calibri Light"/>
              </a:rPr>
              <a:t>Skills</a:t>
            </a:r>
            <a:endParaRPr lang="en-CA" sz="2800" dirty="0">
              <a:latin typeface="+mn-lt"/>
              <a:cs typeface="Calibri Light"/>
            </a:endParaRPr>
          </a:p>
          <a:p>
            <a:pPr marL="12700">
              <a:lnSpc>
                <a:spcPts val="5470"/>
              </a:lnSpc>
            </a:pPr>
            <a:endParaRPr spc="-50" dirty="0"/>
          </a:p>
        </p:txBody>
      </p:sp>
      <p:sp>
        <p:nvSpPr>
          <p:cNvPr id="7" name="object 7"/>
          <p:cNvSpPr txBox="1"/>
          <p:nvPr/>
        </p:nvSpPr>
        <p:spPr>
          <a:xfrm>
            <a:off x="5119941" y="4726607"/>
            <a:ext cx="5044440" cy="112017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</a:pPr>
            <a:endParaRPr lang="en-US" sz="2400" b="1" dirty="0">
              <a:latin typeface="Calibri"/>
              <a:cs typeface="Calibri"/>
            </a:endParaRPr>
          </a:p>
          <a:p>
            <a:pPr marL="12700" marR="5080">
              <a:lnSpc>
                <a:spcPct val="100000"/>
              </a:lnSpc>
            </a:pPr>
            <a:r>
              <a:rPr sz="2400" b="1" dirty="0">
                <a:latin typeface="Calibri"/>
                <a:cs typeface="Calibri"/>
              </a:rPr>
              <a:t>MR</a:t>
            </a:r>
            <a:r>
              <a:rPr sz="2400" b="1" spc="-20" dirty="0">
                <a:latin typeface="Calibri"/>
                <a:cs typeface="Calibri"/>
              </a:rPr>
              <a:t>T</a:t>
            </a:r>
            <a:r>
              <a:rPr sz="2400" b="1" spc="-65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Program </a:t>
            </a:r>
            <a:endParaRPr lang="en-US" sz="2400" b="1" spc="-10" dirty="0">
              <a:latin typeface="Calibri"/>
              <a:cs typeface="Calibri"/>
            </a:endParaRPr>
          </a:p>
          <a:p>
            <a:pPr marL="12700" marR="5080">
              <a:lnSpc>
                <a:spcPct val="100000"/>
              </a:lnSpc>
            </a:pPr>
            <a:r>
              <a:rPr sz="2400" b="1" dirty="0">
                <a:latin typeface="Calibri"/>
                <a:cs typeface="Calibri"/>
              </a:rPr>
              <a:t>Anderson</a:t>
            </a:r>
            <a:r>
              <a:rPr sz="2400" b="1" spc="-125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College</a:t>
            </a:r>
            <a:endParaRPr sz="24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14857" y="477088"/>
            <a:ext cx="10762284" cy="778545"/>
          </a:xfrm>
          <a:prstGeom prst="rect">
            <a:avLst/>
          </a:prstGeom>
        </p:spPr>
        <p:txBody>
          <a:bodyPr vert="horz" wrap="square" lIns="0" tIns="161416" rIns="0" bIns="0" rtlCol="0">
            <a:spAutoFit/>
          </a:bodyPr>
          <a:lstStyle/>
          <a:p>
            <a:pPr marL="48260">
              <a:lnSpc>
                <a:spcPct val="100000"/>
              </a:lnSpc>
              <a:spcBef>
                <a:spcPts val="95"/>
              </a:spcBef>
            </a:pPr>
            <a:r>
              <a:rPr sz="4000" dirty="0">
                <a:latin typeface="+mj-lt"/>
              </a:rPr>
              <a:t>What</a:t>
            </a:r>
            <a:r>
              <a:rPr sz="4000" spc="-100" dirty="0">
                <a:latin typeface="+mj-lt"/>
              </a:rPr>
              <a:t> </a:t>
            </a:r>
            <a:r>
              <a:rPr sz="4000" dirty="0">
                <a:latin typeface="+mj-lt"/>
              </a:rPr>
              <a:t>do</a:t>
            </a:r>
            <a:r>
              <a:rPr sz="4000" spc="-85" dirty="0">
                <a:latin typeface="+mj-lt"/>
              </a:rPr>
              <a:t> </a:t>
            </a:r>
            <a:r>
              <a:rPr sz="4000" spc="-20" dirty="0">
                <a:latin typeface="+mj-lt"/>
              </a:rPr>
              <a:t>employers</a:t>
            </a:r>
            <a:r>
              <a:rPr sz="4000" spc="-100" dirty="0">
                <a:latin typeface="+mj-lt"/>
              </a:rPr>
              <a:t> </a:t>
            </a:r>
            <a:r>
              <a:rPr sz="4000" spc="-10" dirty="0">
                <a:latin typeface="+mj-lt"/>
              </a:rPr>
              <a:t>want?</a:t>
            </a:r>
            <a:endParaRPr sz="40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208328" y="1532095"/>
            <a:ext cx="7244080" cy="3660617"/>
          </a:xfrm>
          <a:prstGeom prst="rect">
            <a:avLst/>
          </a:prstGeom>
        </p:spPr>
        <p:txBody>
          <a:bodyPr vert="horz" wrap="square" lIns="0" tIns="33655" rIns="0" bIns="0" rtlCol="0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265"/>
              </a:spcBef>
              <a:buFont typeface="Arial MT"/>
              <a:buChar char="•"/>
              <a:tabLst>
                <a:tab pos="240029" algn="l"/>
              </a:tabLst>
            </a:pPr>
            <a:r>
              <a:rPr sz="2800" dirty="0">
                <a:latin typeface="+mn-lt"/>
                <a:cs typeface="Calibri"/>
              </a:rPr>
              <a:t>Excellent</a:t>
            </a:r>
            <a:r>
              <a:rPr sz="2800" spc="-105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communication</a:t>
            </a:r>
            <a:r>
              <a:rPr sz="2800" spc="-7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skills,</a:t>
            </a:r>
            <a:r>
              <a:rPr sz="2800" spc="-7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written</a:t>
            </a:r>
            <a:r>
              <a:rPr sz="2800" spc="-10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&amp;</a:t>
            </a:r>
            <a:r>
              <a:rPr sz="2800" spc="-100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verbal</a:t>
            </a:r>
            <a:endParaRPr sz="2800" dirty="0">
              <a:latin typeface="+mn-lt"/>
              <a:cs typeface="Calibri"/>
            </a:endParaRPr>
          </a:p>
          <a:p>
            <a:pPr marL="240029" indent="-227329">
              <a:lnSpc>
                <a:spcPct val="100000"/>
              </a:lnSpc>
              <a:spcBef>
                <a:spcPts val="170"/>
              </a:spcBef>
              <a:buFont typeface="Arial MT"/>
              <a:buChar char="•"/>
              <a:tabLst>
                <a:tab pos="240029" algn="l"/>
              </a:tabLst>
            </a:pPr>
            <a:r>
              <a:rPr sz="2800" dirty="0">
                <a:latin typeface="+mn-lt"/>
                <a:cs typeface="Calibri"/>
              </a:rPr>
              <a:t>Experience</a:t>
            </a:r>
            <a:r>
              <a:rPr sz="2800" spc="-3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with</a:t>
            </a:r>
            <a:r>
              <a:rPr sz="2800" spc="-40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teamwork</a:t>
            </a:r>
            <a:endParaRPr sz="2800" dirty="0">
              <a:latin typeface="+mn-lt"/>
              <a:cs typeface="Calibri"/>
            </a:endParaRPr>
          </a:p>
          <a:p>
            <a:pPr marL="240029" indent="-227329">
              <a:lnSpc>
                <a:spcPct val="100000"/>
              </a:lnSpc>
              <a:spcBef>
                <a:spcPts val="170"/>
              </a:spcBef>
              <a:buFont typeface="Arial MT"/>
              <a:buChar char="•"/>
              <a:tabLst>
                <a:tab pos="240029" algn="l"/>
              </a:tabLst>
            </a:pPr>
            <a:r>
              <a:rPr sz="2800" dirty="0">
                <a:latin typeface="+mn-lt"/>
                <a:cs typeface="Calibri"/>
              </a:rPr>
              <a:t>Able</a:t>
            </a:r>
            <a:r>
              <a:rPr sz="2800" spc="-1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to</a:t>
            </a:r>
            <a:r>
              <a:rPr sz="2800" spc="-25" dirty="0">
                <a:latin typeface="+mn-lt"/>
                <a:cs typeface="Calibri"/>
              </a:rPr>
              <a:t> </a:t>
            </a:r>
            <a:r>
              <a:rPr sz="2800" spc="-30" dirty="0">
                <a:latin typeface="+mn-lt"/>
                <a:cs typeface="Calibri"/>
              </a:rPr>
              <a:t>problem-</a:t>
            </a:r>
            <a:r>
              <a:rPr sz="2800" spc="-10" dirty="0">
                <a:latin typeface="+mn-lt"/>
                <a:cs typeface="Calibri"/>
              </a:rPr>
              <a:t>solve</a:t>
            </a:r>
            <a:endParaRPr sz="2800" dirty="0">
              <a:latin typeface="+mn-lt"/>
              <a:cs typeface="Calibri"/>
            </a:endParaRPr>
          </a:p>
          <a:p>
            <a:pPr marL="240029" indent="-227329">
              <a:lnSpc>
                <a:spcPct val="100000"/>
              </a:lnSpc>
              <a:spcBef>
                <a:spcPts val="155"/>
              </a:spcBef>
              <a:buFont typeface="Arial MT"/>
              <a:buChar char="•"/>
              <a:tabLst>
                <a:tab pos="240029" algn="l"/>
              </a:tabLst>
            </a:pPr>
            <a:r>
              <a:rPr sz="2800" dirty="0">
                <a:latin typeface="+mn-lt"/>
                <a:cs typeface="Calibri"/>
              </a:rPr>
              <a:t>Able</a:t>
            </a:r>
            <a:r>
              <a:rPr sz="2800" spc="-5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to</a:t>
            </a:r>
            <a:r>
              <a:rPr sz="2800" spc="-6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resolve</a:t>
            </a:r>
            <a:r>
              <a:rPr sz="2800" spc="-60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conflict</a:t>
            </a:r>
            <a:endParaRPr sz="2800" dirty="0">
              <a:latin typeface="+mn-lt"/>
              <a:cs typeface="Calibri"/>
            </a:endParaRPr>
          </a:p>
          <a:p>
            <a:pPr marL="240029" indent="-227329">
              <a:lnSpc>
                <a:spcPct val="100000"/>
              </a:lnSpc>
              <a:spcBef>
                <a:spcPts val="165"/>
              </a:spcBef>
              <a:buFont typeface="Arial MT"/>
              <a:buChar char="•"/>
              <a:tabLst>
                <a:tab pos="240029" algn="l"/>
              </a:tabLst>
            </a:pPr>
            <a:r>
              <a:rPr sz="2800" dirty="0">
                <a:latin typeface="+mn-lt"/>
                <a:cs typeface="Calibri"/>
              </a:rPr>
              <a:t>Able</a:t>
            </a:r>
            <a:r>
              <a:rPr sz="2800" spc="-5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to</a:t>
            </a:r>
            <a:r>
              <a:rPr sz="2800" spc="-6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adapt</a:t>
            </a:r>
            <a:r>
              <a:rPr sz="2800" spc="-5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to</a:t>
            </a:r>
            <a:r>
              <a:rPr sz="2800" spc="-7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and</a:t>
            </a:r>
            <a:r>
              <a:rPr sz="2800" spc="-5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follow</a:t>
            </a:r>
            <a:r>
              <a:rPr sz="2800" spc="-65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procedures</a:t>
            </a:r>
            <a:endParaRPr sz="2800" dirty="0">
              <a:latin typeface="+mn-lt"/>
              <a:cs typeface="Calibri"/>
            </a:endParaRPr>
          </a:p>
          <a:p>
            <a:pPr marL="240029" indent="-227329">
              <a:lnSpc>
                <a:spcPct val="100000"/>
              </a:lnSpc>
              <a:spcBef>
                <a:spcPts val="170"/>
              </a:spcBef>
              <a:buFont typeface="Arial MT"/>
              <a:buChar char="•"/>
              <a:tabLst>
                <a:tab pos="240029" algn="l"/>
              </a:tabLst>
            </a:pPr>
            <a:r>
              <a:rPr sz="2800" dirty="0">
                <a:latin typeface="+mn-lt"/>
                <a:cs typeface="Calibri"/>
              </a:rPr>
              <a:t>Ensure</a:t>
            </a:r>
            <a:r>
              <a:rPr sz="2800" spc="-9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safe</a:t>
            </a:r>
            <a:r>
              <a:rPr sz="2800" spc="-105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practices</a:t>
            </a:r>
            <a:endParaRPr sz="2800" dirty="0">
              <a:latin typeface="+mn-lt"/>
              <a:cs typeface="Calibri"/>
            </a:endParaRPr>
          </a:p>
          <a:p>
            <a:pPr marL="240029" indent="-227329">
              <a:lnSpc>
                <a:spcPct val="100000"/>
              </a:lnSpc>
              <a:spcBef>
                <a:spcPts val="160"/>
              </a:spcBef>
              <a:buFont typeface="Arial MT"/>
              <a:buChar char="•"/>
              <a:tabLst>
                <a:tab pos="240029" algn="l"/>
              </a:tabLst>
            </a:pPr>
            <a:r>
              <a:rPr sz="2800" dirty="0">
                <a:latin typeface="+mn-lt"/>
                <a:cs typeface="Calibri"/>
              </a:rPr>
              <a:t>Able</a:t>
            </a:r>
            <a:r>
              <a:rPr sz="2800" spc="-7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to</a:t>
            </a:r>
            <a:r>
              <a:rPr sz="2800" spc="-7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remain</a:t>
            </a:r>
            <a:r>
              <a:rPr sz="2800" spc="-7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calm</a:t>
            </a:r>
            <a:r>
              <a:rPr sz="2800" spc="-7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in</a:t>
            </a:r>
            <a:r>
              <a:rPr sz="2800" spc="-70" dirty="0">
                <a:latin typeface="+mn-lt"/>
                <a:cs typeface="Calibri"/>
              </a:rPr>
              <a:t> </a:t>
            </a:r>
            <a:r>
              <a:rPr sz="2800" spc="-20" dirty="0">
                <a:latin typeface="+mn-lt"/>
                <a:cs typeface="Calibri"/>
              </a:rPr>
              <a:t>high-</a:t>
            </a:r>
            <a:r>
              <a:rPr sz="2800" dirty="0">
                <a:latin typeface="+mn-lt"/>
                <a:cs typeface="Calibri"/>
              </a:rPr>
              <a:t>stress</a:t>
            </a:r>
            <a:r>
              <a:rPr sz="2800" spc="-15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situations</a:t>
            </a:r>
            <a:endParaRPr sz="2800" dirty="0">
              <a:latin typeface="+mn-lt"/>
              <a:cs typeface="Calibri"/>
            </a:endParaRPr>
          </a:p>
          <a:p>
            <a:pPr marL="240029" indent="-227329">
              <a:lnSpc>
                <a:spcPct val="100000"/>
              </a:lnSpc>
              <a:spcBef>
                <a:spcPts val="165"/>
              </a:spcBef>
              <a:buFont typeface="Arial MT"/>
              <a:buChar char="•"/>
              <a:tabLst>
                <a:tab pos="240029" algn="l"/>
              </a:tabLst>
            </a:pPr>
            <a:r>
              <a:rPr sz="2800" dirty="0">
                <a:latin typeface="+mn-lt"/>
                <a:cs typeface="Calibri"/>
              </a:rPr>
              <a:t>High</a:t>
            </a:r>
            <a:r>
              <a:rPr sz="2800" spc="-7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quality</a:t>
            </a:r>
            <a:r>
              <a:rPr sz="2800" spc="-5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technical</a:t>
            </a:r>
            <a:r>
              <a:rPr sz="2800" spc="-6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skills</a:t>
            </a:r>
            <a:r>
              <a:rPr sz="2800" spc="-5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and</a:t>
            </a:r>
            <a:r>
              <a:rPr sz="2800" spc="-50" dirty="0">
                <a:latin typeface="+mn-lt"/>
                <a:cs typeface="Calibri"/>
              </a:rPr>
              <a:t> </a:t>
            </a:r>
            <a:r>
              <a:rPr sz="2800" spc="-25" dirty="0">
                <a:latin typeface="+mn-lt"/>
                <a:cs typeface="Calibri"/>
              </a:rPr>
              <a:t>trouble-</a:t>
            </a:r>
            <a:r>
              <a:rPr sz="2800" spc="-10" dirty="0">
                <a:latin typeface="+mn-lt"/>
                <a:cs typeface="Calibri"/>
              </a:rPr>
              <a:t>shooting</a:t>
            </a:r>
            <a:endParaRPr sz="28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84047" y="491439"/>
            <a:ext cx="3873500" cy="1367682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Conflict</a:t>
            </a:r>
            <a:r>
              <a:rPr spc="-40" dirty="0">
                <a:latin typeface="+mj-lt"/>
              </a:rPr>
              <a:t> </a:t>
            </a:r>
            <a:r>
              <a:rPr dirty="0">
                <a:latin typeface="+mj-lt"/>
              </a:rPr>
              <a:t>in</a:t>
            </a:r>
            <a:r>
              <a:rPr spc="-40" dirty="0">
                <a:latin typeface="+mj-lt"/>
              </a:rPr>
              <a:t> </a:t>
            </a:r>
            <a:r>
              <a:rPr spc="-60" dirty="0">
                <a:latin typeface="+mj-lt"/>
              </a:rPr>
              <a:t>Teams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585085" y="2150186"/>
            <a:ext cx="7249795" cy="2662555"/>
          </a:xfrm>
          <a:prstGeom prst="rect">
            <a:avLst/>
          </a:prstGeom>
        </p:spPr>
        <p:txBody>
          <a:bodyPr vert="horz" wrap="square" lIns="0" tIns="73025" rIns="0" bIns="0" rtlCol="0">
            <a:spAutoFit/>
          </a:bodyPr>
          <a:lstStyle/>
          <a:p>
            <a:pPr marL="12700" marR="5080" indent="283845">
              <a:lnSpc>
                <a:spcPct val="90000"/>
              </a:lnSpc>
              <a:spcBef>
                <a:spcPts val="575"/>
              </a:spcBef>
              <a:buFont typeface="Arial MT"/>
              <a:buChar char="•"/>
              <a:tabLst>
                <a:tab pos="296545" algn="l"/>
              </a:tabLst>
            </a:pPr>
            <a:r>
              <a:rPr sz="4000" i="1" dirty="0">
                <a:latin typeface="+mn-lt"/>
                <a:cs typeface="Calibri"/>
              </a:rPr>
              <a:t>"Conflict</a:t>
            </a:r>
            <a:r>
              <a:rPr sz="4000" i="1" spc="-95" dirty="0">
                <a:latin typeface="+mn-lt"/>
                <a:cs typeface="Calibri"/>
              </a:rPr>
              <a:t> </a:t>
            </a:r>
            <a:r>
              <a:rPr sz="4000" i="1" dirty="0">
                <a:latin typeface="+mn-lt"/>
                <a:cs typeface="Calibri"/>
              </a:rPr>
              <a:t>arises</a:t>
            </a:r>
            <a:r>
              <a:rPr sz="4000" i="1" spc="-55" dirty="0">
                <a:latin typeface="+mn-lt"/>
                <a:cs typeface="Calibri"/>
              </a:rPr>
              <a:t> </a:t>
            </a:r>
            <a:r>
              <a:rPr sz="4000" i="1" dirty="0">
                <a:latin typeface="+mn-lt"/>
                <a:cs typeface="Calibri"/>
              </a:rPr>
              <a:t>from</a:t>
            </a:r>
            <a:r>
              <a:rPr sz="4000" i="1" spc="-65" dirty="0">
                <a:latin typeface="+mn-lt"/>
                <a:cs typeface="Calibri"/>
              </a:rPr>
              <a:t> </a:t>
            </a:r>
            <a:r>
              <a:rPr sz="4000" i="1" dirty="0">
                <a:latin typeface="+mn-lt"/>
                <a:cs typeface="Calibri"/>
              </a:rPr>
              <a:t>the</a:t>
            </a:r>
            <a:r>
              <a:rPr sz="4000" i="1" spc="-70" dirty="0">
                <a:latin typeface="+mn-lt"/>
                <a:cs typeface="Calibri"/>
              </a:rPr>
              <a:t> </a:t>
            </a:r>
            <a:r>
              <a:rPr sz="4000" i="1" dirty="0">
                <a:latin typeface="+mn-lt"/>
                <a:cs typeface="Calibri"/>
              </a:rPr>
              <a:t>clash</a:t>
            </a:r>
            <a:r>
              <a:rPr sz="4000" i="1" spc="-80" dirty="0">
                <a:latin typeface="+mn-lt"/>
                <a:cs typeface="Calibri"/>
              </a:rPr>
              <a:t> </a:t>
            </a:r>
            <a:r>
              <a:rPr sz="4000" i="1" spc="-25" dirty="0">
                <a:latin typeface="+mn-lt"/>
                <a:cs typeface="Calibri"/>
              </a:rPr>
              <a:t>of </a:t>
            </a:r>
            <a:r>
              <a:rPr sz="4000" i="1" spc="-10" dirty="0">
                <a:latin typeface="+mn-lt"/>
                <a:cs typeface="Calibri"/>
              </a:rPr>
              <a:t>perceptions,</a:t>
            </a:r>
            <a:r>
              <a:rPr sz="4000" i="1" spc="-65" dirty="0">
                <a:latin typeface="+mn-lt"/>
                <a:cs typeface="Calibri"/>
              </a:rPr>
              <a:t> </a:t>
            </a:r>
            <a:r>
              <a:rPr sz="4000" i="1" dirty="0">
                <a:latin typeface="+mn-lt"/>
                <a:cs typeface="Calibri"/>
              </a:rPr>
              <a:t>goals,</a:t>
            </a:r>
            <a:r>
              <a:rPr sz="4000" i="1" spc="-80" dirty="0">
                <a:latin typeface="+mn-lt"/>
                <a:cs typeface="Calibri"/>
              </a:rPr>
              <a:t> </a:t>
            </a:r>
            <a:r>
              <a:rPr sz="4000" i="1" dirty="0">
                <a:latin typeface="+mn-lt"/>
                <a:cs typeface="Calibri"/>
              </a:rPr>
              <a:t>or</a:t>
            </a:r>
            <a:r>
              <a:rPr sz="4000" i="1" spc="-90" dirty="0">
                <a:latin typeface="+mn-lt"/>
                <a:cs typeface="Calibri"/>
              </a:rPr>
              <a:t> </a:t>
            </a:r>
            <a:r>
              <a:rPr sz="4000" i="1" dirty="0">
                <a:latin typeface="+mn-lt"/>
                <a:cs typeface="Calibri"/>
              </a:rPr>
              <a:t>values</a:t>
            </a:r>
            <a:r>
              <a:rPr sz="4000" i="1" spc="-55" dirty="0">
                <a:latin typeface="+mn-lt"/>
                <a:cs typeface="Calibri"/>
              </a:rPr>
              <a:t> </a:t>
            </a:r>
            <a:r>
              <a:rPr sz="4000" i="1" dirty="0">
                <a:latin typeface="+mn-lt"/>
                <a:cs typeface="Calibri"/>
              </a:rPr>
              <a:t>in</a:t>
            </a:r>
            <a:r>
              <a:rPr sz="4000" i="1" spc="-90" dirty="0">
                <a:latin typeface="+mn-lt"/>
                <a:cs typeface="Calibri"/>
              </a:rPr>
              <a:t> </a:t>
            </a:r>
            <a:r>
              <a:rPr sz="4000" i="1" spc="-25" dirty="0">
                <a:latin typeface="+mn-lt"/>
                <a:cs typeface="Calibri"/>
              </a:rPr>
              <a:t>an </a:t>
            </a:r>
            <a:r>
              <a:rPr sz="4000" i="1" dirty="0">
                <a:latin typeface="+mn-lt"/>
                <a:cs typeface="Calibri"/>
              </a:rPr>
              <a:t>arena</a:t>
            </a:r>
            <a:r>
              <a:rPr sz="4000" i="1" spc="-80" dirty="0">
                <a:latin typeface="+mn-lt"/>
                <a:cs typeface="Calibri"/>
              </a:rPr>
              <a:t> </a:t>
            </a:r>
            <a:r>
              <a:rPr sz="4000" i="1" dirty="0">
                <a:latin typeface="+mn-lt"/>
                <a:cs typeface="Calibri"/>
              </a:rPr>
              <a:t>where</a:t>
            </a:r>
            <a:r>
              <a:rPr sz="4000" i="1" spc="-100" dirty="0">
                <a:latin typeface="+mn-lt"/>
                <a:cs typeface="Calibri"/>
              </a:rPr>
              <a:t> </a:t>
            </a:r>
            <a:r>
              <a:rPr sz="4000" i="1" dirty="0">
                <a:latin typeface="+mn-lt"/>
                <a:cs typeface="Calibri"/>
              </a:rPr>
              <a:t>people</a:t>
            </a:r>
            <a:r>
              <a:rPr sz="4000" i="1" spc="-85" dirty="0">
                <a:latin typeface="+mn-lt"/>
                <a:cs typeface="Calibri"/>
              </a:rPr>
              <a:t> </a:t>
            </a:r>
            <a:r>
              <a:rPr sz="4000" i="1" dirty="0">
                <a:latin typeface="+mn-lt"/>
                <a:cs typeface="Calibri"/>
              </a:rPr>
              <a:t>care</a:t>
            </a:r>
            <a:r>
              <a:rPr sz="4000" i="1" spc="-105" dirty="0">
                <a:latin typeface="+mn-lt"/>
                <a:cs typeface="Calibri"/>
              </a:rPr>
              <a:t> </a:t>
            </a:r>
            <a:r>
              <a:rPr sz="4000" i="1" dirty="0">
                <a:latin typeface="+mn-lt"/>
                <a:cs typeface="Calibri"/>
              </a:rPr>
              <a:t>about</a:t>
            </a:r>
            <a:r>
              <a:rPr sz="4000" i="1" spc="-95" dirty="0">
                <a:latin typeface="+mn-lt"/>
                <a:cs typeface="Calibri"/>
              </a:rPr>
              <a:t> </a:t>
            </a:r>
            <a:r>
              <a:rPr sz="4000" i="1" spc="-25" dirty="0">
                <a:latin typeface="+mn-lt"/>
                <a:cs typeface="Calibri"/>
              </a:rPr>
              <a:t>the</a:t>
            </a:r>
            <a:endParaRPr sz="4000" dirty="0">
              <a:latin typeface="+mn-lt"/>
              <a:cs typeface="Calibri"/>
            </a:endParaRPr>
          </a:p>
          <a:p>
            <a:pPr marL="2626360">
              <a:lnSpc>
                <a:spcPts val="4325"/>
              </a:lnSpc>
            </a:pPr>
            <a:r>
              <a:rPr sz="4000" i="1" spc="-10" dirty="0">
                <a:latin typeface="+mn-lt"/>
                <a:cs typeface="Calibri"/>
              </a:rPr>
              <a:t>outcome“</a:t>
            </a:r>
            <a:endParaRPr sz="4000" dirty="0">
              <a:latin typeface="+mn-lt"/>
              <a:cs typeface="Calibri"/>
            </a:endParaRPr>
          </a:p>
          <a:p>
            <a:pPr marL="2966085">
              <a:lnSpc>
                <a:spcPct val="100000"/>
              </a:lnSpc>
              <a:spcBef>
                <a:spcPts val="1320"/>
              </a:spcBef>
            </a:pPr>
            <a:r>
              <a:rPr sz="1400" spc="-10" dirty="0">
                <a:latin typeface="+mn-lt"/>
                <a:cs typeface="Calibri"/>
              </a:rPr>
              <a:t>Communicating</a:t>
            </a:r>
            <a:r>
              <a:rPr sz="1400" spc="-15" dirty="0">
                <a:latin typeface="+mn-lt"/>
                <a:cs typeface="Calibri"/>
              </a:rPr>
              <a:t> </a:t>
            </a:r>
            <a:r>
              <a:rPr sz="1400" dirty="0">
                <a:latin typeface="+mn-lt"/>
                <a:cs typeface="Calibri"/>
              </a:rPr>
              <a:t>at</a:t>
            </a:r>
            <a:r>
              <a:rPr sz="1400" spc="-25" dirty="0">
                <a:latin typeface="+mn-lt"/>
                <a:cs typeface="Calibri"/>
              </a:rPr>
              <a:t> </a:t>
            </a:r>
            <a:r>
              <a:rPr sz="1400" spc="-10" dirty="0">
                <a:latin typeface="+mn-lt"/>
                <a:cs typeface="Calibri"/>
              </a:rPr>
              <a:t>Work,</a:t>
            </a:r>
            <a:r>
              <a:rPr sz="1400" spc="-40" dirty="0">
                <a:latin typeface="+mn-lt"/>
                <a:cs typeface="Calibri"/>
              </a:rPr>
              <a:t> </a:t>
            </a:r>
            <a:r>
              <a:rPr sz="1400" i="1" spc="-30" dirty="0">
                <a:latin typeface="+mn-lt"/>
                <a:cs typeface="Calibri"/>
              </a:rPr>
              <a:t>Tony</a:t>
            </a:r>
            <a:r>
              <a:rPr sz="1400" i="1" spc="-25" dirty="0">
                <a:latin typeface="+mn-lt"/>
                <a:cs typeface="Calibri"/>
              </a:rPr>
              <a:t> </a:t>
            </a:r>
            <a:r>
              <a:rPr sz="1400" i="1" dirty="0">
                <a:latin typeface="+mn-lt"/>
                <a:cs typeface="Calibri"/>
              </a:rPr>
              <a:t>Allesandra,</a:t>
            </a:r>
            <a:r>
              <a:rPr sz="1400" i="1" spc="-35" dirty="0">
                <a:latin typeface="+mn-lt"/>
                <a:cs typeface="Calibri"/>
              </a:rPr>
              <a:t> </a:t>
            </a:r>
            <a:r>
              <a:rPr sz="1400" i="1" dirty="0">
                <a:latin typeface="+mn-lt"/>
                <a:cs typeface="Calibri"/>
              </a:rPr>
              <a:t>PhD</a:t>
            </a:r>
            <a:r>
              <a:rPr sz="1400" dirty="0">
                <a:latin typeface="+mn-lt"/>
                <a:cs typeface="Calibri"/>
              </a:rPr>
              <a:t>.</a:t>
            </a:r>
            <a:r>
              <a:rPr sz="1400" spc="245" dirty="0">
                <a:latin typeface="+mn-lt"/>
                <a:cs typeface="Calibri"/>
              </a:rPr>
              <a:t> </a:t>
            </a:r>
            <a:endParaRPr sz="14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14857" y="477088"/>
            <a:ext cx="10762284" cy="750589"/>
          </a:xfrm>
          <a:prstGeom prst="rect">
            <a:avLst/>
          </a:prstGeom>
        </p:spPr>
        <p:txBody>
          <a:bodyPr vert="horz" wrap="square" lIns="0" tIns="72770" rIns="0" bIns="0" rtlCol="0">
            <a:spAutoFit/>
          </a:bodyPr>
          <a:lstStyle/>
          <a:p>
            <a:pPr marL="104139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Be</a:t>
            </a:r>
            <a:r>
              <a:rPr spc="-75" dirty="0">
                <a:latin typeface="+mj-lt"/>
              </a:rPr>
              <a:t> </a:t>
            </a:r>
            <a:r>
              <a:rPr dirty="0">
                <a:latin typeface="+mj-lt"/>
              </a:rPr>
              <a:t>a</a:t>
            </a:r>
            <a:r>
              <a:rPr spc="-75" dirty="0">
                <a:latin typeface="+mj-lt"/>
              </a:rPr>
              <a:t> </a:t>
            </a:r>
            <a:r>
              <a:rPr dirty="0">
                <a:latin typeface="+mj-lt"/>
              </a:rPr>
              <a:t>Great</a:t>
            </a:r>
            <a:r>
              <a:rPr spc="-75" dirty="0">
                <a:latin typeface="+mj-lt"/>
              </a:rPr>
              <a:t> </a:t>
            </a:r>
            <a:r>
              <a:rPr spc="-65" dirty="0">
                <a:latin typeface="+mj-lt"/>
              </a:rPr>
              <a:t>Team</a:t>
            </a:r>
            <a:r>
              <a:rPr spc="-75" dirty="0">
                <a:latin typeface="+mj-lt"/>
              </a:rPr>
              <a:t> </a:t>
            </a:r>
            <a:r>
              <a:rPr spc="-10" dirty="0">
                <a:latin typeface="+mj-lt"/>
              </a:rPr>
              <a:t>Player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222044" y="1518113"/>
            <a:ext cx="5706745" cy="3987165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705"/>
              </a:spcBef>
              <a:buFont typeface="Arial MT"/>
              <a:buChar char="•"/>
              <a:tabLst>
                <a:tab pos="240029" algn="l"/>
              </a:tabLst>
            </a:pPr>
            <a:r>
              <a:rPr sz="3200" spc="-10" dirty="0">
                <a:latin typeface="+mn-lt"/>
                <a:cs typeface="Calibri"/>
              </a:rPr>
              <a:t>Communicate</a:t>
            </a:r>
            <a:r>
              <a:rPr sz="3200" spc="-165" dirty="0">
                <a:latin typeface="+mn-lt"/>
                <a:cs typeface="Calibri"/>
              </a:rPr>
              <a:t> </a:t>
            </a:r>
            <a:r>
              <a:rPr sz="3200" spc="-10" dirty="0">
                <a:latin typeface="+mn-lt"/>
                <a:cs typeface="Calibri"/>
              </a:rPr>
              <a:t>effectively</a:t>
            </a:r>
            <a:endParaRPr sz="3200" dirty="0">
              <a:latin typeface="+mn-lt"/>
              <a:cs typeface="Calibri"/>
            </a:endParaRPr>
          </a:p>
          <a:p>
            <a:pPr marL="240665" indent="-227965">
              <a:lnSpc>
                <a:spcPct val="100000"/>
              </a:lnSpc>
              <a:spcBef>
                <a:spcPts val="615"/>
              </a:spcBef>
              <a:buFont typeface="Arial MT"/>
              <a:buChar char="•"/>
              <a:tabLst>
                <a:tab pos="240665" algn="l"/>
              </a:tabLst>
            </a:pPr>
            <a:r>
              <a:rPr sz="3200" dirty="0">
                <a:latin typeface="+mn-lt"/>
                <a:cs typeface="Calibri"/>
              </a:rPr>
              <a:t>Listen</a:t>
            </a:r>
            <a:r>
              <a:rPr sz="3200" spc="-120" dirty="0">
                <a:latin typeface="+mn-lt"/>
                <a:cs typeface="Calibri"/>
              </a:rPr>
              <a:t> </a:t>
            </a:r>
            <a:r>
              <a:rPr sz="3200" spc="-10" dirty="0">
                <a:latin typeface="+mn-lt"/>
                <a:cs typeface="Calibri"/>
              </a:rPr>
              <a:t>actively</a:t>
            </a:r>
            <a:endParaRPr sz="3200" dirty="0">
              <a:latin typeface="+mn-lt"/>
              <a:cs typeface="Calibri"/>
            </a:endParaRPr>
          </a:p>
          <a:p>
            <a:pPr marL="240029" indent="-227329">
              <a:lnSpc>
                <a:spcPct val="100000"/>
              </a:lnSpc>
              <a:spcBef>
                <a:spcPts val="615"/>
              </a:spcBef>
              <a:buFont typeface="Arial MT"/>
              <a:buChar char="•"/>
              <a:tabLst>
                <a:tab pos="240029" algn="l"/>
              </a:tabLst>
            </a:pPr>
            <a:r>
              <a:rPr sz="3200" dirty="0">
                <a:latin typeface="+mn-lt"/>
                <a:cs typeface="Calibri"/>
              </a:rPr>
              <a:t>Be</a:t>
            </a:r>
            <a:r>
              <a:rPr sz="3200" spc="-60" dirty="0">
                <a:latin typeface="+mn-lt"/>
                <a:cs typeface="Calibri"/>
              </a:rPr>
              <a:t> </a:t>
            </a:r>
            <a:r>
              <a:rPr sz="3200" spc="-20" dirty="0">
                <a:latin typeface="+mn-lt"/>
                <a:cs typeface="Calibri"/>
              </a:rPr>
              <a:t>Co-</a:t>
            </a:r>
            <a:r>
              <a:rPr sz="3200" spc="-10" dirty="0">
                <a:latin typeface="+mn-lt"/>
                <a:cs typeface="Calibri"/>
              </a:rPr>
              <a:t>operative,</a:t>
            </a:r>
            <a:r>
              <a:rPr sz="3200" spc="-50" dirty="0">
                <a:latin typeface="+mn-lt"/>
                <a:cs typeface="Calibri"/>
              </a:rPr>
              <a:t> </a:t>
            </a:r>
            <a:r>
              <a:rPr sz="3200" dirty="0">
                <a:latin typeface="+mn-lt"/>
                <a:cs typeface="Calibri"/>
              </a:rPr>
              <a:t>not</a:t>
            </a:r>
            <a:r>
              <a:rPr sz="3200" spc="-35" dirty="0">
                <a:latin typeface="+mn-lt"/>
                <a:cs typeface="Calibri"/>
              </a:rPr>
              <a:t> </a:t>
            </a:r>
            <a:r>
              <a:rPr sz="3200" spc="-10" dirty="0">
                <a:latin typeface="+mn-lt"/>
                <a:cs typeface="Calibri"/>
              </a:rPr>
              <a:t>competitive</a:t>
            </a:r>
            <a:endParaRPr sz="3200" dirty="0">
              <a:latin typeface="+mn-lt"/>
              <a:cs typeface="Calibri"/>
            </a:endParaRPr>
          </a:p>
          <a:p>
            <a:pPr marL="240665" indent="-227965">
              <a:lnSpc>
                <a:spcPct val="100000"/>
              </a:lnSpc>
              <a:spcBef>
                <a:spcPts val="620"/>
              </a:spcBef>
              <a:buFont typeface="Arial MT"/>
              <a:buChar char="•"/>
              <a:tabLst>
                <a:tab pos="240665" algn="l"/>
              </a:tabLst>
            </a:pPr>
            <a:r>
              <a:rPr sz="3200" dirty="0">
                <a:latin typeface="+mn-lt"/>
                <a:cs typeface="Calibri"/>
              </a:rPr>
              <a:t>Be</a:t>
            </a:r>
            <a:r>
              <a:rPr sz="3200" spc="-100" dirty="0">
                <a:latin typeface="+mn-lt"/>
                <a:cs typeface="Calibri"/>
              </a:rPr>
              <a:t> </a:t>
            </a:r>
            <a:r>
              <a:rPr sz="3200" dirty="0">
                <a:latin typeface="+mn-lt"/>
                <a:cs typeface="Calibri"/>
              </a:rPr>
              <a:t>optimistic</a:t>
            </a:r>
            <a:r>
              <a:rPr sz="3200" spc="-40" dirty="0">
                <a:latin typeface="+mn-lt"/>
                <a:cs typeface="Calibri"/>
              </a:rPr>
              <a:t> </a:t>
            </a:r>
            <a:r>
              <a:rPr sz="3200" dirty="0">
                <a:latin typeface="+mn-lt"/>
                <a:cs typeface="Calibri"/>
              </a:rPr>
              <a:t>and</a:t>
            </a:r>
            <a:r>
              <a:rPr sz="3200" spc="-75" dirty="0">
                <a:latin typeface="+mn-lt"/>
                <a:cs typeface="Calibri"/>
              </a:rPr>
              <a:t> </a:t>
            </a:r>
            <a:r>
              <a:rPr sz="3200" spc="-10" dirty="0">
                <a:latin typeface="+mn-lt"/>
                <a:cs typeface="Calibri"/>
              </a:rPr>
              <a:t>happy</a:t>
            </a:r>
            <a:endParaRPr sz="3200" dirty="0">
              <a:latin typeface="+mn-lt"/>
              <a:cs typeface="Calibri"/>
            </a:endParaRPr>
          </a:p>
          <a:p>
            <a:pPr marL="240029" indent="-227329">
              <a:lnSpc>
                <a:spcPct val="100000"/>
              </a:lnSpc>
              <a:spcBef>
                <a:spcPts val="615"/>
              </a:spcBef>
              <a:buFont typeface="Arial MT"/>
              <a:buChar char="•"/>
              <a:tabLst>
                <a:tab pos="240029" algn="l"/>
              </a:tabLst>
            </a:pPr>
            <a:r>
              <a:rPr sz="3200" dirty="0">
                <a:latin typeface="+mn-lt"/>
                <a:cs typeface="Calibri"/>
              </a:rPr>
              <a:t>Be</a:t>
            </a:r>
            <a:r>
              <a:rPr sz="3200" spc="-80" dirty="0">
                <a:latin typeface="+mn-lt"/>
                <a:cs typeface="Calibri"/>
              </a:rPr>
              <a:t> </a:t>
            </a:r>
            <a:r>
              <a:rPr sz="3200" spc="-10" dirty="0">
                <a:latin typeface="+mn-lt"/>
                <a:cs typeface="Calibri"/>
              </a:rPr>
              <a:t>adaptable</a:t>
            </a:r>
            <a:r>
              <a:rPr sz="3200" spc="-35" dirty="0">
                <a:latin typeface="+mn-lt"/>
                <a:cs typeface="Calibri"/>
              </a:rPr>
              <a:t> </a:t>
            </a:r>
            <a:r>
              <a:rPr sz="3200" dirty="0">
                <a:latin typeface="+mn-lt"/>
                <a:cs typeface="Calibri"/>
              </a:rPr>
              <a:t>to</a:t>
            </a:r>
            <a:r>
              <a:rPr sz="3200" spc="-55" dirty="0">
                <a:latin typeface="+mn-lt"/>
                <a:cs typeface="Calibri"/>
              </a:rPr>
              <a:t> </a:t>
            </a:r>
            <a:r>
              <a:rPr sz="3200" spc="-10" dirty="0">
                <a:latin typeface="+mn-lt"/>
                <a:cs typeface="Calibri"/>
              </a:rPr>
              <a:t>change</a:t>
            </a:r>
            <a:endParaRPr sz="3200" dirty="0">
              <a:latin typeface="+mn-lt"/>
              <a:cs typeface="Calibri"/>
            </a:endParaRPr>
          </a:p>
          <a:p>
            <a:pPr marL="240029" indent="-227329">
              <a:lnSpc>
                <a:spcPct val="100000"/>
              </a:lnSpc>
              <a:spcBef>
                <a:spcPts val="615"/>
              </a:spcBef>
              <a:buFont typeface="Arial MT"/>
              <a:buChar char="•"/>
              <a:tabLst>
                <a:tab pos="240029" algn="l"/>
              </a:tabLst>
            </a:pPr>
            <a:r>
              <a:rPr sz="3200" dirty="0">
                <a:latin typeface="+mn-lt"/>
                <a:cs typeface="Calibri"/>
              </a:rPr>
              <a:t>Be</a:t>
            </a:r>
            <a:r>
              <a:rPr sz="3200" spc="-75" dirty="0">
                <a:latin typeface="+mn-lt"/>
                <a:cs typeface="Calibri"/>
              </a:rPr>
              <a:t> </a:t>
            </a:r>
            <a:r>
              <a:rPr sz="3200" dirty="0">
                <a:latin typeface="+mn-lt"/>
                <a:cs typeface="Calibri"/>
              </a:rPr>
              <a:t>willing</a:t>
            </a:r>
            <a:r>
              <a:rPr sz="3200" spc="-25" dirty="0">
                <a:latin typeface="+mn-lt"/>
                <a:cs typeface="Calibri"/>
              </a:rPr>
              <a:t> </a:t>
            </a:r>
            <a:r>
              <a:rPr sz="3200" dirty="0">
                <a:latin typeface="+mn-lt"/>
                <a:cs typeface="Calibri"/>
              </a:rPr>
              <a:t>to</a:t>
            </a:r>
            <a:r>
              <a:rPr sz="3200" spc="-50" dirty="0">
                <a:latin typeface="+mn-lt"/>
                <a:cs typeface="Calibri"/>
              </a:rPr>
              <a:t> </a:t>
            </a:r>
            <a:r>
              <a:rPr sz="3200" spc="-10" dirty="0">
                <a:latin typeface="+mn-lt"/>
                <a:cs typeface="Calibri"/>
              </a:rPr>
              <a:t>compromise</a:t>
            </a:r>
            <a:endParaRPr sz="3200" dirty="0">
              <a:latin typeface="+mn-lt"/>
              <a:cs typeface="Calibri"/>
            </a:endParaRPr>
          </a:p>
          <a:p>
            <a:pPr marL="240029" indent="-227329">
              <a:lnSpc>
                <a:spcPct val="100000"/>
              </a:lnSpc>
              <a:spcBef>
                <a:spcPts val="625"/>
              </a:spcBef>
              <a:buFont typeface="Arial MT"/>
              <a:buChar char="•"/>
              <a:tabLst>
                <a:tab pos="240029" algn="l"/>
              </a:tabLst>
            </a:pPr>
            <a:r>
              <a:rPr sz="3200" dirty="0">
                <a:latin typeface="+mn-lt"/>
                <a:cs typeface="Calibri"/>
              </a:rPr>
              <a:t>Resolve</a:t>
            </a:r>
            <a:r>
              <a:rPr sz="3200" spc="-105" dirty="0">
                <a:latin typeface="+mn-lt"/>
                <a:cs typeface="Calibri"/>
              </a:rPr>
              <a:t> </a:t>
            </a:r>
            <a:r>
              <a:rPr sz="3200" spc="-10" dirty="0">
                <a:latin typeface="+mn-lt"/>
                <a:cs typeface="Calibri"/>
              </a:rPr>
              <a:t>conflicts</a:t>
            </a:r>
            <a:endParaRPr sz="3200" dirty="0">
              <a:latin typeface="+mn-lt"/>
              <a:cs typeface="Calibri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6988761" y="3522699"/>
            <a:ext cx="3482975" cy="1905000"/>
            <a:chOff x="6988761" y="3522699"/>
            <a:chExt cx="3482975" cy="1905000"/>
          </a:xfrm>
        </p:grpSpPr>
        <p:sp>
          <p:nvSpPr>
            <p:cNvPr id="5" name="object 5"/>
            <p:cNvSpPr/>
            <p:nvPr/>
          </p:nvSpPr>
          <p:spPr>
            <a:xfrm>
              <a:off x="8918641" y="3893766"/>
              <a:ext cx="1255395" cy="1232535"/>
            </a:xfrm>
            <a:custGeom>
              <a:avLst/>
              <a:gdLst/>
              <a:ahLst/>
              <a:cxnLst/>
              <a:rect l="l" t="t" r="r" b="b"/>
              <a:pathLst>
                <a:path w="1255395" h="1232535">
                  <a:moveTo>
                    <a:pt x="29749" y="846027"/>
                  </a:moveTo>
                  <a:lnTo>
                    <a:pt x="14864" y="910353"/>
                  </a:lnTo>
                  <a:lnTo>
                    <a:pt x="39685" y="925195"/>
                  </a:lnTo>
                  <a:lnTo>
                    <a:pt x="74383" y="944977"/>
                  </a:lnTo>
                  <a:lnTo>
                    <a:pt x="109160" y="974660"/>
                  </a:lnTo>
                  <a:lnTo>
                    <a:pt x="143938" y="1014244"/>
                  </a:lnTo>
                  <a:lnTo>
                    <a:pt x="218262" y="1093412"/>
                  </a:lnTo>
                  <a:lnTo>
                    <a:pt x="253039" y="1128036"/>
                  </a:lnTo>
                  <a:lnTo>
                    <a:pt x="292784" y="1157719"/>
                  </a:lnTo>
                  <a:lnTo>
                    <a:pt x="292784" y="1162679"/>
                  </a:lnTo>
                  <a:lnTo>
                    <a:pt x="352204" y="1192362"/>
                  </a:lnTo>
                  <a:lnTo>
                    <a:pt x="416790" y="1217085"/>
                  </a:lnTo>
                  <a:lnTo>
                    <a:pt x="481177" y="1226986"/>
                  </a:lnTo>
                  <a:lnTo>
                    <a:pt x="550732" y="1231946"/>
                  </a:lnTo>
                  <a:lnTo>
                    <a:pt x="610151" y="1226986"/>
                  </a:lnTo>
                  <a:lnTo>
                    <a:pt x="674737" y="1217085"/>
                  </a:lnTo>
                  <a:lnTo>
                    <a:pt x="734157" y="1202244"/>
                  </a:lnTo>
                  <a:lnTo>
                    <a:pt x="798743" y="1182461"/>
                  </a:lnTo>
                  <a:lnTo>
                    <a:pt x="834504" y="1167620"/>
                  </a:lnTo>
                  <a:lnTo>
                    <a:pt x="550732" y="1167620"/>
                  </a:lnTo>
                  <a:lnTo>
                    <a:pt x="491114" y="1162679"/>
                  </a:lnTo>
                  <a:lnTo>
                    <a:pt x="431694" y="1152778"/>
                  </a:lnTo>
                  <a:lnTo>
                    <a:pt x="382013" y="1132996"/>
                  </a:lnTo>
                  <a:lnTo>
                    <a:pt x="332331" y="1108254"/>
                  </a:lnTo>
                  <a:lnTo>
                    <a:pt x="297752" y="1078571"/>
                  </a:lnTo>
                  <a:lnTo>
                    <a:pt x="262975" y="1043927"/>
                  </a:lnTo>
                  <a:lnTo>
                    <a:pt x="193421" y="969719"/>
                  </a:lnTo>
                  <a:lnTo>
                    <a:pt x="153874" y="930135"/>
                  </a:lnTo>
                  <a:lnTo>
                    <a:pt x="114129" y="895512"/>
                  </a:lnTo>
                  <a:lnTo>
                    <a:pt x="74383" y="865829"/>
                  </a:lnTo>
                  <a:lnTo>
                    <a:pt x="54510" y="855928"/>
                  </a:lnTo>
                  <a:lnTo>
                    <a:pt x="29749" y="846027"/>
                  </a:lnTo>
                  <a:close/>
                </a:path>
                <a:path w="1255395" h="1232535">
                  <a:moveTo>
                    <a:pt x="894646" y="69267"/>
                  </a:moveTo>
                  <a:lnTo>
                    <a:pt x="610151" y="69267"/>
                  </a:lnTo>
                  <a:lnTo>
                    <a:pt x="684673" y="79168"/>
                  </a:lnTo>
                  <a:lnTo>
                    <a:pt x="754029" y="94009"/>
                  </a:lnTo>
                  <a:lnTo>
                    <a:pt x="823584" y="113791"/>
                  </a:lnTo>
                  <a:lnTo>
                    <a:pt x="887971" y="138534"/>
                  </a:lnTo>
                  <a:lnTo>
                    <a:pt x="947589" y="173157"/>
                  </a:lnTo>
                  <a:lnTo>
                    <a:pt x="1002040" y="212741"/>
                  </a:lnTo>
                  <a:lnTo>
                    <a:pt x="1046754" y="262226"/>
                  </a:lnTo>
                  <a:lnTo>
                    <a:pt x="1081531" y="306751"/>
                  </a:lnTo>
                  <a:lnTo>
                    <a:pt x="1111340" y="351276"/>
                  </a:lnTo>
                  <a:lnTo>
                    <a:pt x="1136181" y="390860"/>
                  </a:lnTo>
                  <a:lnTo>
                    <a:pt x="1155855" y="435384"/>
                  </a:lnTo>
                  <a:lnTo>
                    <a:pt x="1170760" y="479909"/>
                  </a:lnTo>
                  <a:lnTo>
                    <a:pt x="1180696" y="519493"/>
                  </a:lnTo>
                  <a:lnTo>
                    <a:pt x="1185664" y="559077"/>
                  </a:lnTo>
                  <a:lnTo>
                    <a:pt x="1185664" y="658027"/>
                  </a:lnTo>
                  <a:lnTo>
                    <a:pt x="1155855" y="766879"/>
                  </a:lnTo>
                  <a:lnTo>
                    <a:pt x="1131213" y="816344"/>
                  </a:lnTo>
                  <a:lnTo>
                    <a:pt x="1101404" y="865829"/>
                  </a:lnTo>
                  <a:lnTo>
                    <a:pt x="1066627" y="915294"/>
                  </a:lnTo>
                  <a:lnTo>
                    <a:pt x="1026881" y="959819"/>
                  </a:lnTo>
                  <a:lnTo>
                    <a:pt x="982367" y="999403"/>
                  </a:lnTo>
                  <a:lnTo>
                    <a:pt x="883003" y="1068670"/>
                  </a:lnTo>
                  <a:lnTo>
                    <a:pt x="828552" y="1098353"/>
                  </a:lnTo>
                  <a:lnTo>
                    <a:pt x="773902" y="1123095"/>
                  </a:lnTo>
                  <a:lnTo>
                    <a:pt x="719252" y="1142877"/>
                  </a:lnTo>
                  <a:lnTo>
                    <a:pt x="659833" y="1152778"/>
                  </a:lnTo>
                  <a:lnTo>
                    <a:pt x="605183" y="1162679"/>
                  </a:lnTo>
                  <a:lnTo>
                    <a:pt x="550732" y="1167620"/>
                  </a:lnTo>
                  <a:lnTo>
                    <a:pt x="834504" y="1167620"/>
                  </a:lnTo>
                  <a:lnTo>
                    <a:pt x="858361" y="1157719"/>
                  </a:lnTo>
                  <a:lnTo>
                    <a:pt x="912812" y="1128036"/>
                  </a:lnTo>
                  <a:lnTo>
                    <a:pt x="972430" y="1088452"/>
                  </a:lnTo>
                  <a:lnTo>
                    <a:pt x="1021913" y="1048888"/>
                  </a:lnTo>
                  <a:lnTo>
                    <a:pt x="1071595" y="1004343"/>
                  </a:lnTo>
                  <a:lnTo>
                    <a:pt x="1116309" y="954878"/>
                  </a:lnTo>
                  <a:lnTo>
                    <a:pt x="1155855" y="905393"/>
                  </a:lnTo>
                  <a:lnTo>
                    <a:pt x="1190632" y="850987"/>
                  </a:lnTo>
                  <a:lnTo>
                    <a:pt x="1215473" y="791601"/>
                  </a:lnTo>
                  <a:lnTo>
                    <a:pt x="1235346" y="732235"/>
                  </a:lnTo>
                  <a:lnTo>
                    <a:pt x="1250250" y="667928"/>
                  </a:lnTo>
                  <a:lnTo>
                    <a:pt x="1255219" y="598661"/>
                  </a:lnTo>
                  <a:lnTo>
                    <a:pt x="1245282" y="509592"/>
                  </a:lnTo>
                  <a:lnTo>
                    <a:pt x="1235346" y="460127"/>
                  </a:lnTo>
                  <a:lnTo>
                    <a:pt x="1195600" y="361177"/>
                  </a:lnTo>
                  <a:lnTo>
                    <a:pt x="1170760" y="316652"/>
                  </a:lnTo>
                  <a:lnTo>
                    <a:pt x="1101404" y="217702"/>
                  </a:lnTo>
                  <a:lnTo>
                    <a:pt x="1046754" y="163276"/>
                  </a:lnTo>
                  <a:lnTo>
                    <a:pt x="982366" y="118752"/>
                  </a:lnTo>
                  <a:lnTo>
                    <a:pt x="917780" y="79168"/>
                  </a:lnTo>
                  <a:lnTo>
                    <a:pt x="894646" y="69267"/>
                  </a:lnTo>
                  <a:close/>
                </a:path>
                <a:path w="1255395" h="1232535">
                  <a:moveTo>
                    <a:pt x="540795" y="0"/>
                  </a:moveTo>
                  <a:lnTo>
                    <a:pt x="411821" y="9900"/>
                  </a:lnTo>
                  <a:lnTo>
                    <a:pt x="352203" y="19801"/>
                  </a:lnTo>
                  <a:lnTo>
                    <a:pt x="233166" y="49485"/>
                  </a:lnTo>
                  <a:lnTo>
                    <a:pt x="178516" y="74207"/>
                  </a:lnTo>
                  <a:lnTo>
                    <a:pt x="89287" y="143474"/>
                  </a:lnTo>
                  <a:lnTo>
                    <a:pt x="54510" y="183058"/>
                  </a:lnTo>
                  <a:lnTo>
                    <a:pt x="24801" y="227583"/>
                  </a:lnTo>
                  <a:lnTo>
                    <a:pt x="9916" y="272127"/>
                  </a:lnTo>
                  <a:lnTo>
                    <a:pt x="0" y="326533"/>
                  </a:lnTo>
                  <a:lnTo>
                    <a:pt x="4948" y="356216"/>
                  </a:lnTo>
                  <a:lnTo>
                    <a:pt x="9916" y="390860"/>
                  </a:lnTo>
                  <a:lnTo>
                    <a:pt x="19832" y="420543"/>
                  </a:lnTo>
                  <a:lnTo>
                    <a:pt x="39685" y="445285"/>
                  </a:lnTo>
                  <a:lnTo>
                    <a:pt x="59479" y="474968"/>
                  </a:lnTo>
                  <a:lnTo>
                    <a:pt x="89288" y="499711"/>
                  </a:lnTo>
                  <a:lnTo>
                    <a:pt x="129033" y="529394"/>
                  </a:lnTo>
                  <a:lnTo>
                    <a:pt x="173548" y="554117"/>
                  </a:lnTo>
                  <a:lnTo>
                    <a:pt x="228198" y="519493"/>
                  </a:lnTo>
                  <a:lnTo>
                    <a:pt x="188452" y="494751"/>
                  </a:lnTo>
                  <a:lnTo>
                    <a:pt x="153874" y="470028"/>
                  </a:lnTo>
                  <a:lnTo>
                    <a:pt x="124065" y="445285"/>
                  </a:lnTo>
                  <a:lnTo>
                    <a:pt x="84319" y="395800"/>
                  </a:lnTo>
                  <a:lnTo>
                    <a:pt x="69415" y="346335"/>
                  </a:lnTo>
                  <a:lnTo>
                    <a:pt x="69415" y="291910"/>
                  </a:lnTo>
                  <a:lnTo>
                    <a:pt x="84319" y="257266"/>
                  </a:lnTo>
                  <a:lnTo>
                    <a:pt x="104192" y="222642"/>
                  </a:lnTo>
                  <a:lnTo>
                    <a:pt x="134001" y="188019"/>
                  </a:lnTo>
                  <a:lnTo>
                    <a:pt x="168580" y="158316"/>
                  </a:lnTo>
                  <a:lnTo>
                    <a:pt x="213293" y="133593"/>
                  </a:lnTo>
                  <a:lnTo>
                    <a:pt x="258007" y="113791"/>
                  </a:lnTo>
                  <a:lnTo>
                    <a:pt x="307490" y="94009"/>
                  </a:lnTo>
                  <a:lnTo>
                    <a:pt x="362140" y="84108"/>
                  </a:lnTo>
                  <a:lnTo>
                    <a:pt x="421758" y="74207"/>
                  </a:lnTo>
                  <a:lnTo>
                    <a:pt x="481177" y="69267"/>
                  </a:lnTo>
                  <a:lnTo>
                    <a:pt x="894646" y="69267"/>
                  </a:lnTo>
                  <a:lnTo>
                    <a:pt x="848424" y="49485"/>
                  </a:lnTo>
                  <a:lnTo>
                    <a:pt x="773902" y="29683"/>
                  </a:lnTo>
                  <a:lnTo>
                    <a:pt x="694610" y="14841"/>
                  </a:lnTo>
                  <a:lnTo>
                    <a:pt x="615119" y="4960"/>
                  </a:lnTo>
                  <a:lnTo>
                    <a:pt x="540795" y="0"/>
                  </a:lnTo>
                  <a:close/>
                </a:path>
              </a:pathLst>
            </a:custGeom>
            <a:solidFill>
              <a:srgbClr val="CDE2A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7132635" y="5145495"/>
              <a:ext cx="1454150" cy="193040"/>
            </a:xfrm>
            <a:custGeom>
              <a:avLst/>
              <a:gdLst/>
              <a:ahLst/>
              <a:cxnLst/>
              <a:rect l="l" t="t" r="r" b="b"/>
              <a:pathLst>
                <a:path w="1454150" h="193039">
                  <a:moveTo>
                    <a:pt x="724327" y="0"/>
                  </a:moveTo>
                  <a:lnTo>
                    <a:pt x="441539" y="9900"/>
                  </a:lnTo>
                  <a:lnTo>
                    <a:pt x="317513" y="19782"/>
                  </a:lnTo>
                  <a:lnTo>
                    <a:pt x="213321" y="29683"/>
                  </a:lnTo>
                  <a:lnTo>
                    <a:pt x="124033" y="44524"/>
                  </a:lnTo>
                  <a:lnTo>
                    <a:pt x="54578" y="59366"/>
                  </a:lnTo>
                  <a:lnTo>
                    <a:pt x="14882" y="79168"/>
                  </a:lnTo>
                  <a:lnTo>
                    <a:pt x="0" y="89049"/>
                  </a:lnTo>
                  <a:lnTo>
                    <a:pt x="0" y="108843"/>
                  </a:lnTo>
                  <a:lnTo>
                    <a:pt x="54578" y="133581"/>
                  </a:lnTo>
                  <a:lnTo>
                    <a:pt x="124033" y="148425"/>
                  </a:lnTo>
                  <a:lnTo>
                    <a:pt x="213321" y="163266"/>
                  </a:lnTo>
                  <a:lnTo>
                    <a:pt x="317514" y="178110"/>
                  </a:lnTo>
                  <a:lnTo>
                    <a:pt x="441539" y="183056"/>
                  </a:lnTo>
                  <a:lnTo>
                    <a:pt x="580449" y="192951"/>
                  </a:lnTo>
                  <a:lnTo>
                    <a:pt x="873154" y="192951"/>
                  </a:lnTo>
                  <a:lnTo>
                    <a:pt x="1007096" y="183056"/>
                  </a:lnTo>
                  <a:lnTo>
                    <a:pt x="1131122" y="178110"/>
                  </a:lnTo>
                  <a:lnTo>
                    <a:pt x="1240282" y="163266"/>
                  </a:lnTo>
                  <a:lnTo>
                    <a:pt x="1329570" y="148425"/>
                  </a:lnTo>
                  <a:lnTo>
                    <a:pt x="1394077" y="133581"/>
                  </a:lnTo>
                  <a:lnTo>
                    <a:pt x="1438711" y="118738"/>
                  </a:lnTo>
                  <a:lnTo>
                    <a:pt x="1453596" y="98950"/>
                  </a:lnTo>
                  <a:lnTo>
                    <a:pt x="1448647" y="89049"/>
                  </a:lnTo>
                  <a:lnTo>
                    <a:pt x="1394077" y="59366"/>
                  </a:lnTo>
                  <a:lnTo>
                    <a:pt x="1329570" y="44524"/>
                  </a:lnTo>
                  <a:lnTo>
                    <a:pt x="1240282" y="29683"/>
                  </a:lnTo>
                  <a:lnTo>
                    <a:pt x="1131121" y="19782"/>
                  </a:lnTo>
                  <a:lnTo>
                    <a:pt x="1007096" y="9900"/>
                  </a:lnTo>
                  <a:lnTo>
                    <a:pt x="724327" y="0"/>
                  </a:lnTo>
                  <a:close/>
                </a:path>
              </a:pathLst>
            </a:custGeom>
            <a:solidFill>
              <a:srgbClr val="CCCCC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8635852" y="3522707"/>
              <a:ext cx="1741805" cy="1905000"/>
            </a:xfrm>
            <a:custGeom>
              <a:avLst/>
              <a:gdLst/>
              <a:ahLst/>
              <a:cxnLst/>
              <a:rect l="l" t="t" r="r" b="b"/>
              <a:pathLst>
                <a:path w="1741804" h="1905000">
                  <a:moveTo>
                    <a:pt x="1741305" y="0"/>
                  </a:moveTo>
                  <a:lnTo>
                    <a:pt x="0" y="202840"/>
                  </a:lnTo>
                  <a:lnTo>
                    <a:pt x="0" y="1692054"/>
                  </a:lnTo>
                  <a:lnTo>
                    <a:pt x="1726401" y="1904794"/>
                  </a:lnTo>
                  <a:lnTo>
                    <a:pt x="1726440" y="1870162"/>
                  </a:lnTo>
                  <a:lnTo>
                    <a:pt x="1706528" y="1870162"/>
                  </a:lnTo>
                  <a:lnTo>
                    <a:pt x="1706528" y="1840477"/>
                  </a:lnTo>
                  <a:lnTo>
                    <a:pt x="1681886" y="1840477"/>
                  </a:lnTo>
                  <a:lnTo>
                    <a:pt x="44654" y="1647529"/>
                  </a:lnTo>
                  <a:lnTo>
                    <a:pt x="44653" y="242424"/>
                  </a:lnTo>
                  <a:lnTo>
                    <a:pt x="1696790" y="64306"/>
                  </a:lnTo>
                  <a:lnTo>
                    <a:pt x="1740793" y="64306"/>
                  </a:lnTo>
                  <a:lnTo>
                    <a:pt x="1741305" y="0"/>
                  </a:lnTo>
                  <a:close/>
                </a:path>
                <a:path w="1741804" h="1905000">
                  <a:moveTo>
                    <a:pt x="1740793" y="64306"/>
                  </a:moveTo>
                  <a:lnTo>
                    <a:pt x="1696790" y="64306"/>
                  </a:lnTo>
                  <a:lnTo>
                    <a:pt x="1681886" y="1840477"/>
                  </a:lnTo>
                  <a:lnTo>
                    <a:pt x="1706528" y="1840477"/>
                  </a:lnTo>
                  <a:lnTo>
                    <a:pt x="1706528" y="1870162"/>
                  </a:lnTo>
                  <a:lnTo>
                    <a:pt x="1726440" y="1870162"/>
                  </a:lnTo>
                  <a:lnTo>
                    <a:pt x="1740793" y="64306"/>
                  </a:lnTo>
                  <a:close/>
                </a:path>
              </a:pathLst>
            </a:custGeom>
            <a:solidFill>
              <a:srgbClr val="8BC53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7028447" y="3572179"/>
              <a:ext cx="1449070" cy="1756410"/>
            </a:xfrm>
            <a:custGeom>
              <a:avLst/>
              <a:gdLst/>
              <a:ahLst/>
              <a:cxnLst/>
              <a:rect l="l" t="t" r="r" b="b"/>
              <a:pathLst>
                <a:path w="1449070" h="1756410">
                  <a:moveTo>
                    <a:pt x="1349413" y="326555"/>
                  </a:moveTo>
                  <a:lnTo>
                    <a:pt x="1344460" y="286969"/>
                  </a:lnTo>
                  <a:lnTo>
                    <a:pt x="1329575" y="242443"/>
                  </a:lnTo>
                  <a:lnTo>
                    <a:pt x="1309725" y="207797"/>
                  </a:lnTo>
                  <a:lnTo>
                    <a:pt x="1284922" y="173177"/>
                  </a:lnTo>
                  <a:lnTo>
                    <a:pt x="1255153" y="138531"/>
                  </a:lnTo>
                  <a:lnTo>
                    <a:pt x="1220444" y="108851"/>
                  </a:lnTo>
                  <a:lnTo>
                    <a:pt x="1131125" y="59385"/>
                  </a:lnTo>
                  <a:lnTo>
                    <a:pt x="1081506" y="39585"/>
                  </a:lnTo>
                  <a:lnTo>
                    <a:pt x="972362" y="9906"/>
                  </a:lnTo>
                  <a:lnTo>
                    <a:pt x="848347" y="0"/>
                  </a:lnTo>
                  <a:lnTo>
                    <a:pt x="719353" y="0"/>
                  </a:lnTo>
                  <a:lnTo>
                    <a:pt x="649897" y="9906"/>
                  </a:lnTo>
                  <a:lnTo>
                    <a:pt x="585406" y="24739"/>
                  </a:lnTo>
                  <a:lnTo>
                    <a:pt x="515950" y="39585"/>
                  </a:lnTo>
                  <a:lnTo>
                    <a:pt x="451459" y="59385"/>
                  </a:lnTo>
                  <a:lnTo>
                    <a:pt x="386956" y="84112"/>
                  </a:lnTo>
                  <a:lnTo>
                    <a:pt x="327444" y="113792"/>
                  </a:lnTo>
                  <a:lnTo>
                    <a:pt x="272846" y="143497"/>
                  </a:lnTo>
                  <a:lnTo>
                    <a:pt x="223240" y="178117"/>
                  </a:lnTo>
                  <a:lnTo>
                    <a:pt x="178587" y="212763"/>
                  </a:lnTo>
                  <a:lnTo>
                    <a:pt x="138912" y="247383"/>
                  </a:lnTo>
                  <a:lnTo>
                    <a:pt x="99225" y="286969"/>
                  </a:lnTo>
                  <a:lnTo>
                    <a:pt x="39687" y="366115"/>
                  </a:lnTo>
                  <a:lnTo>
                    <a:pt x="19837" y="410667"/>
                  </a:lnTo>
                  <a:lnTo>
                    <a:pt x="9918" y="450227"/>
                  </a:lnTo>
                  <a:lnTo>
                    <a:pt x="0" y="494753"/>
                  </a:lnTo>
                  <a:lnTo>
                    <a:pt x="0" y="539292"/>
                  </a:lnTo>
                  <a:lnTo>
                    <a:pt x="4953" y="578853"/>
                  </a:lnTo>
                  <a:lnTo>
                    <a:pt x="14884" y="623404"/>
                  </a:lnTo>
                  <a:lnTo>
                    <a:pt x="34721" y="658025"/>
                  </a:lnTo>
                  <a:lnTo>
                    <a:pt x="59537" y="692670"/>
                  </a:lnTo>
                  <a:lnTo>
                    <a:pt x="94259" y="727290"/>
                  </a:lnTo>
                  <a:lnTo>
                    <a:pt x="128981" y="756983"/>
                  </a:lnTo>
                  <a:lnTo>
                    <a:pt x="168681" y="781723"/>
                  </a:lnTo>
                  <a:lnTo>
                    <a:pt x="213334" y="806462"/>
                  </a:lnTo>
                  <a:lnTo>
                    <a:pt x="262928" y="826249"/>
                  </a:lnTo>
                  <a:lnTo>
                    <a:pt x="372071" y="855929"/>
                  </a:lnTo>
                  <a:lnTo>
                    <a:pt x="496100" y="865822"/>
                  </a:lnTo>
                  <a:lnTo>
                    <a:pt x="625094" y="865822"/>
                  </a:lnTo>
                  <a:lnTo>
                    <a:pt x="694550" y="855929"/>
                  </a:lnTo>
                  <a:lnTo>
                    <a:pt x="833462" y="826249"/>
                  </a:lnTo>
                  <a:lnTo>
                    <a:pt x="897966" y="806462"/>
                  </a:lnTo>
                  <a:lnTo>
                    <a:pt x="957478" y="781723"/>
                  </a:lnTo>
                  <a:lnTo>
                    <a:pt x="1017016" y="752043"/>
                  </a:lnTo>
                  <a:lnTo>
                    <a:pt x="1071587" y="722350"/>
                  </a:lnTo>
                  <a:lnTo>
                    <a:pt x="1170813" y="653084"/>
                  </a:lnTo>
                  <a:lnTo>
                    <a:pt x="1210500" y="618439"/>
                  </a:lnTo>
                  <a:lnTo>
                    <a:pt x="1279956" y="539292"/>
                  </a:lnTo>
                  <a:lnTo>
                    <a:pt x="1304759" y="499706"/>
                  </a:lnTo>
                  <a:lnTo>
                    <a:pt x="1324610" y="455180"/>
                  </a:lnTo>
                  <a:lnTo>
                    <a:pt x="1339494" y="415607"/>
                  </a:lnTo>
                  <a:lnTo>
                    <a:pt x="1349413" y="371081"/>
                  </a:lnTo>
                  <a:lnTo>
                    <a:pt x="1349413" y="326555"/>
                  </a:lnTo>
                  <a:close/>
                </a:path>
                <a:path w="1449070" h="1756410">
                  <a:moveTo>
                    <a:pt x="1448638" y="910348"/>
                  </a:moveTo>
                  <a:lnTo>
                    <a:pt x="1213789" y="801941"/>
                  </a:lnTo>
                  <a:lnTo>
                    <a:pt x="1220444" y="672871"/>
                  </a:lnTo>
                  <a:lnTo>
                    <a:pt x="1170813" y="712457"/>
                  </a:lnTo>
                  <a:lnTo>
                    <a:pt x="1116241" y="752043"/>
                  </a:lnTo>
                  <a:lnTo>
                    <a:pt x="1056703" y="791616"/>
                  </a:lnTo>
                  <a:lnTo>
                    <a:pt x="992225" y="821309"/>
                  </a:lnTo>
                  <a:lnTo>
                    <a:pt x="922769" y="850988"/>
                  </a:lnTo>
                  <a:lnTo>
                    <a:pt x="848347" y="875715"/>
                  </a:lnTo>
                  <a:lnTo>
                    <a:pt x="773938" y="895515"/>
                  </a:lnTo>
                  <a:lnTo>
                    <a:pt x="699516" y="910348"/>
                  </a:lnTo>
                  <a:lnTo>
                    <a:pt x="550684" y="920254"/>
                  </a:lnTo>
                  <a:lnTo>
                    <a:pt x="476262" y="915289"/>
                  </a:lnTo>
                  <a:lnTo>
                    <a:pt x="406806" y="905408"/>
                  </a:lnTo>
                  <a:lnTo>
                    <a:pt x="337350" y="890574"/>
                  </a:lnTo>
                  <a:lnTo>
                    <a:pt x="272846" y="870775"/>
                  </a:lnTo>
                  <a:lnTo>
                    <a:pt x="213334" y="846023"/>
                  </a:lnTo>
                  <a:lnTo>
                    <a:pt x="158762" y="816343"/>
                  </a:lnTo>
                  <a:lnTo>
                    <a:pt x="190995" y="935812"/>
                  </a:lnTo>
                  <a:lnTo>
                    <a:pt x="119062" y="1004366"/>
                  </a:lnTo>
                  <a:lnTo>
                    <a:pt x="94259" y="1048893"/>
                  </a:lnTo>
                  <a:lnTo>
                    <a:pt x="79375" y="1108252"/>
                  </a:lnTo>
                  <a:lnTo>
                    <a:pt x="79375" y="1172578"/>
                  </a:lnTo>
                  <a:lnTo>
                    <a:pt x="89293" y="1207198"/>
                  </a:lnTo>
                  <a:lnTo>
                    <a:pt x="109143" y="1241831"/>
                  </a:lnTo>
                  <a:lnTo>
                    <a:pt x="153797" y="1217104"/>
                  </a:lnTo>
                  <a:lnTo>
                    <a:pt x="143865" y="1187424"/>
                  </a:lnTo>
                  <a:lnTo>
                    <a:pt x="143865" y="1152779"/>
                  </a:lnTo>
                  <a:lnTo>
                    <a:pt x="138912" y="1118158"/>
                  </a:lnTo>
                  <a:lnTo>
                    <a:pt x="153797" y="1058773"/>
                  </a:lnTo>
                  <a:lnTo>
                    <a:pt x="198450" y="1014247"/>
                  </a:lnTo>
                  <a:lnTo>
                    <a:pt x="210845" y="1009307"/>
                  </a:lnTo>
                  <a:lnTo>
                    <a:pt x="262928" y="1202258"/>
                  </a:lnTo>
                  <a:lnTo>
                    <a:pt x="267906" y="1217104"/>
                  </a:lnTo>
                  <a:lnTo>
                    <a:pt x="292696" y="1246784"/>
                  </a:lnTo>
                  <a:lnTo>
                    <a:pt x="357187" y="1276477"/>
                  </a:lnTo>
                  <a:lnTo>
                    <a:pt x="407479" y="1289011"/>
                  </a:lnTo>
                  <a:lnTo>
                    <a:pt x="401840" y="1301216"/>
                  </a:lnTo>
                  <a:lnTo>
                    <a:pt x="372071" y="1390269"/>
                  </a:lnTo>
                  <a:lnTo>
                    <a:pt x="362153" y="1439722"/>
                  </a:lnTo>
                  <a:lnTo>
                    <a:pt x="357187" y="1489214"/>
                  </a:lnTo>
                  <a:lnTo>
                    <a:pt x="352234" y="1548574"/>
                  </a:lnTo>
                  <a:lnTo>
                    <a:pt x="347268" y="1612900"/>
                  </a:lnTo>
                  <a:lnTo>
                    <a:pt x="317500" y="1617840"/>
                  </a:lnTo>
                  <a:lnTo>
                    <a:pt x="262928" y="1642592"/>
                  </a:lnTo>
                  <a:lnTo>
                    <a:pt x="208356" y="1682165"/>
                  </a:lnTo>
                  <a:lnTo>
                    <a:pt x="198450" y="1711858"/>
                  </a:lnTo>
                  <a:lnTo>
                    <a:pt x="198450" y="1726692"/>
                  </a:lnTo>
                  <a:lnTo>
                    <a:pt x="203390" y="1741538"/>
                  </a:lnTo>
                  <a:lnTo>
                    <a:pt x="218274" y="1751431"/>
                  </a:lnTo>
                  <a:lnTo>
                    <a:pt x="243103" y="1756384"/>
                  </a:lnTo>
                  <a:lnTo>
                    <a:pt x="272846" y="1756384"/>
                  </a:lnTo>
                  <a:lnTo>
                    <a:pt x="431609" y="1682165"/>
                  </a:lnTo>
                  <a:lnTo>
                    <a:pt x="436575" y="1677212"/>
                  </a:lnTo>
                  <a:lnTo>
                    <a:pt x="441528" y="1667319"/>
                  </a:lnTo>
                  <a:lnTo>
                    <a:pt x="451459" y="1652485"/>
                  </a:lnTo>
                  <a:lnTo>
                    <a:pt x="441528" y="1632686"/>
                  </a:lnTo>
                  <a:lnTo>
                    <a:pt x="416725" y="1598066"/>
                  </a:lnTo>
                  <a:lnTo>
                    <a:pt x="411784" y="1553540"/>
                  </a:lnTo>
                  <a:lnTo>
                    <a:pt x="411784" y="1504061"/>
                  </a:lnTo>
                  <a:lnTo>
                    <a:pt x="421690" y="1444688"/>
                  </a:lnTo>
                  <a:lnTo>
                    <a:pt x="451459" y="1340777"/>
                  </a:lnTo>
                  <a:lnTo>
                    <a:pt x="471297" y="1306156"/>
                  </a:lnTo>
                  <a:lnTo>
                    <a:pt x="475462" y="1300340"/>
                  </a:lnTo>
                  <a:lnTo>
                    <a:pt x="481228" y="1301216"/>
                  </a:lnTo>
                  <a:lnTo>
                    <a:pt x="560603" y="1301216"/>
                  </a:lnTo>
                  <a:lnTo>
                    <a:pt x="639978" y="1296250"/>
                  </a:lnTo>
                  <a:lnTo>
                    <a:pt x="729284" y="1286370"/>
                  </a:lnTo>
                  <a:lnTo>
                    <a:pt x="823544" y="1266571"/>
                  </a:lnTo>
                  <a:lnTo>
                    <a:pt x="907884" y="1246784"/>
                  </a:lnTo>
                  <a:lnTo>
                    <a:pt x="987247" y="1217104"/>
                  </a:lnTo>
                  <a:lnTo>
                    <a:pt x="1056703" y="1187424"/>
                  </a:lnTo>
                  <a:lnTo>
                    <a:pt x="1076566" y="1177518"/>
                  </a:lnTo>
                  <a:lnTo>
                    <a:pt x="1106335" y="1212138"/>
                  </a:lnTo>
                  <a:lnTo>
                    <a:pt x="1146009" y="1281417"/>
                  </a:lnTo>
                  <a:lnTo>
                    <a:pt x="1160894" y="1316050"/>
                  </a:lnTo>
                  <a:lnTo>
                    <a:pt x="1180731" y="1385328"/>
                  </a:lnTo>
                  <a:lnTo>
                    <a:pt x="1185697" y="1449628"/>
                  </a:lnTo>
                  <a:lnTo>
                    <a:pt x="1185697" y="1538681"/>
                  </a:lnTo>
                  <a:lnTo>
                    <a:pt x="1155928" y="1573326"/>
                  </a:lnTo>
                  <a:lnTo>
                    <a:pt x="1150988" y="1583220"/>
                  </a:lnTo>
                  <a:lnTo>
                    <a:pt x="1150988" y="1593100"/>
                  </a:lnTo>
                  <a:lnTo>
                    <a:pt x="1155928" y="1607947"/>
                  </a:lnTo>
                  <a:lnTo>
                    <a:pt x="1165847" y="1622793"/>
                  </a:lnTo>
                  <a:lnTo>
                    <a:pt x="1170813" y="1622793"/>
                  </a:lnTo>
                  <a:lnTo>
                    <a:pt x="1329575" y="1701952"/>
                  </a:lnTo>
                  <a:lnTo>
                    <a:pt x="1359344" y="1701952"/>
                  </a:lnTo>
                  <a:lnTo>
                    <a:pt x="1379181" y="1697012"/>
                  </a:lnTo>
                  <a:lnTo>
                    <a:pt x="1399032" y="1687118"/>
                  </a:lnTo>
                  <a:lnTo>
                    <a:pt x="1403985" y="1667319"/>
                  </a:lnTo>
                  <a:lnTo>
                    <a:pt x="1403985" y="1652485"/>
                  </a:lnTo>
                  <a:lnTo>
                    <a:pt x="1399032" y="1637626"/>
                  </a:lnTo>
                  <a:lnTo>
                    <a:pt x="1389100" y="1627746"/>
                  </a:lnTo>
                  <a:lnTo>
                    <a:pt x="1369263" y="1603006"/>
                  </a:lnTo>
                  <a:lnTo>
                    <a:pt x="1339494" y="1583220"/>
                  </a:lnTo>
                  <a:lnTo>
                    <a:pt x="1250188" y="1553540"/>
                  </a:lnTo>
                  <a:lnTo>
                    <a:pt x="1250188" y="1489214"/>
                  </a:lnTo>
                  <a:lnTo>
                    <a:pt x="1245235" y="1434782"/>
                  </a:lnTo>
                  <a:lnTo>
                    <a:pt x="1235303" y="1380363"/>
                  </a:lnTo>
                  <a:lnTo>
                    <a:pt x="1225384" y="1330896"/>
                  </a:lnTo>
                  <a:lnTo>
                    <a:pt x="1200581" y="1246784"/>
                  </a:lnTo>
                  <a:lnTo>
                    <a:pt x="1170813" y="1177518"/>
                  </a:lnTo>
                  <a:lnTo>
                    <a:pt x="1144206" y="1133322"/>
                  </a:lnTo>
                  <a:lnTo>
                    <a:pt x="1155928" y="1123099"/>
                  </a:lnTo>
                  <a:lnTo>
                    <a:pt x="1175778" y="1108252"/>
                  </a:lnTo>
                  <a:lnTo>
                    <a:pt x="1185697" y="1088466"/>
                  </a:lnTo>
                  <a:lnTo>
                    <a:pt x="1195616" y="1073632"/>
                  </a:lnTo>
                  <a:lnTo>
                    <a:pt x="1200581" y="1058773"/>
                  </a:lnTo>
                  <a:lnTo>
                    <a:pt x="1207706" y="920254"/>
                  </a:lnTo>
                  <a:lnTo>
                    <a:pt x="1210411" y="867486"/>
                  </a:lnTo>
                  <a:lnTo>
                    <a:pt x="1394066" y="954874"/>
                  </a:lnTo>
                  <a:lnTo>
                    <a:pt x="1448638" y="910348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7574166" y="3705770"/>
              <a:ext cx="680085" cy="292100"/>
            </a:xfrm>
            <a:custGeom>
              <a:avLst/>
              <a:gdLst/>
              <a:ahLst/>
              <a:cxnLst/>
              <a:rect l="l" t="t" r="r" b="b"/>
              <a:pathLst>
                <a:path w="680084" h="292100">
                  <a:moveTo>
                    <a:pt x="183565" y="202844"/>
                  </a:moveTo>
                  <a:lnTo>
                    <a:pt x="173634" y="163258"/>
                  </a:lnTo>
                  <a:lnTo>
                    <a:pt x="168681" y="148412"/>
                  </a:lnTo>
                  <a:lnTo>
                    <a:pt x="153797" y="133578"/>
                  </a:lnTo>
                  <a:lnTo>
                    <a:pt x="143878" y="118732"/>
                  </a:lnTo>
                  <a:lnTo>
                    <a:pt x="128993" y="108851"/>
                  </a:lnTo>
                  <a:lnTo>
                    <a:pt x="109143" y="103898"/>
                  </a:lnTo>
                  <a:lnTo>
                    <a:pt x="89293" y="103898"/>
                  </a:lnTo>
                  <a:lnTo>
                    <a:pt x="74422" y="108851"/>
                  </a:lnTo>
                  <a:lnTo>
                    <a:pt x="54571" y="113792"/>
                  </a:lnTo>
                  <a:lnTo>
                    <a:pt x="24803" y="138531"/>
                  </a:lnTo>
                  <a:lnTo>
                    <a:pt x="4965" y="173164"/>
                  </a:lnTo>
                  <a:lnTo>
                    <a:pt x="0" y="192963"/>
                  </a:lnTo>
                  <a:lnTo>
                    <a:pt x="0" y="222643"/>
                  </a:lnTo>
                  <a:lnTo>
                    <a:pt x="4965" y="247370"/>
                  </a:lnTo>
                  <a:lnTo>
                    <a:pt x="14884" y="272110"/>
                  </a:lnTo>
                  <a:lnTo>
                    <a:pt x="34721" y="291909"/>
                  </a:lnTo>
                  <a:lnTo>
                    <a:pt x="69456" y="282016"/>
                  </a:lnTo>
                  <a:lnTo>
                    <a:pt x="119062" y="277075"/>
                  </a:lnTo>
                  <a:lnTo>
                    <a:pt x="158762" y="272110"/>
                  </a:lnTo>
                  <a:lnTo>
                    <a:pt x="173634" y="252323"/>
                  </a:lnTo>
                  <a:lnTo>
                    <a:pt x="178600" y="222643"/>
                  </a:lnTo>
                  <a:lnTo>
                    <a:pt x="183565" y="202844"/>
                  </a:lnTo>
                  <a:close/>
                </a:path>
                <a:path w="680084" h="292100">
                  <a:moveTo>
                    <a:pt x="679665" y="89052"/>
                  </a:moveTo>
                  <a:lnTo>
                    <a:pt x="669747" y="64312"/>
                  </a:lnTo>
                  <a:lnTo>
                    <a:pt x="649897" y="34620"/>
                  </a:lnTo>
                  <a:lnTo>
                    <a:pt x="635012" y="24739"/>
                  </a:lnTo>
                  <a:lnTo>
                    <a:pt x="620128" y="9906"/>
                  </a:lnTo>
                  <a:lnTo>
                    <a:pt x="600290" y="4940"/>
                  </a:lnTo>
                  <a:lnTo>
                    <a:pt x="585406" y="0"/>
                  </a:lnTo>
                  <a:lnTo>
                    <a:pt x="545731" y="0"/>
                  </a:lnTo>
                  <a:lnTo>
                    <a:pt x="515962" y="19786"/>
                  </a:lnTo>
                  <a:lnTo>
                    <a:pt x="501065" y="34620"/>
                  </a:lnTo>
                  <a:lnTo>
                    <a:pt x="491159" y="49466"/>
                  </a:lnTo>
                  <a:lnTo>
                    <a:pt x="486181" y="69265"/>
                  </a:lnTo>
                  <a:lnTo>
                    <a:pt x="486181" y="103898"/>
                  </a:lnTo>
                  <a:lnTo>
                    <a:pt x="496100" y="123698"/>
                  </a:lnTo>
                  <a:lnTo>
                    <a:pt x="501065" y="143471"/>
                  </a:lnTo>
                  <a:lnTo>
                    <a:pt x="530847" y="173164"/>
                  </a:lnTo>
                  <a:lnTo>
                    <a:pt x="590384" y="153377"/>
                  </a:lnTo>
                  <a:lnTo>
                    <a:pt x="635012" y="143471"/>
                  </a:lnTo>
                  <a:lnTo>
                    <a:pt x="674725" y="143471"/>
                  </a:lnTo>
                  <a:lnTo>
                    <a:pt x="679665" y="118732"/>
                  </a:lnTo>
                  <a:lnTo>
                    <a:pt x="679665" y="89052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7698194" y="3789883"/>
              <a:ext cx="556260" cy="217804"/>
            </a:xfrm>
            <a:custGeom>
              <a:avLst/>
              <a:gdLst/>
              <a:ahLst/>
              <a:cxnLst/>
              <a:rect l="l" t="t" r="r" b="b"/>
              <a:pathLst>
                <a:path w="556259" h="217804">
                  <a:moveTo>
                    <a:pt x="69456" y="183057"/>
                  </a:moveTo>
                  <a:lnTo>
                    <a:pt x="59537" y="143471"/>
                  </a:lnTo>
                  <a:lnTo>
                    <a:pt x="49606" y="128625"/>
                  </a:lnTo>
                  <a:lnTo>
                    <a:pt x="34734" y="118732"/>
                  </a:lnTo>
                  <a:lnTo>
                    <a:pt x="19850" y="118732"/>
                  </a:lnTo>
                  <a:lnTo>
                    <a:pt x="0" y="138531"/>
                  </a:lnTo>
                  <a:lnTo>
                    <a:pt x="0" y="178092"/>
                  </a:lnTo>
                  <a:lnTo>
                    <a:pt x="4965" y="197904"/>
                  </a:lnTo>
                  <a:lnTo>
                    <a:pt x="14884" y="212737"/>
                  </a:lnTo>
                  <a:lnTo>
                    <a:pt x="29768" y="217678"/>
                  </a:lnTo>
                  <a:lnTo>
                    <a:pt x="44653" y="217678"/>
                  </a:lnTo>
                  <a:lnTo>
                    <a:pt x="54571" y="212737"/>
                  </a:lnTo>
                  <a:lnTo>
                    <a:pt x="64490" y="197904"/>
                  </a:lnTo>
                  <a:lnTo>
                    <a:pt x="69456" y="183057"/>
                  </a:lnTo>
                  <a:close/>
                </a:path>
                <a:path w="556259" h="217804">
                  <a:moveTo>
                    <a:pt x="555637" y="39585"/>
                  </a:moveTo>
                  <a:lnTo>
                    <a:pt x="545719" y="19786"/>
                  </a:lnTo>
                  <a:lnTo>
                    <a:pt x="525868" y="0"/>
                  </a:lnTo>
                  <a:lnTo>
                    <a:pt x="510984" y="0"/>
                  </a:lnTo>
                  <a:lnTo>
                    <a:pt x="496100" y="4940"/>
                  </a:lnTo>
                  <a:lnTo>
                    <a:pt x="486181" y="34620"/>
                  </a:lnTo>
                  <a:lnTo>
                    <a:pt x="486181" y="54419"/>
                  </a:lnTo>
                  <a:lnTo>
                    <a:pt x="496100" y="74206"/>
                  </a:lnTo>
                  <a:lnTo>
                    <a:pt x="506031" y="89052"/>
                  </a:lnTo>
                  <a:lnTo>
                    <a:pt x="515950" y="98945"/>
                  </a:lnTo>
                  <a:lnTo>
                    <a:pt x="530834" y="98945"/>
                  </a:lnTo>
                  <a:lnTo>
                    <a:pt x="545719" y="89052"/>
                  </a:lnTo>
                  <a:lnTo>
                    <a:pt x="550697" y="79146"/>
                  </a:lnTo>
                  <a:lnTo>
                    <a:pt x="555637" y="59359"/>
                  </a:lnTo>
                  <a:lnTo>
                    <a:pt x="555637" y="39585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7737885" y="3997676"/>
              <a:ext cx="516255" cy="252729"/>
            </a:xfrm>
            <a:custGeom>
              <a:avLst/>
              <a:gdLst/>
              <a:ahLst/>
              <a:cxnLst/>
              <a:rect l="l" t="t" r="r" b="b"/>
              <a:pathLst>
                <a:path w="516254" h="252729">
                  <a:moveTo>
                    <a:pt x="0" y="158316"/>
                  </a:moveTo>
                  <a:lnTo>
                    <a:pt x="49622" y="202840"/>
                  </a:lnTo>
                  <a:lnTo>
                    <a:pt x="99224" y="232524"/>
                  </a:lnTo>
                  <a:lnTo>
                    <a:pt x="148826" y="247365"/>
                  </a:lnTo>
                  <a:lnTo>
                    <a:pt x="198448" y="252306"/>
                  </a:lnTo>
                  <a:lnTo>
                    <a:pt x="243102" y="242425"/>
                  </a:lnTo>
                  <a:lnTo>
                    <a:pt x="287756" y="227583"/>
                  </a:lnTo>
                  <a:lnTo>
                    <a:pt x="327442" y="207781"/>
                  </a:lnTo>
                  <a:lnTo>
                    <a:pt x="362159" y="183058"/>
                  </a:lnTo>
                  <a:lnTo>
                    <a:pt x="379517" y="168217"/>
                  </a:lnTo>
                  <a:lnTo>
                    <a:pt x="89307" y="168217"/>
                  </a:lnTo>
                  <a:lnTo>
                    <a:pt x="39685" y="163256"/>
                  </a:lnTo>
                  <a:lnTo>
                    <a:pt x="0" y="158316"/>
                  </a:lnTo>
                  <a:close/>
                </a:path>
                <a:path w="516254" h="252729">
                  <a:moveTo>
                    <a:pt x="515954" y="0"/>
                  </a:moveTo>
                  <a:lnTo>
                    <a:pt x="466352" y="39564"/>
                  </a:lnTo>
                  <a:lnTo>
                    <a:pt x="411782" y="69247"/>
                  </a:lnTo>
                  <a:lnTo>
                    <a:pt x="362159" y="98950"/>
                  </a:lnTo>
                  <a:lnTo>
                    <a:pt x="272871" y="138514"/>
                  </a:lnTo>
                  <a:lnTo>
                    <a:pt x="228218" y="148415"/>
                  </a:lnTo>
                  <a:lnTo>
                    <a:pt x="148826" y="163256"/>
                  </a:lnTo>
                  <a:lnTo>
                    <a:pt x="89307" y="168217"/>
                  </a:lnTo>
                  <a:lnTo>
                    <a:pt x="379517" y="168217"/>
                  </a:lnTo>
                  <a:lnTo>
                    <a:pt x="396897" y="153355"/>
                  </a:lnTo>
                  <a:lnTo>
                    <a:pt x="426666" y="123672"/>
                  </a:lnTo>
                  <a:lnTo>
                    <a:pt x="476268" y="64306"/>
                  </a:lnTo>
                  <a:lnTo>
                    <a:pt x="506038" y="14841"/>
                  </a:lnTo>
                  <a:lnTo>
                    <a:pt x="51595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7316187" y="4348933"/>
              <a:ext cx="1885314" cy="490220"/>
            </a:xfrm>
            <a:custGeom>
              <a:avLst/>
              <a:gdLst/>
              <a:ahLst/>
              <a:cxnLst/>
              <a:rect l="l" t="t" r="r" b="b"/>
              <a:pathLst>
                <a:path w="1885315" h="490220">
                  <a:moveTo>
                    <a:pt x="1458576" y="0"/>
                  </a:moveTo>
                  <a:lnTo>
                    <a:pt x="0" y="252325"/>
                  </a:lnTo>
                  <a:lnTo>
                    <a:pt x="44654" y="489810"/>
                  </a:lnTo>
                  <a:lnTo>
                    <a:pt x="1508178" y="237484"/>
                  </a:lnTo>
                  <a:lnTo>
                    <a:pt x="1885302" y="69267"/>
                  </a:lnTo>
                  <a:lnTo>
                    <a:pt x="1458576" y="0"/>
                  </a:lnTo>
                  <a:close/>
                </a:path>
              </a:pathLst>
            </a:custGeom>
            <a:solidFill>
              <a:srgbClr val="8BC53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8804532" y="4383576"/>
              <a:ext cx="268605" cy="163830"/>
            </a:xfrm>
            <a:custGeom>
              <a:avLst/>
              <a:gdLst/>
              <a:ahLst/>
              <a:cxnLst/>
              <a:rect l="l" t="t" r="r" b="b"/>
              <a:pathLst>
                <a:path w="268604" h="163829">
                  <a:moveTo>
                    <a:pt x="14884" y="0"/>
                  </a:moveTo>
                  <a:lnTo>
                    <a:pt x="0" y="49465"/>
                  </a:lnTo>
                  <a:lnTo>
                    <a:pt x="34717" y="103890"/>
                  </a:lnTo>
                  <a:lnTo>
                    <a:pt x="29769" y="163276"/>
                  </a:lnTo>
                  <a:lnTo>
                    <a:pt x="267983" y="59366"/>
                  </a:lnTo>
                  <a:lnTo>
                    <a:pt x="253078" y="34623"/>
                  </a:lnTo>
                  <a:lnTo>
                    <a:pt x="1488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4" name="object 1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988761" y="4640843"/>
              <a:ext cx="228220" cy="247385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7102867" y="4601259"/>
              <a:ext cx="263525" cy="277495"/>
            </a:xfrm>
            <a:custGeom>
              <a:avLst/>
              <a:gdLst/>
              <a:ahLst/>
              <a:cxnLst/>
              <a:rect l="l" t="t" r="r" b="b"/>
              <a:pathLst>
                <a:path w="263525" h="277495">
                  <a:moveTo>
                    <a:pt x="223255" y="0"/>
                  </a:moveTo>
                  <a:lnTo>
                    <a:pt x="0" y="39584"/>
                  </a:lnTo>
                  <a:lnTo>
                    <a:pt x="44650" y="277068"/>
                  </a:lnTo>
                  <a:lnTo>
                    <a:pt x="262941" y="237484"/>
                  </a:lnTo>
                  <a:lnTo>
                    <a:pt x="223255" y="0"/>
                  </a:lnTo>
                  <a:close/>
                </a:path>
              </a:pathLst>
            </a:custGeom>
            <a:solidFill>
              <a:srgbClr val="8BC53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" name="object 1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147517" y="4645803"/>
              <a:ext cx="183554" cy="257266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596167" y="4566635"/>
              <a:ext cx="148826" cy="84108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>
            <a:xfrm>
              <a:off x="10362253" y="3522699"/>
              <a:ext cx="109220" cy="1899920"/>
            </a:xfrm>
            <a:custGeom>
              <a:avLst/>
              <a:gdLst/>
              <a:ahLst/>
              <a:cxnLst/>
              <a:rect l="l" t="t" r="r" b="b"/>
              <a:pathLst>
                <a:path w="109220" h="1899920">
                  <a:moveTo>
                    <a:pt x="109144" y="0"/>
                  </a:moveTo>
                  <a:lnTo>
                    <a:pt x="0" y="0"/>
                  </a:lnTo>
                  <a:lnTo>
                    <a:pt x="0" y="1899855"/>
                  </a:lnTo>
                  <a:lnTo>
                    <a:pt x="109145" y="1899855"/>
                  </a:lnTo>
                  <a:lnTo>
                    <a:pt x="109144" y="0"/>
                  </a:lnTo>
                  <a:close/>
                </a:path>
              </a:pathLst>
            </a:custGeom>
            <a:solidFill>
              <a:srgbClr val="8BC53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9" name="object 1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260908" y="4220299"/>
              <a:ext cx="99164" cy="98950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652798" y="4348933"/>
              <a:ext cx="94395" cy="98950"/>
            </a:xfrm>
            <a:prstGeom prst="rect">
              <a:avLst/>
            </a:prstGeom>
          </p:spPr>
        </p:pic>
        <p:sp>
          <p:nvSpPr>
            <p:cNvPr id="21" name="object 21"/>
            <p:cNvSpPr/>
            <p:nvPr/>
          </p:nvSpPr>
          <p:spPr>
            <a:xfrm>
              <a:off x="9166712" y="4482526"/>
              <a:ext cx="620395" cy="376555"/>
            </a:xfrm>
            <a:custGeom>
              <a:avLst/>
              <a:gdLst/>
              <a:ahLst/>
              <a:cxnLst/>
              <a:rect l="l" t="t" r="r" b="b"/>
              <a:pathLst>
                <a:path w="620395" h="376554">
                  <a:moveTo>
                    <a:pt x="49681" y="0"/>
                  </a:moveTo>
                  <a:lnTo>
                    <a:pt x="29809" y="0"/>
                  </a:lnTo>
                  <a:lnTo>
                    <a:pt x="14904" y="4940"/>
                  </a:lnTo>
                  <a:lnTo>
                    <a:pt x="4968" y="19782"/>
                  </a:lnTo>
                  <a:lnTo>
                    <a:pt x="0" y="29683"/>
                  </a:lnTo>
                  <a:lnTo>
                    <a:pt x="0" y="49465"/>
                  </a:lnTo>
                  <a:lnTo>
                    <a:pt x="24840" y="143474"/>
                  </a:lnTo>
                  <a:lnTo>
                    <a:pt x="44713" y="187999"/>
                  </a:lnTo>
                  <a:lnTo>
                    <a:pt x="64387" y="237484"/>
                  </a:lnTo>
                  <a:lnTo>
                    <a:pt x="94196" y="277068"/>
                  </a:lnTo>
                  <a:lnTo>
                    <a:pt x="128973" y="316632"/>
                  </a:lnTo>
                  <a:lnTo>
                    <a:pt x="148846" y="336434"/>
                  </a:lnTo>
                  <a:lnTo>
                    <a:pt x="173687" y="346315"/>
                  </a:lnTo>
                  <a:lnTo>
                    <a:pt x="198329" y="361177"/>
                  </a:lnTo>
                  <a:lnTo>
                    <a:pt x="228138" y="371058"/>
                  </a:lnTo>
                  <a:lnTo>
                    <a:pt x="252979" y="376018"/>
                  </a:lnTo>
                  <a:lnTo>
                    <a:pt x="277820" y="376018"/>
                  </a:lnTo>
                  <a:lnTo>
                    <a:pt x="332271" y="371058"/>
                  </a:lnTo>
                  <a:lnTo>
                    <a:pt x="386921" y="356216"/>
                  </a:lnTo>
                  <a:lnTo>
                    <a:pt x="436603" y="331474"/>
                  </a:lnTo>
                  <a:lnTo>
                    <a:pt x="481118" y="301791"/>
                  </a:lnTo>
                  <a:lnTo>
                    <a:pt x="487498" y="296850"/>
                  </a:lnTo>
                  <a:lnTo>
                    <a:pt x="277820" y="296850"/>
                  </a:lnTo>
                  <a:lnTo>
                    <a:pt x="248011" y="291910"/>
                  </a:lnTo>
                  <a:lnTo>
                    <a:pt x="183623" y="257266"/>
                  </a:lnTo>
                  <a:lnTo>
                    <a:pt x="153814" y="232524"/>
                  </a:lnTo>
                  <a:lnTo>
                    <a:pt x="133942" y="197900"/>
                  </a:lnTo>
                  <a:lnTo>
                    <a:pt x="114069" y="158316"/>
                  </a:lnTo>
                  <a:lnTo>
                    <a:pt x="99164" y="118732"/>
                  </a:lnTo>
                  <a:lnTo>
                    <a:pt x="79292" y="29683"/>
                  </a:lnTo>
                  <a:lnTo>
                    <a:pt x="74323" y="14841"/>
                  </a:lnTo>
                  <a:lnTo>
                    <a:pt x="59419" y="4940"/>
                  </a:lnTo>
                  <a:lnTo>
                    <a:pt x="49681" y="0"/>
                  </a:lnTo>
                  <a:close/>
                </a:path>
                <a:path w="620395" h="376554">
                  <a:moveTo>
                    <a:pt x="595385" y="89049"/>
                  </a:moveTo>
                  <a:lnTo>
                    <a:pt x="550672" y="103890"/>
                  </a:lnTo>
                  <a:lnTo>
                    <a:pt x="525831" y="143474"/>
                  </a:lnTo>
                  <a:lnTo>
                    <a:pt x="505958" y="178118"/>
                  </a:lnTo>
                  <a:lnTo>
                    <a:pt x="436603" y="237484"/>
                  </a:lnTo>
                  <a:lnTo>
                    <a:pt x="396857" y="262226"/>
                  </a:lnTo>
                  <a:lnTo>
                    <a:pt x="357112" y="282009"/>
                  </a:lnTo>
                  <a:lnTo>
                    <a:pt x="317565" y="291910"/>
                  </a:lnTo>
                  <a:lnTo>
                    <a:pt x="277820" y="296850"/>
                  </a:lnTo>
                  <a:lnTo>
                    <a:pt x="487498" y="296850"/>
                  </a:lnTo>
                  <a:lnTo>
                    <a:pt x="525831" y="267167"/>
                  </a:lnTo>
                  <a:lnTo>
                    <a:pt x="565576" y="227583"/>
                  </a:lnTo>
                  <a:lnTo>
                    <a:pt x="595385" y="187999"/>
                  </a:lnTo>
                  <a:lnTo>
                    <a:pt x="620028" y="143474"/>
                  </a:lnTo>
                  <a:lnTo>
                    <a:pt x="620028" y="128633"/>
                  </a:lnTo>
                  <a:lnTo>
                    <a:pt x="615059" y="113791"/>
                  </a:lnTo>
                  <a:lnTo>
                    <a:pt x="605322" y="98950"/>
                  </a:lnTo>
                  <a:lnTo>
                    <a:pt x="595385" y="89049"/>
                  </a:lnTo>
                  <a:close/>
                </a:path>
              </a:pathLst>
            </a:custGeom>
            <a:solidFill>
              <a:srgbClr val="CDE2A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2" name="object 22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8913673" y="4739793"/>
              <a:ext cx="64447" cy="69267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14858" y="485764"/>
            <a:ext cx="10762284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10" dirty="0">
                <a:latin typeface="+mj-lt"/>
              </a:rPr>
              <a:t>Conflict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374394" y="1508836"/>
            <a:ext cx="7389495" cy="416115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95"/>
              </a:spcBef>
              <a:buFont typeface="Arial MT"/>
              <a:buChar char="•"/>
              <a:tabLst>
                <a:tab pos="240029" algn="l"/>
              </a:tabLst>
            </a:pPr>
            <a:r>
              <a:rPr sz="2800" dirty="0">
                <a:latin typeface="+mn-lt"/>
                <a:cs typeface="Calibri"/>
              </a:rPr>
              <a:t>Two</a:t>
            </a:r>
            <a:r>
              <a:rPr sz="2800" spc="-9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types</a:t>
            </a:r>
            <a:r>
              <a:rPr sz="2800" spc="-7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of</a:t>
            </a:r>
            <a:r>
              <a:rPr sz="2800" spc="-85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conflict:</a:t>
            </a:r>
            <a:endParaRPr sz="2800" dirty="0">
              <a:latin typeface="+mn-lt"/>
              <a:cs typeface="Calibri"/>
            </a:endParaRPr>
          </a:p>
          <a:p>
            <a:pPr>
              <a:lnSpc>
                <a:spcPct val="100000"/>
              </a:lnSpc>
              <a:spcBef>
                <a:spcPts val="750"/>
              </a:spcBef>
              <a:buFont typeface="Arial MT"/>
              <a:buChar char="•"/>
            </a:pPr>
            <a:endParaRPr sz="2800" dirty="0">
              <a:latin typeface="+mn-lt"/>
              <a:cs typeface="Calibri"/>
            </a:endParaRPr>
          </a:p>
          <a:p>
            <a:pPr marL="469900" marR="184785">
              <a:lnSpc>
                <a:spcPts val="2690"/>
              </a:lnSpc>
              <a:tabLst>
                <a:tab pos="2070735" algn="l"/>
              </a:tabLst>
            </a:pPr>
            <a:r>
              <a:rPr sz="2800" u="sng" spc="-1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Cognitive</a:t>
            </a:r>
            <a:r>
              <a:rPr sz="2800" spc="-10" dirty="0">
                <a:latin typeface="+mn-lt"/>
                <a:cs typeface="Calibri"/>
              </a:rPr>
              <a:t>:</a:t>
            </a:r>
            <a:r>
              <a:rPr sz="2800" dirty="0">
                <a:latin typeface="+mn-lt"/>
                <a:cs typeface="Calibri"/>
              </a:rPr>
              <a:t>	Aimed</a:t>
            </a:r>
            <a:r>
              <a:rPr sz="2800" spc="-8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at</a:t>
            </a:r>
            <a:r>
              <a:rPr sz="2800" spc="-9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ideas,</a:t>
            </a:r>
            <a:r>
              <a:rPr sz="2800" spc="-8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issues,</a:t>
            </a:r>
            <a:r>
              <a:rPr sz="2800" spc="-6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principles</a:t>
            </a:r>
            <a:r>
              <a:rPr sz="2800" spc="-50" dirty="0">
                <a:latin typeface="+mn-lt"/>
                <a:cs typeface="Calibri"/>
              </a:rPr>
              <a:t> </a:t>
            </a:r>
            <a:r>
              <a:rPr sz="2800" spc="-35" dirty="0">
                <a:latin typeface="+mn-lt"/>
                <a:cs typeface="Calibri"/>
              </a:rPr>
              <a:t>or </a:t>
            </a:r>
            <a:r>
              <a:rPr sz="2800" spc="-10" dirty="0">
                <a:latin typeface="+mn-lt"/>
                <a:cs typeface="Calibri"/>
              </a:rPr>
              <a:t>processes.</a:t>
            </a:r>
            <a:endParaRPr sz="2800" dirty="0">
              <a:latin typeface="+mn-lt"/>
              <a:cs typeface="Calibri"/>
            </a:endParaRPr>
          </a:p>
          <a:p>
            <a:pPr marL="469900">
              <a:lnSpc>
                <a:spcPct val="100000"/>
              </a:lnSpc>
              <a:spcBef>
                <a:spcPts val="3035"/>
              </a:spcBef>
              <a:tabLst>
                <a:tab pos="1996439" algn="l"/>
              </a:tabLst>
            </a:pPr>
            <a:r>
              <a:rPr sz="2800" u="sng" spc="-1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Affective</a:t>
            </a:r>
            <a:r>
              <a:rPr sz="2800" spc="-10" dirty="0">
                <a:latin typeface="+mn-lt"/>
                <a:cs typeface="Calibri"/>
              </a:rPr>
              <a:t>:</a:t>
            </a:r>
            <a:r>
              <a:rPr sz="2800" dirty="0">
                <a:latin typeface="+mn-lt"/>
                <a:cs typeface="Calibri"/>
              </a:rPr>
              <a:t>	Aimed</a:t>
            </a:r>
            <a:r>
              <a:rPr sz="2800" spc="-7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at</a:t>
            </a:r>
            <a:r>
              <a:rPr sz="2800" spc="-8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people,</a:t>
            </a:r>
            <a:r>
              <a:rPr sz="2800" spc="-5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emotions</a:t>
            </a:r>
            <a:r>
              <a:rPr sz="2800" spc="-6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or</a:t>
            </a:r>
            <a:r>
              <a:rPr sz="2800" spc="-75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values.</a:t>
            </a:r>
            <a:endParaRPr sz="2800" dirty="0">
              <a:latin typeface="+mn-lt"/>
              <a:cs typeface="Calibri"/>
            </a:endParaRPr>
          </a:p>
          <a:p>
            <a:pPr>
              <a:lnSpc>
                <a:spcPct val="100000"/>
              </a:lnSpc>
              <a:spcBef>
                <a:spcPts val="100"/>
              </a:spcBef>
            </a:pPr>
            <a:endParaRPr sz="2800" dirty="0">
              <a:latin typeface="+mn-lt"/>
              <a:cs typeface="Calibri"/>
            </a:endParaRPr>
          </a:p>
          <a:p>
            <a:pPr marL="240029" indent="-227329">
              <a:lnSpc>
                <a:spcPct val="100000"/>
              </a:lnSpc>
              <a:buFont typeface="Arial MT"/>
              <a:buChar char="•"/>
              <a:tabLst>
                <a:tab pos="240029" algn="l"/>
              </a:tabLst>
            </a:pPr>
            <a:r>
              <a:rPr sz="2800" dirty="0">
                <a:latin typeface="+mn-lt"/>
                <a:cs typeface="Calibri"/>
              </a:rPr>
              <a:t>Both</a:t>
            </a:r>
            <a:r>
              <a:rPr sz="2800" spc="-5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types</a:t>
            </a:r>
            <a:r>
              <a:rPr sz="2800" spc="-4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of</a:t>
            </a:r>
            <a:r>
              <a:rPr sz="2800" spc="-6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conflict</a:t>
            </a:r>
            <a:r>
              <a:rPr sz="2800" spc="-4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will</a:t>
            </a:r>
            <a:r>
              <a:rPr sz="2800" spc="-6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exist</a:t>
            </a:r>
            <a:r>
              <a:rPr sz="2800" spc="-4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in</a:t>
            </a:r>
            <a:r>
              <a:rPr sz="2800" spc="-6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a</a:t>
            </a:r>
            <a:r>
              <a:rPr sz="2800" spc="-55" dirty="0">
                <a:latin typeface="+mn-lt"/>
                <a:cs typeface="Calibri"/>
              </a:rPr>
              <a:t> </a:t>
            </a:r>
            <a:r>
              <a:rPr sz="2800" spc="-20" dirty="0">
                <a:latin typeface="+mn-lt"/>
                <a:cs typeface="Calibri"/>
              </a:rPr>
              <a:t>team</a:t>
            </a:r>
            <a:endParaRPr sz="2800" dirty="0">
              <a:latin typeface="+mn-lt"/>
              <a:cs typeface="Calibri"/>
            </a:endParaRPr>
          </a:p>
          <a:p>
            <a:pPr marL="240029" marR="584200" indent="-227329">
              <a:lnSpc>
                <a:spcPct val="80000"/>
              </a:lnSpc>
              <a:spcBef>
                <a:spcPts val="1010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20" dirty="0">
                <a:latin typeface="+mn-lt"/>
                <a:cs typeface="Calibri"/>
              </a:rPr>
              <a:t>Types</a:t>
            </a:r>
            <a:r>
              <a:rPr sz="2800" spc="-6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of</a:t>
            </a:r>
            <a:r>
              <a:rPr sz="2800" spc="-7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conflict</a:t>
            </a:r>
            <a:r>
              <a:rPr sz="2800" spc="-5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can</a:t>
            </a:r>
            <a:r>
              <a:rPr sz="2800" spc="-6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either</a:t>
            </a:r>
            <a:r>
              <a:rPr sz="2800" spc="-5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be</a:t>
            </a:r>
            <a:r>
              <a:rPr sz="2800" spc="-65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constructive</a:t>
            </a:r>
            <a:r>
              <a:rPr sz="2800" spc="-35" dirty="0">
                <a:latin typeface="+mn-lt"/>
                <a:cs typeface="Calibri"/>
              </a:rPr>
              <a:t> </a:t>
            </a:r>
            <a:r>
              <a:rPr sz="2800" spc="-25" dirty="0">
                <a:latin typeface="+mn-lt"/>
                <a:cs typeface="Calibri"/>
              </a:rPr>
              <a:t>or 	</a:t>
            </a:r>
            <a:r>
              <a:rPr sz="2800" dirty="0">
                <a:latin typeface="+mn-lt"/>
                <a:cs typeface="Calibri"/>
              </a:rPr>
              <a:t>destructive</a:t>
            </a:r>
            <a:r>
              <a:rPr sz="2800" spc="-5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to</a:t>
            </a:r>
            <a:r>
              <a:rPr sz="2800" spc="-8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a</a:t>
            </a:r>
            <a:r>
              <a:rPr sz="2800" spc="-80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team.</a:t>
            </a:r>
            <a:endParaRPr sz="28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14857" y="477088"/>
            <a:ext cx="10762284" cy="787189"/>
          </a:xfrm>
          <a:prstGeom prst="rect">
            <a:avLst/>
          </a:prstGeom>
        </p:spPr>
        <p:txBody>
          <a:bodyPr vert="horz" wrap="square" lIns="0" tIns="109016" rIns="0" bIns="0" rtlCol="0">
            <a:spAutoFit/>
          </a:bodyPr>
          <a:lstStyle/>
          <a:p>
            <a:pPr marL="130175">
              <a:lnSpc>
                <a:spcPct val="100000"/>
              </a:lnSpc>
              <a:spcBef>
                <a:spcPts val="105"/>
              </a:spcBef>
            </a:pPr>
            <a:r>
              <a:rPr spc="-10" dirty="0">
                <a:latin typeface="+mj-lt"/>
              </a:rPr>
              <a:t>Constructive</a:t>
            </a:r>
            <a:r>
              <a:rPr spc="-180" dirty="0">
                <a:latin typeface="+mj-lt"/>
              </a:rPr>
              <a:t> </a:t>
            </a:r>
            <a:r>
              <a:rPr spc="-10" dirty="0">
                <a:latin typeface="+mj-lt"/>
              </a:rPr>
              <a:t>Resolution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815845" y="1481455"/>
            <a:ext cx="8047355" cy="4463851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105"/>
              </a:spcBef>
              <a:buFont typeface="Arial MT"/>
              <a:buChar char="•"/>
              <a:tabLst>
                <a:tab pos="240029" algn="l"/>
              </a:tabLst>
            </a:pPr>
            <a:r>
              <a:rPr sz="3200" spc="-10" dirty="0">
                <a:latin typeface="+mn-lt"/>
                <a:cs typeface="Calibri"/>
              </a:rPr>
              <a:t>Constructive</a:t>
            </a:r>
            <a:r>
              <a:rPr sz="3200" spc="-80" dirty="0">
                <a:latin typeface="+mn-lt"/>
                <a:cs typeface="Calibri"/>
              </a:rPr>
              <a:t> </a:t>
            </a:r>
            <a:r>
              <a:rPr sz="3200" dirty="0">
                <a:latin typeface="+mn-lt"/>
                <a:cs typeface="Calibri"/>
              </a:rPr>
              <a:t>conflict</a:t>
            </a:r>
            <a:r>
              <a:rPr sz="3200" spc="-105" dirty="0">
                <a:latin typeface="+mn-lt"/>
                <a:cs typeface="Calibri"/>
              </a:rPr>
              <a:t> </a:t>
            </a:r>
            <a:r>
              <a:rPr sz="3200" dirty="0">
                <a:latin typeface="+mn-lt"/>
                <a:cs typeface="Calibri"/>
              </a:rPr>
              <a:t>resolution</a:t>
            </a:r>
            <a:r>
              <a:rPr sz="3200" spc="-105" dirty="0">
                <a:latin typeface="+mn-lt"/>
                <a:cs typeface="Calibri"/>
              </a:rPr>
              <a:t> </a:t>
            </a:r>
            <a:r>
              <a:rPr sz="3200" dirty="0">
                <a:latin typeface="+mn-lt"/>
                <a:cs typeface="Calibri"/>
              </a:rPr>
              <a:t>occurs</a:t>
            </a:r>
            <a:r>
              <a:rPr sz="3200" spc="-105" dirty="0">
                <a:latin typeface="+mn-lt"/>
                <a:cs typeface="Calibri"/>
              </a:rPr>
              <a:t> </a:t>
            </a:r>
            <a:r>
              <a:rPr sz="3200" spc="-10" dirty="0">
                <a:latin typeface="+mn-lt"/>
                <a:cs typeface="Calibri"/>
              </a:rPr>
              <a:t>when:</a:t>
            </a:r>
            <a:endParaRPr sz="3200" dirty="0">
              <a:latin typeface="+mn-lt"/>
              <a:cs typeface="Calibri"/>
            </a:endParaRPr>
          </a:p>
          <a:p>
            <a:pPr>
              <a:lnSpc>
                <a:spcPct val="100000"/>
              </a:lnSpc>
              <a:spcBef>
                <a:spcPts val="640"/>
              </a:spcBef>
              <a:buFont typeface="Arial MT"/>
              <a:buChar char="•"/>
            </a:pPr>
            <a:endParaRPr sz="3200" dirty="0">
              <a:latin typeface="+mn-lt"/>
              <a:cs typeface="Calibri"/>
            </a:endParaRPr>
          </a:p>
          <a:p>
            <a:pPr marL="698500" marR="608330" lvl="1" indent="-228600">
              <a:lnSpc>
                <a:spcPts val="3070"/>
              </a:lnSpc>
              <a:buFont typeface="Arial MT"/>
              <a:buChar char="•"/>
              <a:tabLst>
                <a:tab pos="698500" algn="l"/>
              </a:tabLst>
            </a:pPr>
            <a:r>
              <a:rPr sz="3200" dirty="0">
                <a:latin typeface="+mn-lt"/>
                <a:cs typeface="Calibri"/>
              </a:rPr>
              <a:t>People</a:t>
            </a:r>
            <a:r>
              <a:rPr sz="3200" spc="-105" dirty="0">
                <a:latin typeface="+mn-lt"/>
                <a:cs typeface="Calibri"/>
              </a:rPr>
              <a:t> </a:t>
            </a:r>
            <a:r>
              <a:rPr sz="3200" dirty="0">
                <a:latin typeface="+mn-lt"/>
                <a:cs typeface="Calibri"/>
              </a:rPr>
              <a:t>change</a:t>
            </a:r>
            <a:r>
              <a:rPr sz="3200" spc="-80" dirty="0">
                <a:latin typeface="+mn-lt"/>
                <a:cs typeface="Calibri"/>
              </a:rPr>
              <a:t> </a:t>
            </a:r>
            <a:r>
              <a:rPr sz="3200" dirty="0">
                <a:latin typeface="+mn-lt"/>
                <a:cs typeface="Calibri"/>
              </a:rPr>
              <a:t>and</a:t>
            </a:r>
            <a:r>
              <a:rPr sz="3200" spc="-80" dirty="0">
                <a:latin typeface="+mn-lt"/>
                <a:cs typeface="Calibri"/>
              </a:rPr>
              <a:t> </a:t>
            </a:r>
            <a:r>
              <a:rPr sz="3200" dirty="0">
                <a:latin typeface="+mn-lt"/>
                <a:cs typeface="Calibri"/>
              </a:rPr>
              <a:t>grow</a:t>
            </a:r>
            <a:r>
              <a:rPr sz="3200" spc="-95" dirty="0">
                <a:latin typeface="+mn-lt"/>
                <a:cs typeface="Calibri"/>
              </a:rPr>
              <a:t> </a:t>
            </a:r>
            <a:r>
              <a:rPr sz="3200" dirty="0">
                <a:latin typeface="+mn-lt"/>
                <a:cs typeface="Calibri"/>
              </a:rPr>
              <a:t>personally</a:t>
            </a:r>
            <a:r>
              <a:rPr sz="3200" spc="-70" dirty="0">
                <a:latin typeface="+mn-lt"/>
                <a:cs typeface="Calibri"/>
              </a:rPr>
              <a:t> </a:t>
            </a:r>
            <a:r>
              <a:rPr sz="3200" spc="-20" dirty="0">
                <a:latin typeface="+mn-lt"/>
                <a:cs typeface="Calibri"/>
              </a:rPr>
              <a:t>from </a:t>
            </a:r>
            <a:r>
              <a:rPr sz="3200" dirty="0">
                <a:latin typeface="+mn-lt"/>
                <a:cs typeface="Calibri"/>
              </a:rPr>
              <a:t>the </a:t>
            </a:r>
            <a:r>
              <a:rPr sz="3200" spc="-10" dirty="0">
                <a:latin typeface="+mn-lt"/>
                <a:cs typeface="Calibri"/>
              </a:rPr>
              <a:t>conflict</a:t>
            </a:r>
            <a:endParaRPr sz="3200" dirty="0">
              <a:latin typeface="+mn-lt"/>
              <a:cs typeface="Calibri"/>
            </a:endParaRPr>
          </a:p>
          <a:p>
            <a:pPr marL="697230" marR="1383665" lvl="1" indent="-227329">
              <a:lnSpc>
                <a:spcPts val="3070"/>
              </a:lnSpc>
              <a:spcBef>
                <a:spcPts val="509"/>
              </a:spcBef>
              <a:buFont typeface="Arial MT"/>
              <a:buChar char="•"/>
              <a:tabLst>
                <a:tab pos="698500" algn="l"/>
              </a:tabLst>
            </a:pPr>
            <a:r>
              <a:rPr sz="3200" dirty="0">
                <a:latin typeface="+mn-lt"/>
                <a:cs typeface="Calibri"/>
              </a:rPr>
              <a:t>The</a:t>
            </a:r>
            <a:r>
              <a:rPr sz="3200" spc="-60" dirty="0">
                <a:latin typeface="+mn-lt"/>
                <a:cs typeface="Calibri"/>
              </a:rPr>
              <a:t> </a:t>
            </a:r>
            <a:r>
              <a:rPr sz="3200" dirty="0">
                <a:latin typeface="+mn-lt"/>
                <a:cs typeface="Calibri"/>
              </a:rPr>
              <a:t>conflict</a:t>
            </a:r>
            <a:r>
              <a:rPr sz="3200" spc="-55" dirty="0">
                <a:latin typeface="+mn-lt"/>
                <a:cs typeface="Calibri"/>
              </a:rPr>
              <a:t> </a:t>
            </a:r>
            <a:r>
              <a:rPr sz="3200" dirty="0">
                <a:latin typeface="+mn-lt"/>
                <a:cs typeface="Calibri"/>
              </a:rPr>
              <a:t>results</a:t>
            </a:r>
            <a:r>
              <a:rPr sz="3200" spc="-70" dirty="0">
                <a:latin typeface="+mn-lt"/>
                <a:cs typeface="Calibri"/>
              </a:rPr>
              <a:t> </a:t>
            </a:r>
            <a:r>
              <a:rPr sz="3200" dirty="0">
                <a:latin typeface="+mn-lt"/>
                <a:cs typeface="Calibri"/>
              </a:rPr>
              <a:t>in</a:t>
            </a:r>
            <a:r>
              <a:rPr sz="3200" spc="-40" dirty="0">
                <a:latin typeface="+mn-lt"/>
                <a:cs typeface="Calibri"/>
              </a:rPr>
              <a:t> </a:t>
            </a:r>
            <a:r>
              <a:rPr sz="3200" dirty="0">
                <a:latin typeface="+mn-lt"/>
                <a:cs typeface="Calibri"/>
              </a:rPr>
              <a:t>a</a:t>
            </a:r>
            <a:r>
              <a:rPr sz="3200" spc="-60" dirty="0">
                <a:latin typeface="+mn-lt"/>
                <a:cs typeface="Calibri"/>
              </a:rPr>
              <a:t> </a:t>
            </a:r>
            <a:r>
              <a:rPr sz="3200" dirty="0">
                <a:latin typeface="+mn-lt"/>
                <a:cs typeface="Calibri"/>
              </a:rPr>
              <a:t>solution</a:t>
            </a:r>
            <a:r>
              <a:rPr sz="3200" spc="-35" dirty="0">
                <a:latin typeface="+mn-lt"/>
                <a:cs typeface="Calibri"/>
              </a:rPr>
              <a:t> </a:t>
            </a:r>
            <a:r>
              <a:rPr sz="3200" dirty="0">
                <a:latin typeface="+mn-lt"/>
                <a:cs typeface="Calibri"/>
              </a:rPr>
              <a:t>to</a:t>
            </a:r>
            <a:r>
              <a:rPr sz="3200" spc="-50" dirty="0">
                <a:latin typeface="+mn-lt"/>
                <a:cs typeface="Calibri"/>
              </a:rPr>
              <a:t> a 	</a:t>
            </a:r>
            <a:r>
              <a:rPr sz="3200" spc="-10" dirty="0">
                <a:latin typeface="+mn-lt"/>
                <a:cs typeface="Calibri"/>
              </a:rPr>
              <a:t>problem</a:t>
            </a:r>
            <a:endParaRPr sz="3200" dirty="0">
              <a:latin typeface="+mn-lt"/>
              <a:cs typeface="Calibri"/>
            </a:endParaRPr>
          </a:p>
          <a:p>
            <a:pPr marL="697230" marR="5080" lvl="1" indent="-227329">
              <a:lnSpc>
                <a:spcPts val="3070"/>
              </a:lnSpc>
              <a:spcBef>
                <a:spcPts val="500"/>
              </a:spcBef>
              <a:buFont typeface="Arial MT"/>
              <a:buChar char="•"/>
              <a:tabLst>
                <a:tab pos="698500" algn="l"/>
              </a:tabLst>
            </a:pPr>
            <a:r>
              <a:rPr sz="3200" dirty="0">
                <a:latin typeface="+mn-lt"/>
                <a:cs typeface="Calibri"/>
              </a:rPr>
              <a:t>It</a:t>
            </a:r>
            <a:r>
              <a:rPr sz="3200" spc="-55" dirty="0">
                <a:latin typeface="+mn-lt"/>
                <a:cs typeface="Calibri"/>
              </a:rPr>
              <a:t> </a:t>
            </a:r>
            <a:r>
              <a:rPr sz="3200" dirty="0">
                <a:latin typeface="+mn-lt"/>
                <a:cs typeface="Calibri"/>
              </a:rPr>
              <a:t>increase</a:t>
            </a:r>
            <a:r>
              <a:rPr sz="3200" spc="-75" dirty="0">
                <a:latin typeface="+mn-lt"/>
                <a:cs typeface="Calibri"/>
              </a:rPr>
              <a:t> </a:t>
            </a:r>
            <a:r>
              <a:rPr sz="3200" spc="-10" dirty="0">
                <a:latin typeface="+mn-lt"/>
                <a:cs typeface="Calibri"/>
              </a:rPr>
              <a:t>involvement</a:t>
            </a:r>
            <a:r>
              <a:rPr sz="3200" spc="-60" dirty="0">
                <a:latin typeface="+mn-lt"/>
                <a:cs typeface="Calibri"/>
              </a:rPr>
              <a:t> </a:t>
            </a:r>
            <a:r>
              <a:rPr sz="3200" dirty="0">
                <a:latin typeface="+mn-lt"/>
                <a:cs typeface="Calibri"/>
              </a:rPr>
              <a:t>of</a:t>
            </a:r>
            <a:r>
              <a:rPr sz="3200" spc="-65" dirty="0">
                <a:latin typeface="+mn-lt"/>
                <a:cs typeface="Calibri"/>
              </a:rPr>
              <a:t> </a:t>
            </a:r>
            <a:r>
              <a:rPr sz="3200" dirty="0">
                <a:latin typeface="+mn-lt"/>
                <a:cs typeface="Calibri"/>
              </a:rPr>
              <a:t>everyone</a:t>
            </a:r>
            <a:r>
              <a:rPr sz="3200" spc="-80" dirty="0">
                <a:latin typeface="+mn-lt"/>
                <a:cs typeface="Calibri"/>
              </a:rPr>
              <a:t> </a:t>
            </a:r>
            <a:r>
              <a:rPr sz="3200" spc="-10" dirty="0">
                <a:latin typeface="+mn-lt"/>
                <a:cs typeface="Calibri"/>
              </a:rPr>
              <a:t>affected 	</a:t>
            </a:r>
            <a:r>
              <a:rPr sz="3200" dirty="0">
                <a:latin typeface="+mn-lt"/>
                <a:cs typeface="Calibri"/>
              </a:rPr>
              <a:t>by</a:t>
            </a:r>
            <a:r>
              <a:rPr sz="3200" spc="-20" dirty="0">
                <a:latin typeface="+mn-lt"/>
                <a:cs typeface="Calibri"/>
              </a:rPr>
              <a:t> </a:t>
            </a:r>
            <a:r>
              <a:rPr sz="3200" dirty="0">
                <a:latin typeface="+mn-lt"/>
                <a:cs typeface="Calibri"/>
              </a:rPr>
              <a:t>the</a:t>
            </a:r>
            <a:r>
              <a:rPr sz="3200" spc="-15" dirty="0">
                <a:latin typeface="+mn-lt"/>
                <a:cs typeface="Calibri"/>
              </a:rPr>
              <a:t> </a:t>
            </a:r>
            <a:r>
              <a:rPr sz="3200" spc="-10" dirty="0">
                <a:latin typeface="+mn-lt"/>
                <a:cs typeface="Calibri"/>
              </a:rPr>
              <a:t>conflict</a:t>
            </a:r>
            <a:endParaRPr sz="3200" dirty="0">
              <a:latin typeface="+mn-lt"/>
              <a:cs typeface="Calibri"/>
            </a:endParaRPr>
          </a:p>
          <a:p>
            <a:pPr marL="698500" marR="228600" lvl="1" indent="-228600">
              <a:lnSpc>
                <a:spcPts val="3070"/>
              </a:lnSpc>
              <a:spcBef>
                <a:spcPts val="505"/>
              </a:spcBef>
              <a:buFont typeface="Arial MT"/>
              <a:buChar char="•"/>
              <a:tabLst>
                <a:tab pos="698500" algn="l"/>
              </a:tabLst>
            </a:pPr>
            <a:r>
              <a:rPr sz="3200" dirty="0">
                <a:latin typeface="+mn-lt"/>
                <a:cs typeface="Calibri"/>
              </a:rPr>
              <a:t>It</a:t>
            </a:r>
            <a:r>
              <a:rPr sz="3200" spc="-65" dirty="0">
                <a:latin typeface="+mn-lt"/>
                <a:cs typeface="Calibri"/>
              </a:rPr>
              <a:t> </a:t>
            </a:r>
            <a:r>
              <a:rPr sz="3200" dirty="0">
                <a:latin typeface="+mn-lt"/>
                <a:cs typeface="Calibri"/>
              </a:rPr>
              <a:t>builds</a:t>
            </a:r>
            <a:r>
              <a:rPr sz="3200" spc="-55" dirty="0">
                <a:latin typeface="+mn-lt"/>
                <a:cs typeface="Calibri"/>
              </a:rPr>
              <a:t> </a:t>
            </a:r>
            <a:r>
              <a:rPr sz="3200" dirty="0">
                <a:latin typeface="+mn-lt"/>
                <a:cs typeface="Calibri"/>
              </a:rPr>
              <a:t>cohesiveness</a:t>
            </a:r>
            <a:r>
              <a:rPr sz="3200" spc="-75" dirty="0">
                <a:latin typeface="+mn-lt"/>
                <a:cs typeface="Calibri"/>
              </a:rPr>
              <a:t> </a:t>
            </a:r>
            <a:r>
              <a:rPr sz="3200" dirty="0">
                <a:latin typeface="+mn-lt"/>
                <a:cs typeface="Calibri"/>
              </a:rPr>
              <a:t>among</a:t>
            </a:r>
            <a:r>
              <a:rPr sz="3200" spc="-65" dirty="0">
                <a:latin typeface="+mn-lt"/>
                <a:cs typeface="Calibri"/>
              </a:rPr>
              <a:t> </a:t>
            </a:r>
            <a:r>
              <a:rPr sz="3200" dirty="0">
                <a:latin typeface="+mn-lt"/>
                <a:cs typeface="Calibri"/>
              </a:rPr>
              <a:t>the</a:t>
            </a:r>
            <a:r>
              <a:rPr sz="3200" spc="-70" dirty="0">
                <a:latin typeface="+mn-lt"/>
                <a:cs typeface="Calibri"/>
              </a:rPr>
              <a:t> </a:t>
            </a:r>
            <a:r>
              <a:rPr sz="3200" spc="-10" dirty="0">
                <a:latin typeface="+mn-lt"/>
                <a:cs typeface="Calibri"/>
              </a:rPr>
              <a:t>members </a:t>
            </a:r>
            <a:r>
              <a:rPr sz="3200" dirty="0">
                <a:latin typeface="+mn-lt"/>
                <a:cs typeface="Calibri"/>
              </a:rPr>
              <a:t>of</a:t>
            </a:r>
            <a:r>
              <a:rPr sz="3200" spc="-15" dirty="0">
                <a:latin typeface="+mn-lt"/>
                <a:cs typeface="Calibri"/>
              </a:rPr>
              <a:t> </a:t>
            </a:r>
            <a:r>
              <a:rPr sz="3200" dirty="0">
                <a:latin typeface="+mn-lt"/>
                <a:cs typeface="Calibri"/>
              </a:rPr>
              <a:t>the</a:t>
            </a:r>
            <a:r>
              <a:rPr sz="3200" spc="-15" dirty="0">
                <a:latin typeface="+mn-lt"/>
                <a:cs typeface="Calibri"/>
              </a:rPr>
              <a:t> </a:t>
            </a:r>
            <a:r>
              <a:rPr sz="3200" spc="-20" dirty="0">
                <a:latin typeface="+mn-lt"/>
                <a:cs typeface="Calibri"/>
              </a:rPr>
              <a:t>team</a:t>
            </a:r>
            <a:endParaRPr sz="32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14857" y="477088"/>
            <a:ext cx="10762284" cy="809118"/>
          </a:xfrm>
          <a:prstGeom prst="rect">
            <a:avLst/>
          </a:prstGeom>
        </p:spPr>
        <p:txBody>
          <a:bodyPr vert="horz" wrap="square" lIns="0" tIns="130733" rIns="0" bIns="0" rtlCol="0">
            <a:spAutoFit/>
          </a:bodyPr>
          <a:lstStyle/>
          <a:p>
            <a:pPr marL="36830">
              <a:lnSpc>
                <a:spcPct val="100000"/>
              </a:lnSpc>
              <a:spcBef>
                <a:spcPts val="105"/>
              </a:spcBef>
            </a:pPr>
            <a:r>
              <a:rPr spc="-10" dirty="0">
                <a:latin typeface="+mj-lt"/>
              </a:rPr>
              <a:t>Destructive</a:t>
            </a:r>
            <a:r>
              <a:rPr spc="-175" dirty="0">
                <a:latin typeface="+mj-lt"/>
              </a:rPr>
              <a:t> </a:t>
            </a:r>
            <a:r>
              <a:rPr spc="-10" dirty="0">
                <a:latin typeface="+mj-lt"/>
              </a:rPr>
              <a:t>Resolution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272666" y="1671066"/>
            <a:ext cx="8025130" cy="4009431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105"/>
              </a:spcBef>
              <a:buFont typeface="Arial MT"/>
              <a:buChar char="•"/>
              <a:tabLst>
                <a:tab pos="240029" algn="l"/>
              </a:tabLst>
            </a:pPr>
            <a:r>
              <a:rPr sz="3200" spc="-10" dirty="0">
                <a:latin typeface="+mn-lt"/>
                <a:cs typeface="Calibri"/>
              </a:rPr>
              <a:t>Destructive</a:t>
            </a:r>
            <a:r>
              <a:rPr sz="3200" spc="-90" dirty="0">
                <a:latin typeface="+mn-lt"/>
                <a:cs typeface="Calibri"/>
              </a:rPr>
              <a:t> </a:t>
            </a:r>
            <a:r>
              <a:rPr sz="3200" dirty="0">
                <a:latin typeface="+mn-lt"/>
                <a:cs typeface="Calibri"/>
              </a:rPr>
              <a:t>conflict</a:t>
            </a:r>
            <a:r>
              <a:rPr sz="3200" spc="-85" dirty="0">
                <a:latin typeface="+mn-lt"/>
                <a:cs typeface="Calibri"/>
              </a:rPr>
              <a:t> </a:t>
            </a:r>
            <a:r>
              <a:rPr sz="3200" dirty="0">
                <a:latin typeface="+mn-lt"/>
                <a:cs typeface="Calibri"/>
              </a:rPr>
              <a:t>resolution</a:t>
            </a:r>
            <a:r>
              <a:rPr sz="3200" spc="-95" dirty="0">
                <a:latin typeface="+mn-lt"/>
                <a:cs typeface="Calibri"/>
              </a:rPr>
              <a:t> </a:t>
            </a:r>
            <a:r>
              <a:rPr sz="3200" dirty="0">
                <a:latin typeface="+mn-lt"/>
                <a:cs typeface="Calibri"/>
              </a:rPr>
              <a:t>occurs</a:t>
            </a:r>
            <a:r>
              <a:rPr sz="3200" spc="-85" dirty="0">
                <a:latin typeface="+mn-lt"/>
                <a:cs typeface="Calibri"/>
              </a:rPr>
              <a:t> </a:t>
            </a:r>
            <a:r>
              <a:rPr sz="3200" spc="-10" dirty="0">
                <a:latin typeface="+mn-lt"/>
                <a:cs typeface="Calibri"/>
              </a:rPr>
              <a:t>when:</a:t>
            </a:r>
            <a:endParaRPr sz="3200" dirty="0">
              <a:latin typeface="+mn-lt"/>
              <a:cs typeface="Calibri"/>
            </a:endParaRPr>
          </a:p>
          <a:p>
            <a:pPr>
              <a:lnSpc>
                <a:spcPct val="100000"/>
              </a:lnSpc>
              <a:spcBef>
                <a:spcPts val="1095"/>
              </a:spcBef>
              <a:buFont typeface="Arial MT"/>
              <a:buChar char="•"/>
            </a:pPr>
            <a:endParaRPr sz="3200" dirty="0">
              <a:latin typeface="+mn-lt"/>
              <a:cs typeface="Calibri"/>
            </a:endParaRPr>
          </a:p>
          <a:p>
            <a:pPr marL="697230" marR="637540" lvl="1" indent="-227329">
              <a:lnSpc>
                <a:spcPts val="3460"/>
              </a:lnSpc>
              <a:buFont typeface="Arial MT"/>
              <a:buChar char="•"/>
              <a:tabLst>
                <a:tab pos="698500" algn="l"/>
              </a:tabLst>
            </a:pPr>
            <a:r>
              <a:rPr sz="3200" dirty="0">
                <a:latin typeface="+mn-lt"/>
                <a:cs typeface="Calibri"/>
              </a:rPr>
              <a:t>No</a:t>
            </a:r>
            <a:r>
              <a:rPr sz="3200" spc="-55" dirty="0">
                <a:latin typeface="+mn-lt"/>
                <a:cs typeface="Calibri"/>
              </a:rPr>
              <a:t> </a:t>
            </a:r>
            <a:r>
              <a:rPr sz="3200" dirty="0">
                <a:latin typeface="+mn-lt"/>
                <a:cs typeface="Calibri"/>
              </a:rPr>
              <a:t>decision</a:t>
            </a:r>
            <a:r>
              <a:rPr sz="3200" spc="-35" dirty="0">
                <a:latin typeface="+mn-lt"/>
                <a:cs typeface="Calibri"/>
              </a:rPr>
              <a:t> </a:t>
            </a:r>
            <a:r>
              <a:rPr sz="3200" dirty="0">
                <a:latin typeface="+mn-lt"/>
                <a:cs typeface="Calibri"/>
              </a:rPr>
              <a:t>is</a:t>
            </a:r>
            <a:r>
              <a:rPr sz="3200" spc="-45" dirty="0">
                <a:latin typeface="+mn-lt"/>
                <a:cs typeface="Calibri"/>
              </a:rPr>
              <a:t> </a:t>
            </a:r>
            <a:r>
              <a:rPr sz="3200" dirty="0">
                <a:latin typeface="+mn-lt"/>
                <a:cs typeface="Calibri"/>
              </a:rPr>
              <a:t>reached,</a:t>
            </a:r>
            <a:r>
              <a:rPr sz="3200" spc="-45" dirty="0">
                <a:latin typeface="+mn-lt"/>
                <a:cs typeface="Calibri"/>
              </a:rPr>
              <a:t> </a:t>
            </a:r>
            <a:r>
              <a:rPr sz="3200" dirty="0">
                <a:latin typeface="+mn-lt"/>
                <a:cs typeface="Calibri"/>
              </a:rPr>
              <a:t>and</a:t>
            </a:r>
            <a:r>
              <a:rPr sz="3200" spc="-30" dirty="0">
                <a:latin typeface="+mn-lt"/>
                <a:cs typeface="Calibri"/>
              </a:rPr>
              <a:t> </a:t>
            </a:r>
            <a:r>
              <a:rPr sz="3200" dirty="0">
                <a:latin typeface="+mn-lt"/>
                <a:cs typeface="Calibri"/>
              </a:rPr>
              <a:t>problem</a:t>
            </a:r>
            <a:r>
              <a:rPr sz="3200" spc="-45" dirty="0">
                <a:latin typeface="+mn-lt"/>
                <a:cs typeface="Calibri"/>
              </a:rPr>
              <a:t> </a:t>
            </a:r>
            <a:r>
              <a:rPr sz="3200" spc="-10" dirty="0">
                <a:latin typeface="+mn-lt"/>
                <a:cs typeface="Calibri"/>
              </a:rPr>
              <a:t>still 	exists</a:t>
            </a:r>
            <a:endParaRPr sz="3200" dirty="0">
              <a:latin typeface="+mn-lt"/>
              <a:cs typeface="Calibri"/>
            </a:endParaRPr>
          </a:p>
          <a:p>
            <a:pPr marL="697230" marR="441959" lvl="1" indent="-227329">
              <a:lnSpc>
                <a:spcPts val="3460"/>
              </a:lnSpc>
              <a:spcBef>
                <a:spcPts val="489"/>
              </a:spcBef>
              <a:buFont typeface="Arial MT"/>
              <a:buChar char="•"/>
              <a:tabLst>
                <a:tab pos="698500" algn="l"/>
              </a:tabLst>
            </a:pPr>
            <a:r>
              <a:rPr sz="3200" dirty="0">
                <a:latin typeface="+mn-lt"/>
                <a:cs typeface="Calibri"/>
              </a:rPr>
              <a:t>It</a:t>
            </a:r>
            <a:r>
              <a:rPr sz="3200" spc="-60" dirty="0">
                <a:latin typeface="+mn-lt"/>
                <a:cs typeface="Calibri"/>
              </a:rPr>
              <a:t> </a:t>
            </a:r>
            <a:r>
              <a:rPr sz="3200" dirty="0">
                <a:latin typeface="+mn-lt"/>
                <a:cs typeface="Calibri"/>
              </a:rPr>
              <a:t>diverts</a:t>
            </a:r>
            <a:r>
              <a:rPr sz="3200" spc="-75" dirty="0">
                <a:latin typeface="+mn-lt"/>
                <a:cs typeface="Calibri"/>
              </a:rPr>
              <a:t> </a:t>
            </a:r>
            <a:r>
              <a:rPr sz="3200" dirty="0">
                <a:latin typeface="+mn-lt"/>
                <a:cs typeface="Calibri"/>
              </a:rPr>
              <a:t>energy</a:t>
            </a:r>
            <a:r>
              <a:rPr sz="3200" spc="-75" dirty="0">
                <a:latin typeface="+mn-lt"/>
                <a:cs typeface="Calibri"/>
              </a:rPr>
              <a:t> </a:t>
            </a:r>
            <a:r>
              <a:rPr sz="3200" dirty="0">
                <a:latin typeface="+mn-lt"/>
                <a:cs typeface="Calibri"/>
              </a:rPr>
              <a:t>away</a:t>
            </a:r>
            <a:r>
              <a:rPr sz="3200" spc="-70" dirty="0">
                <a:latin typeface="+mn-lt"/>
                <a:cs typeface="Calibri"/>
              </a:rPr>
              <a:t> </a:t>
            </a:r>
            <a:r>
              <a:rPr sz="3200" dirty="0">
                <a:latin typeface="+mn-lt"/>
                <a:cs typeface="Calibri"/>
              </a:rPr>
              <a:t>from</a:t>
            </a:r>
            <a:r>
              <a:rPr sz="3200" spc="-75" dirty="0">
                <a:latin typeface="+mn-lt"/>
                <a:cs typeface="Calibri"/>
              </a:rPr>
              <a:t> </a:t>
            </a:r>
            <a:r>
              <a:rPr sz="3200" dirty="0">
                <a:latin typeface="+mn-lt"/>
                <a:cs typeface="Calibri"/>
              </a:rPr>
              <a:t>more</a:t>
            </a:r>
            <a:r>
              <a:rPr sz="3200" spc="-85" dirty="0">
                <a:latin typeface="+mn-lt"/>
                <a:cs typeface="Calibri"/>
              </a:rPr>
              <a:t> </a:t>
            </a:r>
            <a:r>
              <a:rPr sz="3200" spc="-10" dirty="0">
                <a:latin typeface="+mn-lt"/>
                <a:cs typeface="Calibri"/>
              </a:rPr>
              <a:t>positive 	activities</a:t>
            </a:r>
            <a:endParaRPr sz="3200" dirty="0">
              <a:latin typeface="+mn-lt"/>
              <a:cs typeface="Calibri"/>
            </a:endParaRPr>
          </a:p>
          <a:p>
            <a:pPr marL="697865" lvl="1" indent="-227965">
              <a:lnSpc>
                <a:spcPct val="100000"/>
              </a:lnSpc>
              <a:spcBef>
                <a:spcPts val="60"/>
              </a:spcBef>
              <a:buFont typeface="Arial MT"/>
              <a:buChar char="•"/>
              <a:tabLst>
                <a:tab pos="697865" algn="l"/>
              </a:tabLst>
            </a:pPr>
            <a:r>
              <a:rPr sz="3200" dirty="0">
                <a:latin typeface="+mn-lt"/>
                <a:cs typeface="Calibri"/>
              </a:rPr>
              <a:t>It</a:t>
            </a:r>
            <a:r>
              <a:rPr sz="3200" spc="-30" dirty="0">
                <a:latin typeface="+mn-lt"/>
                <a:cs typeface="Calibri"/>
              </a:rPr>
              <a:t> </a:t>
            </a:r>
            <a:r>
              <a:rPr sz="3200" dirty="0">
                <a:latin typeface="+mn-lt"/>
                <a:cs typeface="Calibri"/>
              </a:rPr>
              <a:t>destroys</a:t>
            </a:r>
            <a:r>
              <a:rPr sz="3200" spc="-60" dirty="0">
                <a:latin typeface="+mn-lt"/>
                <a:cs typeface="Calibri"/>
              </a:rPr>
              <a:t> </a:t>
            </a:r>
            <a:r>
              <a:rPr sz="3200" dirty="0">
                <a:latin typeface="+mn-lt"/>
                <a:cs typeface="Calibri"/>
              </a:rPr>
              <a:t>the</a:t>
            </a:r>
            <a:r>
              <a:rPr sz="3200" spc="-35" dirty="0">
                <a:latin typeface="+mn-lt"/>
                <a:cs typeface="Calibri"/>
              </a:rPr>
              <a:t> </a:t>
            </a:r>
            <a:r>
              <a:rPr sz="3200" dirty="0">
                <a:latin typeface="+mn-lt"/>
                <a:cs typeface="Calibri"/>
              </a:rPr>
              <a:t>morale</a:t>
            </a:r>
            <a:r>
              <a:rPr sz="3200" spc="-40" dirty="0">
                <a:latin typeface="+mn-lt"/>
                <a:cs typeface="Calibri"/>
              </a:rPr>
              <a:t> </a:t>
            </a:r>
            <a:r>
              <a:rPr sz="3200" dirty="0">
                <a:latin typeface="+mn-lt"/>
                <a:cs typeface="Calibri"/>
              </a:rPr>
              <a:t>of</a:t>
            </a:r>
            <a:r>
              <a:rPr sz="3200" spc="-35" dirty="0">
                <a:latin typeface="+mn-lt"/>
                <a:cs typeface="Calibri"/>
              </a:rPr>
              <a:t> </a:t>
            </a:r>
            <a:r>
              <a:rPr sz="3200" dirty="0">
                <a:latin typeface="+mn-lt"/>
                <a:cs typeface="Calibri"/>
              </a:rPr>
              <a:t>the</a:t>
            </a:r>
            <a:r>
              <a:rPr sz="3200" spc="-40" dirty="0">
                <a:latin typeface="+mn-lt"/>
                <a:cs typeface="Calibri"/>
              </a:rPr>
              <a:t> </a:t>
            </a:r>
            <a:r>
              <a:rPr sz="3200" dirty="0">
                <a:latin typeface="+mn-lt"/>
                <a:cs typeface="Calibri"/>
              </a:rPr>
              <a:t>team</a:t>
            </a:r>
            <a:r>
              <a:rPr sz="3200" spc="-30" dirty="0">
                <a:latin typeface="+mn-lt"/>
                <a:cs typeface="Calibri"/>
              </a:rPr>
              <a:t> </a:t>
            </a:r>
            <a:r>
              <a:rPr sz="3200" spc="-10" dirty="0">
                <a:latin typeface="+mn-lt"/>
                <a:cs typeface="Calibri"/>
              </a:rPr>
              <a:t>members</a:t>
            </a:r>
            <a:endParaRPr sz="3200" dirty="0">
              <a:latin typeface="+mn-lt"/>
              <a:cs typeface="Calibri"/>
            </a:endParaRPr>
          </a:p>
          <a:p>
            <a:pPr marL="697230" lvl="1" indent="-227329">
              <a:lnSpc>
                <a:spcPct val="100000"/>
              </a:lnSpc>
              <a:spcBef>
                <a:spcPts val="125"/>
              </a:spcBef>
              <a:buFont typeface="Arial MT"/>
              <a:buChar char="•"/>
              <a:tabLst>
                <a:tab pos="697230" algn="l"/>
              </a:tabLst>
            </a:pPr>
            <a:r>
              <a:rPr sz="3200" dirty="0">
                <a:latin typeface="+mn-lt"/>
                <a:cs typeface="Calibri"/>
              </a:rPr>
              <a:t>It</a:t>
            </a:r>
            <a:r>
              <a:rPr sz="3200" spc="-40" dirty="0">
                <a:latin typeface="+mn-lt"/>
                <a:cs typeface="Calibri"/>
              </a:rPr>
              <a:t> </a:t>
            </a:r>
            <a:r>
              <a:rPr sz="3200" spc="-10" dirty="0">
                <a:latin typeface="+mn-lt"/>
                <a:cs typeface="Calibri"/>
              </a:rPr>
              <a:t>polarizes</a:t>
            </a:r>
            <a:r>
              <a:rPr sz="3200" spc="-40" dirty="0">
                <a:latin typeface="+mn-lt"/>
                <a:cs typeface="Calibri"/>
              </a:rPr>
              <a:t> </a:t>
            </a:r>
            <a:r>
              <a:rPr sz="3200" dirty="0">
                <a:latin typeface="+mn-lt"/>
                <a:cs typeface="Calibri"/>
              </a:rPr>
              <a:t>or</a:t>
            </a:r>
            <a:r>
              <a:rPr sz="3200" spc="-50" dirty="0">
                <a:latin typeface="+mn-lt"/>
                <a:cs typeface="Calibri"/>
              </a:rPr>
              <a:t> </a:t>
            </a:r>
            <a:r>
              <a:rPr sz="3200" dirty="0">
                <a:latin typeface="+mn-lt"/>
                <a:cs typeface="Calibri"/>
              </a:rPr>
              <a:t>divides</a:t>
            </a:r>
            <a:r>
              <a:rPr sz="3200" spc="-40" dirty="0">
                <a:latin typeface="+mn-lt"/>
                <a:cs typeface="Calibri"/>
              </a:rPr>
              <a:t> </a:t>
            </a:r>
            <a:r>
              <a:rPr sz="3200" dirty="0">
                <a:latin typeface="+mn-lt"/>
                <a:cs typeface="Calibri"/>
              </a:rPr>
              <a:t>the</a:t>
            </a:r>
            <a:r>
              <a:rPr sz="3200" spc="-45" dirty="0">
                <a:latin typeface="+mn-lt"/>
                <a:cs typeface="Calibri"/>
              </a:rPr>
              <a:t> </a:t>
            </a:r>
            <a:r>
              <a:rPr sz="3200" spc="-20" dirty="0">
                <a:latin typeface="+mn-lt"/>
                <a:cs typeface="Calibri"/>
              </a:rPr>
              <a:t>team</a:t>
            </a:r>
            <a:endParaRPr sz="32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01116" y="477088"/>
            <a:ext cx="6056884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Step</a:t>
            </a:r>
            <a:r>
              <a:rPr spc="-90" dirty="0">
                <a:latin typeface="+mj-lt"/>
              </a:rPr>
              <a:t> </a:t>
            </a:r>
            <a:r>
              <a:rPr dirty="0">
                <a:latin typeface="+mj-lt"/>
              </a:rPr>
              <a:t>to</a:t>
            </a:r>
            <a:r>
              <a:rPr spc="-90" dirty="0">
                <a:latin typeface="+mj-lt"/>
              </a:rPr>
              <a:t> </a:t>
            </a:r>
            <a:r>
              <a:rPr dirty="0">
                <a:latin typeface="+mj-lt"/>
              </a:rPr>
              <a:t>Resolve</a:t>
            </a:r>
            <a:r>
              <a:rPr spc="-80" dirty="0">
                <a:latin typeface="+mj-lt"/>
              </a:rPr>
              <a:t> </a:t>
            </a:r>
            <a:r>
              <a:rPr spc="-10" dirty="0">
                <a:latin typeface="+mj-lt"/>
              </a:rPr>
              <a:t>Conflicts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450594" y="1253693"/>
            <a:ext cx="8141334" cy="4909185"/>
          </a:xfrm>
          <a:prstGeom prst="rect">
            <a:avLst/>
          </a:prstGeom>
        </p:spPr>
        <p:txBody>
          <a:bodyPr vert="horz" wrap="square" lIns="0" tIns="62230" rIns="0" bIns="0" rtlCol="0">
            <a:spAutoFit/>
          </a:bodyPr>
          <a:lstStyle/>
          <a:p>
            <a:pPr marL="12700" marR="5080">
              <a:lnSpc>
                <a:spcPct val="90000"/>
              </a:lnSpc>
              <a:spcBef>
                <a:spcPts val="490"/>
              </a:spcBef>
            </a:pPr>
            <a:r>
              <a:rPr sz="3200" dirty="0">
                <a:latin typeface="+mn-lt"/>
                <a:cs typeface="Calibri"/>
              </a:rPr>
              <a:t>Successful</a:t>
            </a:r>
            <a:r>
              <a:rPr sz="3200" spc="-80" dirty="0">
                <a:latin typeface="+mn-lt"/>
                <a:cs typeface="Calibri"/>
              </a:rPr>
              <a:t> </a:t>
            </a:r>
            <a:r>
              <a:rPr sz="3200" dirty="0">
                <a:latin typeface="+mn-lt"/>
                <a:cs typeface="Calibri"/>
              </a:rPr>
              <a:t>conflict</a:t>
            </a:r>
            <a:r>
              <a:rPr sz="3200" spc="-65" dirty="0">
                <a:latin typeface="+mn-lt"/>
                <a:cs typeface="Calibri"/>
              </a:rPr>
              <a:t> </a:t>
            </a:r>
            <a:r>
              <a:rPr sz="3200" dirty="0">
                <a:latin typeface="+mn-lt"/>
                <a:cs typeface="Calibri"/>
              </a:rPr>
              <a:t>resolution</a:t>
            </a:r>
            <a:r>
              <a:rPr sz="3200" spc="-65" dirty="0">
                <a:latin typeface="+mn-lt"/>
                <a:cs typeface="Calibri"/>
              </a:rPr>
              <a:t> </a:t>
            </a:r>
            <a:r>
              <a:rPr sz="3200" dirty="0">
                <a:latin typeface="+mn-lt"/>
                <a:cs typeface="Calibri"/>
              </a:rPr>
              <a:t>depends</a:t>
            </a:r>
            <a:r>
              <a:rPr sz="3200" spc="-65" dirty="0">
                <a:latin typeface="+mn-lt"/>
                <a:cs typeface="Calibri"/>
              </a:rPr>
              <a:t> </a:t>
            </a:r>
            <a:r>
              <a:rPr sz="3200" dirty="0">
                <a:latin typeface="+mn-lt"/>
                <a:cs typeface="Calibri"/>
              </a:rPr>
              <a:t>on</a:t>
            </a:r>
            <a:r>
              <a:rPr sz="3200" spc="-65" dirty="0">
                <a:latin typeface="+mn-lt"/>
                <a:cs typeface="Calibri"/>
              </a:rPr>
              <a:t> </a:t>
            </a:r>
            <a:r>
              <a:rPr sz="3200" spc="-20" dirty="0">
                <a:latin typeface="+mn-lt"/>
                <a:cs typeface="Calibri"/>
              </a:rPr>
              <a:t>your </a:t>
            </a:r>
            <a:r>
              <a:rPr sz="3200" dirty="0">
                <a:latin typeface="+mn-lt"/>
                <a:cs typeface="Calibri"/>
              </a:rPr>
              <a:t>ability</a:t>
            </a:r>
            <a:r>
              <a:rPr sz="3200" spc="-50" dirty="0">
                <a:latin typeface="+mn-lt"/>
                <a:cs typeface="Calibri"/>
              </a:rPr>
              <a:t> </a:t>
            </a:r>
            <a:r>
              <a:rPr sz="3200" dirty="0">
                <a:latin typeface="+mn-lt"/>
                <a:cs typeface="Calibri"/>
              </a:rPr>
              <a:t>to</a:t>
            </a:r>
            <a:r>
              <a:rPr sz="3200" spc="-70" dirty="0">
                <a:latin typeface="+mn-lt"/>
                <a:cs typeface="Calibri"/>
              </a:rPr>
              <a:t> </a:t>
            </a:r>
            <a:r>
              <a:rPr sz="3200" spc="-10" dirty="0">
                <a:latin typeface="+mn-lt"/>
                <a:cs typeface="Calibri"/>
              </a:rPr>
              <a:t>regulate</a:t>
            </a:r>
            <a:r>
              <a:rPr sz="3200" spc="-75" dirty="0">
                <a:latin typeface="+mn-lt"/>
                <a:cs typeface="Calibri"/>
              </a:rPr>
              <a:t> </a:t>
            </a:r>
            <a:r>
              <a:rPr sz="3200" dirty="0">
                <a:latin typeface="+mn-lt"/>
                <a:cs typeface="Calibri"/>
              </a:rPr>
              <a:t>stress</a:t>
            </a:r>
            <a:r>
              <a:rPr sz="3200" spc="-90" dirty="0">
                <a:latin typeface="+mn-lt"/>
                <a:cs typeface="Calibri"/>
              </a:rPr>
              <a:t> </a:t>
            </a:r>
            <a:r>
              <a:rPr sz="3200" dirty="0">
                <a:latin typeface="+mn-lt"/>
                <a:cs typeface="Calibri"/>
              </a:rPr>
              <a:t>and</a:t>
            </a:r>
            <a:r>
              <a:rPr sz="3200" spc="-75" dirty="0">
                <a:latin typeface="+mn-lt"/>
                <a:cs typeface="Calibri"/>
              </a:rPr>
              <a:t> </a:t>
            </a:r>
            <a:r>
              <a:rPr sz="3200" dirty="0">
                <a:latin typeface="+mn-lt"/>
                <a:cs typeface="Calibri"/>
              </a:rPr>
              <a:t>your</a:t>
            </a:r>
            <a:r>
              <a:rPr sz="3200" spc="-75" dirty="0">
                <a:latin typeface="+mn-lt"/>
                <a:cs typeface="Calibri"/>
              </a:rPr>
              <a:t> </a:t>
            </a:r>
            <a:r>
              <a:rPr sz="3200" dirty="0">
                <a:latin typeface="+mn-lt"/>
                <a:cs typeface="Calibri"/>
              </a:rPr>
              <a:t>limit</a:t>
            </a:r>
            <a:r>
              <a:rPr sz="3200" spc="-65" dirty="0">
                <a:latin typeface="+mn-lt"/>
                <a:cs typeface="Calibri"/>
              </a:rPr>
              <a:t> </a:t>
            </a:r>
            <a:r>
              <a:rPr sz="3200" spc="-10" dirty="0">
                <a:latin typeface="+mn-lt"/>
                <a:cs typeface="Calibri"/>
              </a:rPr>
              <a:t>emotional response</a:t>
            </a:r>
            <a:endParaRPr sz="3200" dirty="0">
              <a:latin typeface="+mn-lt"/>
              <a:cs typeface="Calibri"/>
            </a:endParaRPr>
          </a:p>
          <a:p>
            <a:pPr>
              <a:lnSpc>
                <a:spcPct val="100000"/>
              </a:lnSpc>
              <a:spcBef>
                <a:spcPts val="160"/>
              </a:spcBef>
            </a:pPr>
            <a:endParaRPr sz="3200" dirty="0">
              <a:latin typeface="+mn-lt"/>
              <a:cs typeface="Calibri"/>
            </a:endParaRPr>
          </a:p>
          <a:p>
            <a:pPr marL="469265" indent="-45656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469265" algn="l"/>
              </a:tabLst>
            </a:pPr>
            <a:r>
              <a:rPr sz="3200" dirty="0">
                <a:latin typeface="+mn-lt"/>
                <a:cs typeface="Calibri"/>
              </a:rPr>
              <a:t>Active</a:t>
            </a:r>
            <a:r>
              <a:rPr sz="3200" spc="-80" dirty="0">
                <a:latin typeface="+mn-lt"/>
                <a:cs typeface="Calibri"/>
              </a:rPr>
              <a:t> </a:t>
            </a:r>
            <a:r>
              <a:rPr sz="3200" spc="-10" dirty="0">
                <a:latin typeface="+mn-lt"/>
                <a:cs typeface="Calibri"/>
              </a:rPr>
              <a:t>listening</a:t>
            </a:r>
            <a:endParaRPr sz="3200" dirty="0">
              <a:latin typeface="+mn-lt"/>
              <a:cs typeface="Calibri"/>
            </a:endParaRPr>
          </a:p>
          <a:p>
            <a:pPr marL="469265" indent="-456565">
              <a:lnSpc>
                <a:spcPct val="100000"/>
              </a:lnSpc>
              <a:spcBef>
                <a:spcPts val="120"/>
              </a:spcBef>
              <a:buAutoNum type="arabicPeriod"/>
              <a:tabLst>
                <a:tab pos="469265" algn="l"/>
              </a:tabLst>
            </a:pPr>
            <a:r>
              <a:rPr sz="3200" dirty="0">
                <a:latin typeface="+mn-lt"/>
                <a:cs typeface="Calibri"/>
              </a:rPr>
              <a:t>Be</a:t>
            </a:r>
            <a:r>
              <a:rPr sz="3200" spc="5" dirty="0">
                <a:latin typeface="+mn-lt"/>
                <a:cs typeface="Calibri"/>
              </a:rPr>
              <a:t> </a:t>
            </a:r>
            <a:r>
              <a:rPr sz="3200" spc="-10" dirty="0">
                <a:latin typeface="+mn-lt"/>
                <a:cs typeface="Calibri"/>
              </a:rPr>
              <a:t>self-aware</a:t>
            </a:r>
            <a:endParaRPr sz="3200" dirty="0">
              <a:latin typeface="+mn-lt"/>
              <a:cs typeface="Calibri"/>
            </a:endParaRPr>
          </a:p>
          <a:p>
            <a:pPr marL="469265" indent="-456565">
              <a:lnSpc>
                <a:spcPct val="100000"/>
              </a:lnSpc>
              <a:spcBef>
                <a:spcPts val="110"/>
              </a:spcBef>
              <a:buAutoNum type="arabicPeriod"/>
              <a:tabLst>
                <a:tab pos="469265" algn="l"/>
              </a:tabLst>
            </a:pPr>
            <a:r>
              <a:rPr sz="3200" dirty="0">
                <a:latin typeface="+mn-lt"/>
                <a:cs typeface="Calibri"/>
              </a:rPr>
              <a:t>Seek</a:t>
            </a:r>
            <a:r>
              <a:rPr sz="3200" spc="-15" dirty="0">
                <a:latin typeface="+mn-lt"/>
                <a:cs typeface="Calibri"/>
              </a:rPr>
              <a:t> </a:t>
            </a:r>
            <a:r>
              <a:rPr sz="3200" spc="-10" dirty="0">
                <a:latin typeface="+mn-lt"/>
                <a:cs typeface="Calibri"/>
              </a:rPr>
              <a:t>clarification</a:t>
            </a:r>
            <a:endParaRPr sz="3200" dirty="0">
              <a:latin typeface="+mn-lt"/>
              <a:cs typeface="Calibri"/>
            </a:endParaRPr>
          </a:p>
          <a:p>
            <a:pPr marL="469265" indent="-456565">
              <a:lnSpc>
                <a:spcPct val="100000"/>
              </a:lnSpc>
              <a:spcBef>
                <a:spcPts val="120"/>
              </a:spcBef>
              <a:buAutoNum type="arabicPeriod"/>
              <a:tabLst>
                <a:tab pos="469265" algn="l"/>
              </a:tabLst>
            </a:pPr>
            <a:r>
              <a:rPr sz="3200" dirty="0">
                <a:latin typeface="+mn-lt"/>
                <a:cs typeface="Calibri"/>
              </a:rPr>
              <a:t>Discuss</a:t>
            </a:r>
            <a:r>
              <a:rPr sz="3200" spc="-65" dirty="0">
                <a:latin typeface="+mn-lt"/>
                <a:cs typeface="Calibri"/>
              </a:rPr>
              <a:t> </a:t>
            </a:r>
            <a:r>
              <a:rPr sz="3200" dirty="0">
                <a:latin typeface="+mn-lt"/>
                <a:cs typeface="Calibri"/>
              </a:rPr>
              <a:t>in</a:t>
            </a:r>
            <a:r>
              <a:rPr sz="3200" spc="-65" dirty="0">
                <a:latin typeface="+mn-lt"/>
                <a:cs typeface="Calibri"/>
              </a:rPr>
              <a:t> </a:t>
            </a:r>
            <a:r>
              <a:rPr sz="3200" dirty="0">
                <a:latin typeface="+mn-lt"/>
                <a:cs typeface="Calibri"/>
              </a:rPr>
              <a:t>a</a:t>
            </a:r>
            <a:r>
              <a:rPr sz="3200" spc="-70" dirty="0">
                <a:latin typeface="+mn-lt"/>
                <a:cs typeface="Calibri"/>
              </a:rPr>
              <a:t> </a:t>
            </a:r>
            <a:r>
              <a:rPr sz="3200" spc="-10" dirty="0">
                <a:latin typeface="+mn-lt"/>
                <a:cs typeface="Calibri"/>
              </a:rPr>
              <a:t>“safe</a:t>
            </a:r>
            <a:r>
              <a:rPr sz="3200" spc="-65" dirty="0">
                <a:latin typeface="+mn-lt"/>
                <a:cs typeface="Calibri"/>
              </a:rPr>
              <a:t> </a:t>
            </a:r>
            <a:r>
              <a:rPr sz="3200" spc="-10" dirty="0">
                <a:latin typeface="+mn-lt"/>
                <a:cs typeface="Calibri"/>
              </a:rPr>
              <a:t>place”</a:t>
            </a:r>
            <a:endParaRPr sz="3200" dirty="0">
              <a:latin typeface="+mn-lt"/>
              <a:cs typeface="Calibri"/>
            </a:endParaRPr>
          </a:p>
          <a:p>
            <a:pPr marL="469265" indent="-456565">
              <a:lnSpc>
                <a:spcPct val="100000"/>
              </a:lnSpc>
              <a:spcBef>
                <a:spcPts val="120"/>
              </a:spcBef>
              <a:buAutoNum type="arabicPeriod"/>
              <a:tabLst>
                <a:tab pos="469265" algn="l"/>
              </a:tabLst>
            </a:pPr>
            <a:r>
              <a:rPr sz="3200" dirty="0">
                <a:latin typeface="+mn-lt"/>
                <a:cs typeface="Calibri"/>
              </a:rPr>
              <a:t>Ask</a:t>
            </a:r>
            <a:r>
              <a:rPr sz="3200" spc="-80" dirty="0">
                <a:latin typeface="+mn-lt"/>
                <a:cs typeface="Calibri"/>
              </a:rPr>
              <a:t> </a:t>
            </a:r>
            <a:r>
              <a:rPr sz="3200" dirty="0">
                <a:latin typeface="+mn-lt"/>
                <a:cs typeface="Calibri"/>
              </a:rPr>
              <a:t>specific</a:t>
            </a:r>
            <a:r>
              <a:rPr sz="3200" spc="-65" dirty="0">
                <a:latin typeface="+mn-lt"/>
                <a:cs typeface="Calibri"/>
              </a:rPr>
              <a:t> </a:t>
            </a:r>
            <a:r>
              <a:rPr sz="3200" dirty="0">
                <a:latin typeface="+mn-lt"/>
                <a:cs typeface="Calibri"/>
              </a:rPr>
              <a:t>questions</a:t>
            </a:r>
            <a:r>
              <a:rPr sz="3200" spc="-40" dirty="0">
                <a:latin typeface="+mn-lt"/>
                <a:cs typeface="Calibri"/>
              </a:rPr>
              <a:t> </a:t>
            </a:r>
            <a:r>
              <a:rPr sz="3200" dirty="0">
                <a:latin typeface="+mn-lt"/>
                <a:cs typeface="Calibri"/>
              </a:rPr>
              <a:t>for</a:t>
            </a:r>
            <a:r>
              <a:rPr sz="3200" spc="-65" dirty="0">
                <a:latin typeface="+mn-lt"/>
                <a:cs typeface="Calibri"/>
              </a:rPr>
              <a:t> </a:t>
            </a:r>
            <a:r>
              <a:rPr sz="3200" spc="-10" dirty="0">
                <a:latin typeface="+mn-lt"/>
                <a:cs typeface="Calibri"/>
              </a:rPr>
              <a:t>clarification</a:t>
            </a:r>
            <a:endParaRPr sz="3200" dirty="0">
              <a:latin typeface="+mn-lt"/>
              <a:cs typeface="Calibri"/>
            </a:endParaRPr>
          </a:p>
          <a:p>
            <a:pPr marL="469265" indent="-456565">
              <a:lnSpc>
                <a:spcPct val="100000"/>
              </a:lnSpc>
              <a:spcBef>
                <a:spcPts val="110"/>
              </a:spcBef>
              <a:buAutoNum type="arabicPeriod"/>
              <a:tabLst>
                <a:tab pos="469265" algn="l"/>
              </a:tabLst>
            </a:pPr>
            <a:r>
              <a:rPr sz="3200" spc="-25" dirty="0">
                <a:latin typeface="+mn-lt"/>
                <a:cs typeface="Calibri"/>
              </a:rPr>
              <a:t>Problem-</a:t>
            </a:r>
            <a:r>
              <a:rPr sz="3200" dirty="0">
                <a:latin typeface="+mn-lt"/>
                <a:cs typeface="Calibri"/>
              </a:rPr>
              <a:t>solve</a:t>
            </a:r>
            <a:r>
              <a:rPr sz="3200" spc="-45" dirty="0">
                <a:latin typeface="+mn-lt"/>
                <a:cs typeface="Calibri"/>
              </a:rPr>
              <a:t> </a:t>
            </a:r>
            <a:r>
              <a:rPr sz="3200" dirty="0">
                <a:latin typeface="+mn-lt"/>
                <a:cs typeface="Calibri"/>
              </a:rPr>
              <a:t>with</a:t>
            </a:r>
            <a:r>
              <a:rPr sz="3200" spc="-35" dirty="0">
                <a:latin typeface="+mn-lt"/>
                <a:cs typeface="Calibri"/>
              </a:rPr>
              <a:t> </a:t>
            </a:r>
            <a:r>
              <a:rPr sz="3200" spc="-10" dirty="0">
                <a:latin typeface="+mn-lt"/>
                <a:cs typeface="Calibri"/>
              </a:rPr>
              <a:t>flexibility</a:t>
            </a:r>
            <a:endParaRPr sz="32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BDE5EC1-2A48-44B6-A72F-B1536A706EB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EA5CA02-E67B-4A2A-828E-B95DA0F6578D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customXml/itemProps3.xml><?xml version="1.0" encoding="utf-8"?>
<ds:datastoreItem xmlns:ds="http://schemas.openxmlformats.org/officeDocument/2006/customXml" ds:itemID="{390EF918-CFEC-4073-A957-38DD7F1B43A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</TotalTime>
  <Words>301</Words>
  <Application>Microsoft Macintosh PowerPoint</Application>
  <PresentationFormat>Widescreen</PresentationFormat>
  <Paragraphs>58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Aptos</vt:lpstr>
      <vt:lpstr>Aptos Display</vt:lpstr>
      <vt:lpstr>Arial</vt:lpstr>
      <vt:lpstr>Arial MT</vt:lpstr>
      <vt:lpstr>Calibri</vt:lpstr>
      <vt:lpstr>Office Theme</vt:lpstr>
      <vt:lpstr>PowerPoint Presentation</vt:lpstr>
      <vt:lpstr>What do employers want?</vt:lpstr>
      <vt:lpstr>Conflict in Teams</vt:lpstr>
      <vt:lpstr>Be a Great Team Player</vt:lpstr>
      <vt:lpstr>Conflict</vt:lpstr>
      <vt:lpstr>Constructive Resolution</vt:lpstr>
      <vt:lpstr>Destructive Resolution</vt:lpstr>
      <vt:lpstr>Step to Resolve Conflicts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lbucsis</dc:creator>
  <cp:lastModifiedBy>Azeezah Jafry</cp:lastModifiedBy>
  <cp:revision>5</cp:revision>
  <dcterms:created xsi:type="dcterms:W3CDTF">2023-11-27T00:00:37Z</dcterms:created>
  <dcterms:modified xsi:type="dcterms:W3CDTF">2025-02-04T21:19:20Z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2023-08-16T00:00:00Z</vt:filetime>
  </property>
  <property fmtid="{D5CDD505-2E9C-101B-9397-08002B2CF9AE}" pid="3" name="Creator">
    <vt:lpwstr>Microsoft® PowerPoint® for Microsoft 365</vt:lpwstr>
  </property>
  <property fmtid="{D5CDD505-2E9C-101B-9397-08002B2CF9AE}" pid="4" name="LastSaved">
    <vt:filetime>2023-11-27T00:00:00Z</vt:filetime>
  </property>
  <property fmtid="{D5CDD505-2E9C-101B-9397-08002B2CF9AE}" pid="5" name="Producer">
    <vt:lpwstr>Microsoft® PowerPoint® for Microsoft 365</vt:lpwstr>
  </property>
  <property fmtid="{D5CDD505-2E9C-101B-9397-08002B2CF9AE}" pid="6" name="ContentTypeId">
    <vt:lpwstr>0x0101007459FD3E210D7746A66165842CA31B2D</vt:lpwstr>
  </property>
</Properties>
</file>