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6"/>
  </p:notesMasterIdLst>
  <p:sldIdLst>
    <p:sldId id="256" r:id="rId5"/>
    <p:sldId id="266" r:id="rId6"/>
    <p:sldId id="440" r:id="rId7"/>
    <p:sldId id="437" r:id="rId8"/>
    <p:sldId id="445" r:id="rId9"/>
    <p:sldId id="444" r:id="rId10"/>
    <p:sldId id="446" r:id="rId11"/>
    <p:sldId id="447" r:id="rId12"/>
    <p:sldId id="448" r:id="rId13"/>
    <p:sldId id="449" r:id="rId14"/>
    <p:sldId id="43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15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7202"/>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850050"/>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bg1"/>
                </a:solidFill>
                <a:latin typeface="Futura PT Demi" panose="020B0702020204020303" pitchFamily="34" charset="0"/>
              </a:rPr>
              <a:t>The Role of Priming the Skin for Peels</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9DD197-1D37-FA6F-609E-928CE993CBCC}"/>
              </a:ext>
            </a:extLst>
          </p:cNvPr>
          <p:cNvPicPr>
            <a:picLocks noChangeAspect="1"/>
          </p:cNvPicPr>
          <p:nvPr/>
        </p:nvPicPr>
        <p:blipFill>
          <a:blip r:embed="rId2"/>
          <a:stretch>
            <a:fillRect/>
          </a:stretch>
        </p:blipFill>
        <p:spPr>
          <a:xfrm>
            <a:off x="471487" y="2252662"/>
            <a:ext cx="11249025" cy="235267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2C4A5A-D3DA-5148-27F7-44614879D78A}"/>
              </a:ext>
            </a:extLst>
          </p:cNvPr>
          <p:cNvSpPr>
            <a:spLocks noGrp="1"/>
          </p:cNvSpPr>
          <p:nvPr>
            <p:ph type="title"/>
          </p:nvPr>
        </p:nvSpPr>
        <p:spPr/>
        <p:txBody>
          <a:bodyPr/>
          <a:lstStyle/>
          <a:p>
            <a:r>
              <a:rPr lang="en-US" dirty="0"/>
              <a:t>Pretreatment</a:t>
            </a:r>
          </a:p>
        </p:txBody>
      </p:sp>
      <p:sp>
        <p:nvSpPr>
          <p:cNvPr id="3" name="Content Placeholder 2">
            <a:extLst>
              <a:ext uri="{FF2B5EF4-FFF2-40B4-BE49-F238E27FC236}">
                <a16:creationId xmlns:a16="http://schemas.microsoft.com/office/drawing/2014/main" id="{87BC7AA1-8E40-94E4-8865-E810F7CAAA46}"/>
              </a:ext>
            </a:extLst>
          </p:cNvPr>
          <p:cNvSpPr>
            <a:spLocks noGrp="1"/>
          </p:cNvSpPr>
          <p:nvPr>
            <p:ph idx="1"/>
          </p:nvPr>
        </p:nvSpPr>
        <p:spPr/>
        <p:txBody>
          <a:bodyPr>
            <a:normAutofit fontScale="85000" lnSpcReduction="10000"/>
          </a:bodyPr>
          <a:lstStyle/>
          <a:p>
            <a:r>
              <a:rPr lang="en-US" dirty="0"/>
              <a:t>Pretreatment refers to the period before the actual peel. </a:t>
            </a:r>
          </a:p>
          <a:p>
            <a:r>
              <a:rPr lang="en-US" dirty="0"/>
              <a:t>A well-planned and executed regimen will enhance any chemical peel. </a:t>
            </a:r>
          </a:p>
          <a:p>
            <a:r>
              <a:rPr lang="en-US" dirty="0"/>
              <a:t>The three major goals are thinning of the stratum corneum, reduction of </a:t>
            </a:r>
            <a:r>
              <a:rPr lang="en-US" dirty="0" err="1"/>
              <a:t>postinflammatory</a:t>
            </a:r>
            <a:r>
              <a:rPr lang="en-US" dirty="0"/>
              <a:t> hyperpigmentation, and faster wound healing.</a:t>
            </a:r>
          </a:p>
          <a:p>
            <a:r>
              <a:rPr lang="en-US" dirty="0"/>
              <a:t>Agents commonly used during the pretreatment phase are hydroquinone, retinoids (tretinoin, retinol, adapalene, tazarotene), glycolic acid, and Kojic acid.</a:t>
            </a:r>
          </a:p>
          <a:p>
            <a:r>
              <a:rPr lang="en-US" dirty="0"/>
              <a:t>Lactic acid, salicylic acid, and azelaic acid are rarely used. </a:t>
            </a:r>
          </a:p>
          <a:p>
            <a:r>
              <a:rPr lang="en-US" dirty="0"/>
              <a:t>Aggressive sun protection may be the most important step in reducing the likelihood of </a:t>
            </a:r>
            <a:r>
              <a:rPr lang="en-US" dirty="0" err="1"/>
              <a:t>postinflammatory</a:t>
            </a:r>
            <a:r>
              <a:rPr lang="en-US" dirty="0"/>
              <a:t> pigment deposition and should accompany all agents.</a:t>
            </a:r>
          </a:p>
          <a:p>
            <a:r>
              <a:rPr lang="en-US" dirty="0"/>
              <a:t>Most practitioners will pretreat for 2 weeks to 3 months before the peel, with a longer pretreatment time for patients at risk for </a:t>
            </a:r>
            <a:r>
              <a:rPr lang="en-US" dirty="0" err="1"/>
              <a:t>postinflammatory</a:t>
            </a:r>
            <a:r>
              <a:rPr lang="en-US" dirty="0"/>
              <a:t> hyperpigmentation. </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EB01-1013-89EB-747F-DFEA1A291E1B}"/>
              </a:ext>
            </a:extLst>
          </p:cNvPr>
          <p:cNvSpPr txBox="1"/>
          <p:nvPr/>
        </p:nvSpPr>
        <p:spPr>
          <a:xfrm>
            <a:off x="291829" y="1666934"/>
            <a:ext cx="11770469" cy="4524315"/>
          </a:xfrm>
          <a:prstGeom prst="rect">
            <a:avLst/>
          </a:prstGeom>
          <a:noFill/>
        </p:spPr>
        <p:txBody>
          <a:bodyPr wrap="square">
            <a:spAutoFit/>
          </a:bodyPr>
          <a:lstStyle/>
          <a:p>
            <a:r>
              <a:rPr lang="en-US" sz="3200" dirty="0"/>
              <a:t>Approximately 4% to 7% of light is reflected off skin.2 The amount of light reflected increases with increasing angle of incidence with the least reflection occurring when the laser beam directed perpendicular to the tissue. If enough reflection occurs to create a high-intensity beam, damage to unintended targets could occur. For example, an errant 10,600-nm beam can cause damage to the cornea because of its water content whereas a reflected 595-nm pulsed dye laser beam can damage the retina because of its pigment content. Protective eye wear guards against reflected and direct exposure to laser light.</a:t>
            </a:r>
          </a:p>
        </p:txBody>
      </p:sp>
      <p:sp>
        <p:nvSpPr>
          <p:cNvPr id="4" name="TextBox 3">
            <a:extLst>
              <a:ext uri="{FF2B5EF4-FFF2-40B4-BE49-F238E27FC236}">
                <a16:creationId xmlns:a16="http://schemas.microsoft.com/office/drawing/2014/main" id="{2254276A-D33E-DCCC-956D-37185CBA2957}"/>
              </a:ext>
            </a:extLst>
          </p:cNvPr>
          <p:cNvSpPr txBox="1"/>
          <p:nvPr/>
        </p:nvSpPr>
        <p:spPr>
          <a:xfrm>
            <a:off x="715230" y="666751"/>
            <a:ext cx="4076700" cy="584775"/>
          </a:xfrm>
          <a:prstGeom prst="rect">
            <a:avLst/>
          </a:prstGeom>
          <a:noFill/>
        </p:spPr>
        <p:txBody>
          <a:bodyPr wrap="square" rtlCol="0">
            <a:spAutoFit/>
          </a:bodyPr>
          <a:lstStyle/>
          <a:p>
            <a:r>
              <a:rPr lang="en-US" sz="3200" b="1" dirty="0">
                <a:latin typeface="+mj-lt"/>
              </a:rPr>
              <a:t>Reflection</a:t>
            </a:r>
            <a:r>
              <a:rPr lang="en-US" sz="3200" b="1" dirty="0">
                <a:solidFill>
                  <a:srgbClr val="FF0000"/>
                </a:solidFill>
              </a:rPr>
              <a:t> </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Text&#10;&#10;Description automatically generated">
            <a:extLst>
              <a:ext uri="{FF2B5EF4-FFF2-40B4-BE49-F238E27FC236}">
                <a16:creationId xmlns:a16="http://schemas.microsoft.com/office/drawing/2014/main" id="{AECC23D7-451F-77D3-21D4-AB144DE9E192}"/>
              </a:ext>
            </a:extLst>
          </p:cNvPr>
          <p:cNvPicPr>
            <a:picLocks noGrp="1" noChangeAspect="1"/>
          </p:cNvPicPr>
          <p:nvPr>
            <p:ph idx="1"/>
          </p:nvPr>
        </p:nvPicPr>
        <p:blipFill>
          <a:blip r:embed="rId2"/>
          <a:stretch>
            <a:fillRect/>
          </a:stretch>
        </p:blipFill>
        <p:spPr>
          <a:xfrm>
            <a:off x="747251" y="1520488"/>
            <a:ext cx="10148734" cy="1979003"/>
          </a:xfrm>
          <a:prstGeom prst="rect">
            <a:avLst/>
          </a:prstGeom>
        </p:spPr>
      </p:pic>
      <p:pic>
        <p:nvPicPr>
          <p:cNvPr id="7" name="Picture 6">
            <a:extLst>
              <a:ext uri="{FF2B5EF4-FFF2-40B4-BE49-F238E27FC236}">
                <a16:creationId xmlns:a16="http://schemas.microsoft.com/office/drawing/2014/main" id="{E45565C7-1B11-3018-03F3-3365D5091332}"/>
              </a:ext>
            </a:extLst>
          </p:cNvPr>
          <p:cNvPicPr>
            <a:picLocks noChangeAspect="1"/>
          </p:cNvPicPr>
          <p:nvPr/>
        </p:nvPicPr>
        <p:blipFill>
          <a:blip r:embed="rId3"/>
          <a:stretch>
            <a:fillRect/>
          </a:stretch>
        </p:blipFill>
        <p:spPr>
          <a:xfrm>
            <a:off x="577841" y="3789739"/>
            <a:ext cx="10318143" cy="2632722"/>
          </a:xfrm>
          <a:prstGeom prst="rect">
            <a:avLst/>
          </a:prstGeom>
        </p:spPr>
      </p:pic>
    </p:spTree>
    <p:extLst>
      <p:ext uri="{BB962C8B-B14F-4D97-AF65-F5344CB8AC3E}">
        <p14:creationId xmlns:p14="http://schemas.microsoft.com/office/powerpoint/2010/main" val="3631339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538D286-B363-174B-120A-B4DDEF0F7C9D}"/>
              </a:ext>
            </a:extLst>
          </p:cNvPr>
          <p:cNvPicPr>
            <a:picLocks noGrp="1" noChangeAspect="1"/>
          </p:cNvPicPr>
          <p:nvPr>
            <p:ph idx="1"/>
          </p:nvPr>
        </p:nvPicPr>
        <p:blipFill>
          <a:blip r:embed="rId2"/>
          <a:stretch>
            <a:fillRect/>
          </a:stretch>
        </p:blipFill>
        <p:spPr>
          <a:xfrm>
            <a:off x="2014632" y="643466"/>
            <a:ext cx="8162735" cy="5571067"/>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24AD81-975F-D0D0-A05F-3734F240DBE3}"/>
              </a:ext>
            </a:extLst>
          </p:cNvPr>
          <p:cNvSpPr>
            <a:spLocks noGrp="1"/>
          </p:cNvSpPr>
          <p:nvPr>
            <p:ph type="title"/>
          </p:nvPr>
        </p:nvSpPr>
        <p:spPr/>
        <p:txBody>
          <a:bodyPr/>
          <a:lstStyle/>
          <a:p>
            <a:r>
              <a:rPr lang="en-US" dirty="0"/>
              <a:t>Preparation</a:t>
            </a:r>
          </a:p>
        </p:txBody>
      </p:sp>
      <p:sp>
        <p:nvSpPr>
          <p:cNvPr id="3" name="Content Placeholder 2">
            <a:extLst>
              <a:ext uri="{FF2B5EF4-FFF2-40B4-BE49-F238E27FC236}">
                <a16:creationId xmlns:a16="http://schemas.microsoft.com/office/drawing/2014/main" id="{DCF6EFAE-5DF3-5F6D-462F-57EE16BC9669}"/>
              </a:ext>
            </a:extLst>
          </p:cNvPr>
          <p:cNvSpPr>
            <a:spLocks noGrp="1"/>
          </p:cNvSpPr>
          <p:nvPr>
            <p:ph idx="1"/>
          </p:nvPr>
        </p:nvSpPr>
        <p:spPr/>
        <p:txBody>
          <a:bodyPr>
            <a:normAutofit lnSpcReduction="10000"/>
          </a:bodyPr>
          <a:lstStyle/>
          <a:p>
            <a:r>
              <a:rPr lang="en-US" dirty="0"/>
              <a:t>Most dermatologic surgeons will use alcohol, acetone, or a combination of both to degrease the skin before the peel. </a:t>
            </a:r>
          </a:p>
          <a:p>
            <a:r>
              <a:rPr lang="en-US" dirty="0"/>
              <a:t>The use of different applicators will also have an impact on depth of peel. Cotton-tipped applicators, obstetrical swabs, and gauze squares have all been used to apply peeling agents. </a:t>
            </a:r>
          </a:p>
          <a:p>
            <a:r>
              <a:rPr lang="en-US" dirty="0"/>
              <a:t>The search for the ideal degreasing agent prompted an examination of alcohol, acetone, chlorhexidine gluconate, and Freon Degreaser (</a:t>
            </a:r>
            <a:r>
              <a:rPr lang="en-US" dirty="0" err="1"/>
              <a:t>trichlorotrifluoroethane</a:t>
            </a:r>
            <a:r>
              <a:rPr lang="en-US" dirty="0"/>
              <a:t>) in 35% TCA peeling of the scalp. </a:t>
            </a:r>
          </a:p>
          <a:p>
            <a:r>
              <a:rPr lang="en-US" dirty="0"/>
              <a:t>No differences between the various compounds were found, but the authors cautioned against the use of acetone in conjunction with possible igniters such as electrosurgical units.</a:t>
            </a:r>
          </a:p>
        </p:txBody>
      </p:sp>
    </p:spTree>
    <p:extLst>
      <p:ext uri="{BB962C8B-B14F-4D97-AF65-F5344CB8AC3E}">
        <p14:creationId xmlns:p14="http://schemas.microsoft.com/office/powerpoint/2010/main" val="3328111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13005F7-2038-BF8D-ED85-46B176B13A75}"/>
              </a:ext>
            </a:extLst>
          </p:cNvPr>
          <p:cNvPicPr>
            <a:picLocks noGrp="1" noChangeAspect="1"/>
          </p:cNvPicPr>
          <p:nvPr>
            <p:ph idx="1"/>
          </p:nvPr>
        </p:nvPicPr>
        <p:blipFill>
          <a:blip r:embed="rId2"/>
          <a:stretch>
            <a:fillRect/>
          </a:stretch>
        </p:blipFill>
        <p:spPr>
          <a:xfrm>
            <a:off x="643467" y="2542964"/>
            <a:ext cx="10905066" cy="1772071"/>
          </a:xfrm>
          <a:prstGeom prst="rect">
            <a:avLst/>
          </a:prstGeom>
        </p:spPr>
      </p:pic>
    </p:spTree>
    <p:extLst>
      <p:ext uri="{BB962C8B-B14F-4D97-AF65-F5344CB8AC3E}">
        <p14:creationId xmlns:p14="http://schemas.microsoft.com/office/powerpoint/2010/main" val="3596827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1E705F1-C864-F476-D21B-E6B0BC549485}"/>
              </a:ext>
            </a:extLst>
          </p:cNvPr>
          <p:cNvPicPr>
            <a:picLocks noGrp="1" noChangeAspect="1"/>
          </p:cNvPicPr>
          <p:nvPr>
            <p:ph idx="1"/>
          </p:nvPr>
        </p:nvPicPr>
        <p:blipFill>
          <a:blip r:embed="rId2"/>
          <a:stretch>
            <a:fillRect/>
          </a:stretch>
        </p:blipFill>
        <p:spPr>
          <a:xfrm>
            <a:off x="838200" y="3234531"/>
            <a:ext cx="10515600" cy="1533525"/>
          </a:xfrm>
        </p:spPr>
      </p:pic>
    </p:spTree>
    <p:extLst>
      <p:ext uri="{BB962C8B-B14F-4D97-AF65-F5344CB8AC3E}">
        <p14:creationId xmlns:p14="http://schemas.microsoft.com/office/powerpoint/2010/main" val="2225794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D3406C-7CD2-5BEE-7EF3-4AA30738BFB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897499A-8A2F-87FF-1DAF-444B4EC5AE0A}"/>
              </a:ext>
            </a:extLst>
          </p:cNvPr>
          <p:cNvPicPr>
            <a:picLocks noGrp="1" noChangeAspect="1"/>
          </p:cNvPicPr>
          <p:nvPr>
            <p:ph idx="1"/>
          </p:nvPr>
        </p:nvPicPr>
        <p:blipFill>
          <a:blip r:embed="rId2"/>
          <a:stretch>
            <a:fillRect/>
          </a:stretch>
        </p:blipFill>
        <p:spPr>
          <a:xfrm>
            <a:off x="838200" y="2053468"/>
            <a:ext cx="10515600" cy="3895652"/>
          </a:xfrm>
        </p:spPr>
      </p:pic>
    </p:spTree>
    <p:extLst>
      <p:ext uri="{BB962C8B-B14F-4D97-AF65-F5344CB8AC3E}">
        <p14:creationId xmlns:p14="http://schemas.microsoft.com/office/powerpoint/2010/main" val="2385957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6817</TotalTime>
  <Words>367</Words>
  <Application>Microsoft Office PowerPoint</Application>
  <PresentationFormat>Widescreen</PresentationFormat>
  <Paragraphs>17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Futura PT Book</vt:lpstr>
      <vt:lpstr>Futura PT Demi</vt:lpstr>
      <vt:lpstr>Office Theme</vt:lpstr>
      <vt:lpstr>PowerPoint Presentation</vt:lpstr>
      <vt:lpstr>PowerPoint Presentation</vt:lpstr>
      <vt:lpstr>Pretreatment</vt:lpstr>
      <vt:lpstr>PowerPoint Presentation</vt:lpstr>
      <vt:lpstr>PowerPoint Presentation</vt:lpstr>
      <vt:lpstr>PowerPoint Presentation</vt:lpstr>
      <vt:lpstr>Preparation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2023-04-11T21:05:15Z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