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3"/>
  </p:notesMasterIdLst>
  <p:sldIdLst>
    <p:sldId id="256" r:id="rId5"/>
    <p:sldId id="266" r:id="rId6"/>
    <p:sldId id="437" r:id="rId7"/>
    <p:sldId id="290" r:id="rId8"/>
    <p:sldId id="438" r:id="rId9"/>
    <p:sldId id="439" r:id="rId10"/>
    <p:sldId id="440" r:id="rId11"/>
    <p:sldId id="43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8" d="100"/>
          <a:sy n="78" d="100"/>
        </p:scale>
        <p:origin x="672"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2023-03-28</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xml"/><Relationship Id="rId1" Type="http://schemas.openxmlformats.org/officeDocument/2006/relationships/video" Target="https://www.youtube.com/embed/9zh-7hIiP3Q?start=6&amp;feature=oembed"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79488" y="3631215"/>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dirty="0">
                <a:solidFill>
                  <a:schemeClr val="bg1"/>
                </a:solidFill>
                <a:latin typeface="Futura PT Book" panose="020B0502020204020303" pitchFamily="34" charset="0"/>
              </a:rPr>
              <a:t>The Individual </a:t>
            </a:r>
            <a:r>
              <a:rPr lang="en-US">
                <a:solidFill>
                  <a:schemeClr val="bg1"/>
                </a:solidFill>
                <a:latin typeface="Futura PT Book" panose="020B0502020204020303" pitchFamily="34" charset="0"/>
              </a:rPr>
              <a:t>Importance of Hair </a:t>
            </a:r>
            <a:r>
              <a:rPr lang="en-US" dirty="0">
                <a:solidFill>
                  <a:schemeClr val="bg1"/>
                </a:solidFill>
                <a:latin typeface="Futura PT Book" panose="020B0502020204020303" pitchFamily="34" charset="0"/>
              </a:rPr>
              <a:t>Removal Choice </a:t>
            </a:r>
            <a:endParaRPr lang="en-CA" dirty="0">
              <a:solidFill>
                <a:schemeClr val="bg1"/>
              </a:solidFill>
              <a:latin typeface="Futura PT Book" panose="020B05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A19662B-A47E-1718-8032-7A673DB5600C}"/>
              </a:ext>
            </a:extLst>
          </p:cNvPr>
          <p:cNvSpPr txBox="1"/>
          <p:nvPr/>
        </p:nvSpPr>
        <p:spPr>
          <a:xfrm>
            <a:off x="5452226" y="2345395"/>
            <a:ext cx="6126480" cy="3468622"/>
          </a:xfrm>
          <a:prstGeom prst="rect">
            <a:avLst/>
          </a:prstGeom>
        </p:spPr>
        <p:txBody>
          <a:bodyPr vert="horz" lIns="91440" tIns="45720" rIns="91440" bIns="45720" rtlCol="0">
            <a:normAutofit fontScale="85000" lnSpcReduction="20000"/>
          </a:bodyPr>
          <a:lstStyle/>
          <a:p>
            <a:pPr>
              <a:lnSpc>
                <a:spcPct val="90000"/>
              </a:lnSpc>
              <a:spcAft>
                <a:spcPts val="600"/>
              </a:spcAft>
            </a:pPr>
            <a:r>
              <a:rPr lang="en-US" sz="2000" dirty="0"/>
              <a:t>Consumers all over the world spend a lot of money per year on hair removal products and services.</a:t>
            </a:r>
          </a:p>
          <a:p>
            <a:pPr>
              <a:lnSpc>
                <a:spcPct val="90000"/>
              </a:lnSpc>
              <a:spcAft>
                <a:spcPts val="600"/>
              </a:spcAft>
            </a:pPr>
            <a:endParaRPr lang="en-US" sz="2000" dirty="0"/>
          </a:p>
          <a:p>
            <a:pPr>
              <a:lnSpc>
                <a:spcPct val="90000"/>
              </a:lnSpc>
              <a:spcAft>
                <a:spcPts val="600"/>
              </a:spcAft>
            </a:pPr>
            <a:r>
              <a:rPr lang="en-US" sz="2000" dirty="0"/>
              <a:t>Today hair removal methods range from procedures such as waxing and tweezing, to more advanced techniques that require special training, like electrolysis, laser, and intense pulsed light (IPL). Face and body hair removal has become increasingly popular as evolving technology makes it easier to perform with more effective results for both men and women for esthetic purposes or sport performance.</a:t>
            </a:r>
          </a:p>
          <a:p>
            <a:pPr>
              <a:lnSpc>
                <a:spcPct val="90000"/>
              </a:lnSpc>
              <a:spcAft>
                <a:spcPts val="600"/>
              </a:spcAft>
            </a:pPr>
            <a:endParaRPr lang="en-US" sz="2000" dirty="0"/>
          </a:p>
          <a:p>
            <a:pPr>
              <a:lnSpc>
                <a:spcPct val="90000"/>
              </a:lnSpc>
              <a:spcAft>
                <a:spcPts val="600"/>
              </a:spcAft>
            </a:pPr>
            <a:r>
              <a:rPr lang="en-US" sz="2000" dirty="0"/>
              <a:t>Estheticians should study and have a thorough understanding of hair removal because:</a:t>
            </a:r>
          </a:p>
          <a:p>
            <a:pPr>
              <a:lnSpc>
                <a:spcPct val="90000"/>
              </a:lnSpc>
              <a:spcAft>
                <a:spcPts val="600"/>
              </a:spcAft>
            </a:pPr>
            <a:endParaRPr lang="en-US" sz="2000" dirty="0"/>
          </a:p>
          <a:p>
            <a:pPr>
              <a:lnSpc>
                <a:spcPct val="90000"/>
              </a:lnSpc>
              <a:spcAft>
                <a:spcPts val="600"/>
              </a:spcAft>
            </a:pPr>
            <a:r>
              <a:rPr lang="en-US" sz="2000" dirty="0"/>
              <a:t>The growing popularity of hair removal makes up a large part of a salon’s business  and is one of the most lucrative services offered.</a:t>
            </a:r>
          </a:p>
        </p:txBody>
      </p:sp>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DD739B"/>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D1A3A4F4-D418-8F4E-5C7F-81B6C18386F5}"/>
              </a:ext>
            </a:extLst>
          </p:cNvPr>
          <p:cNvPicPr>
            <a:picLocks noChangeAspect="1"/>
          </p:cNvPicPr>
          <p:nvPr/>
        </p:nvPicPr>
        <p:blipFill>
          <a:blip r:embed="rId2"/>
          <a:stretch>
            <a:fillRect/>
          </a:stretch>
        </p:blipFill>
        <p:spPr>
          <a:xfrm>
            <a:off x="136237" y="2373425"/>
            <a:ext cx="5222079" cy="3476945"/>
          </a:xfrm>
          <a:prstGeom prst="rect">
            <a:avLst/>
          </a:prstGeom>
        </p:spPr>
      </p:pic>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2" name="Straight Connector 11">
            <a:extLst>
              <a:ext uri="{FF2B5EF4-FFF2-40B4-BE49-F238E27FC236}">
                <a16:creationId xmlns:a16="http://schemas.microsoft.com/office/drawing/2014/main" id="{39B7FDC9-F0CE-43A7-9F2A-83DD09DC345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7624" y="2265037"/>
            <a:ext cx="10125012" cy="0"/>
          </a:xfrm>
          <a:prstGeom prst="line">
            <a:avLst/>
          </a:prstGeom>
          <a:ln w="158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A0D17660-439F-C935-5716-6B40031871B2}"/>
              </a:ext>
            </a:extLst>
          </p:cNvPr>
          <p:cNvSpPr txBox="1"/>
          <p:nvPr/>
        </p:nvSpPr>
        <p:spPr>
          <a:xfrm>
            <a:off x="831273" y="2882268"/>
            <a:ext cx="10529454" cy="2308324"/>
          </a:xfrm>
          <a:prstGeom prst="rect">
            <a:avLst/>
          </a:prstGeom>
          <a:noFill/>
        </p:spPr>
        <p:txBody>
          <a:bodyPr wrap="square">
            <a:spAutoFit/>
          </a:bodyPr>
          <a:lstStyle/>
          <a:p>
            <a:r>
              <a:rPr lang="en-US" dirty="0"/>
              <a:t>Waxing is the most common method of hair removal in salons, making it an important service to learn, become proficient in, and provide.</a:t>
            </a:r>
          </a:p>
          <a:p>
            <a:endParaRPr lang="en-US" dirty="0"/>
          </a:p>
          <a:p>
            <a:r>
              <a:rPr lang="en-US" dirty="0"/>
              <a:t>Understanding the benefits, the risks, and how to perform various techniques is vital to an esthetician’s success in this profitable market.</a:t>
            </a:r>
          </a:p>
          <a:p>
            <a:endParaRPr lang="en-US" dirty="0"/>
          </a:p>
          <a:p>
            <a:r>
              <a:rPr lang="en-US" dirty="0"/>
              <a:t>Knowing what methods are used, room preparation, safety, and infection control procedures are an important part of hair removal procedures.</a:t>
            </a:r>
          </a:p>
        </p:txBody>
      </p:sp>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CEBE2B-FD23-0CAE-3B8D-ADFBF7BF3A1B}"/>
              </a:ext>
            </a:extLst>
          </p:cNvPr>
          <p:cNvSpPr>
            <a:spLocks noGrp="1"/>
          </p:cNvSpPr>
          <p:nvPr>
            <p:ph idx="1"/>
          </p:nvPr>
        </p:nvSpPr>
        <p:spPr/>
        <p:txBody>
          <a:bodyPr/>
          <a:lstStyle/>
          <a:p>
            <a:r>
              <a:rPr lang="en-US" dirty="0"/>
              <a:t>The scientific study of hair and its diseases is called trichology. </a:t>
            </a:r>
          </a:p>
          <a:p>
            <a:r>
              <a:rPr lang="en-US" dirty="0"/>
              <a:t>The average human is born with skin that houses approximately 5 million pilosebaceous units capable of producing hair.</a:t>
            </a:r>
          </a:p>
          <a:p>
            <a:r>
              <a:rPr lang="en-US" dirty="0"/>
              <a:t> It is important to understand all aspects of hair, including its structure, its appendages, and the types of hair found on the body.</a:t>
            </a:r>
          </a:p>
          <a:p>
            <a:r>
              <a:rPr lang="en-US" dirty="0"/>
              <a:t>This will help you to suggest and provide the best hair removal services to your client.</a:t>
            </a:r>
          </a:p>
        </p:txBody>
      </p:sp>
      <p:sp>
        <p:nvSpPr>
          <p:cNvPr id="5" name="TextBox 4">
            <a:extLst>
              <a:ext uri="{FF2B5EF4-FFF2-40B4-BE49-F238E27FC236}">
                <a16:creationId xmlns:a16="http://schemas.microsoft.com/office/drawing/2014/main" id="{3159F1D2-8985-FC29-20C7-9531378D39BE}"/>
              </a:ext>
            </a:extLst>
          </p:cNvPr>
          <p:cNvSpPr txBox="1"/>
          <p:nvPr/>
        </p:nvSpPr>
        <p:spPr>
          <a:xfrm>
            <a:off x="838200" y="681037"/>
            <a:ext cx="6096000" cy="769441"/>
          </a:xfrm>
          <a:prstGeom prst="rect">
            <a:avLst/>
          </a:prstGeom>
          <a:noFill/>
        </p:spPr>
        <p:txBody>
          <a:bodyPr wrap="square">
            <a:spAutoFit/>
          </a:bodyPr>
          <a:lstStyle/>
          <a:p>
            <a:r>
              <a:rPr lang="en-US" sz="4400" b="1" dirty="0">
                <a:solidFill>
                  <a:srgbClr val="A21D22"/>
                </a:solidFill>
                <a:latin typeface="+mj-lt"/>
              </a:rPr>
              <a:t>Structure of Hair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Online Media 13" title="Hair, Hair follicle, and Nail Structure">
            <a:hlinkClick r:id="" action="ppaction://media"/>
            <a:extLst>
              <a:ext uri="{FF2B5EF4-FFF2-40B4-BE49-F238E27FC236}">
                <a16:creationId xmlns:a16="http://schemas.microsoft.com/office/drawing/2014/main" id="{5EAE3503-B3C7-77AD-9481-E8E33FCB17DD}"/>
              </a:ext>
            </a:extLst>
          </p:cNvPr>
          <p:cNvPicPr>
            <a:picLocks noGrp="1" noRot="1" noChangeAspect="1"/>
          </p:cNvPicPr>
          <p:nvPr>
            <p:ph idx="1"/>
            <a:videoFile r:link="rId1"/>
          </p:nvPr>
        </p:nvPicPr>
        <p:blipFill>
          <a:blip r:embed="rId3"/>
          <a:stretch>
            <a:fillRect/>
          </a:stretch>
        </p:blipFill>
        <p:spPr>
          <a:xfrm>
            <a:off x="2154873" y="1253331"/>
            <a:ext cx="7700962" cy="4351338"/>
          </a:xfrm>
          <a:prstGeom prst="rect">
            <a:avLst/>
          </a:prstGeom>
        </p:spPr>
      </p:pic>
    </p:spTree>
    <p:extLst>
      <p:ext uri="{BB962C8B-B14F-4D97-AF65-F5344CB8AC3E}">
        <p14:creationId xmlns:p14="http://schemas.microsoft.com/office/powerpoint/2010/main" val="622476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4"/>
                </p:tgtEl>
              </p:cMediaNode>
            </p:video>
            <p:seq concurrent="1" nextAc="seek">
              <p:cTn id="8" restart="whenNotActive" fill="hold" evtFilter="cancelBubble" nodeType="interactiveSeq">
                <p:stCondLst>
                  <p:cond evt="onClick" delay="0">
                    <p:tgtEl>
                      <p:spTgt spid="1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4"/>
                                        </p:tgtEl>
                                      </p:cBhvr>
                                    </p:cmd>
                                  </p:childTnLst>
                                </p:cTn>
                              </p:par>
                            </p:childTnLst>
                          </p:cTn>
                        </p:par>
                      </p:childTnLst>
                    </p:cTn>
                  </p:par>
                </p:childTnLst>
              </p:cTn>
              <p:nextCondLst>
                <p:cond evt="onClick" delay="0">
                  <p:tgtEl>
                    <p:spTgt spid="1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B9FFB884-2EC7-419F-B264-1A034103A178}"/>
              </a:ext>
            </a:extLst>
          </p:cNvPr>
          <p:cNvSpPr txBox="1"/>
          <p:nvPr/>
        </p:nvSpPr>
        <p:spPr>
          <a:xfrm>
            <a:off x="656553" y="653986"/>
            <a:ext cx="6096000" cy="769441"/>
          </a:xfrm>
          <a:prstGeom prst="rect">
            <a:avLst/>
          </a:prstGeom>
          <a:noFill/>
        </p:spPr>
        <p:txBody>
          <a:bodyPr wrap="square">
            <a:spAutoFit/>
          </a:bodyPr>
          <a:lstStyle/>
          <a:p>
            <a:r>
              <a:rPr lang="en-US" sz="4400" b="1" dirty="0">
                <a:solidFill>
                  <a:srgbClr val="A21D22"/>
                </a:solidFill>
                <a:latin typeface="+mj-lt"/>
              </a:rPr>
              <a:t>Types of Hair</a:t>
            </a:r>
          </a:p>
        </p:txBody>
      </p:sp>
      <p:pic>
        <p:nvPicPr>
          <p:cNvPr id="11" name="Picture 10">
            <a:extLst>
              <a:ext uri="{FF2B5EF4-FFF2-40B4-BE49-F238E27FC236}">
                <a16:creationId xmlns:a16="http://schemas.microsoft.com/office/drawing/2014/main" id="{5F0281B4-E373-9837-CF9C-FC9294C9F942}"/>
              </a:ext>
            </a:extLst>
          </p:cNvPr>
          <p:cNvPicPr>
            <a:picLocks noChangeAspect="1"/>
          </p:cNvPicPr>
          <p:nvPr/>
        </p:nvPicPr>
        <p:blipFill>
          <a:blip r:embed="rId2"/>
          <a:stretch>
            <a:fillRect/>
          </a:stretch>
        </p:blipFill>
        <p:spPr>
          <a:xfrm>
            <a:off x="656553" y="1661913"/>
            <a:ext cx="10220960" cy="4373425"/>
          </a:xfrm>
          <a:prstGeom prst="rect">
            <a:avLst/>
          </a:prstGeom>
        </p:spPr>
      </p:pic>
    </p:spTree>
    <p:extLst>
      <p:ext uri="{BB962C8B-B14F-4D97-AF65-F5344CB8AC3E}">
        <p14:creationId xmlns:p14="http://schemas.microsoft.com/office/powerpoint/2010/main" val="25434536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044A9CBB-36A2-7959-7DF0-9C97F0C95C90}"/>
              </a:ext>
            </a:extLst>
          </p:cNvPr>
          <p:cNvPicPr>
            <a:picLocks noGrp="1" noChangeAspect="1"/>
          </p:cNvPicPr>
          <p:nvPr>
            <p:ph idx="1"/>
          </p:nvPr>
        </p:nvPicPr>
        <p:blipFill>
          <a:blip r:embed="rId2"/>
          <a:stretch>
            <a:fillRect/>
          </a:stretch>
        </p:blipFill>
        <p:spPr>
          <a:xfrm>
            <a:off x="1408747" y="1485900"/>
            <a:ext cx="9191625" cy="3886200"/>
          </a:xfrm>
        </p:spPr>
      </p:pic>
    </p:spTree>
    <p:extLst>
      <p:ext uri="{BB962C8B-B14F-4D97-AF65-F5344CB8AC3E}">
        <p14:creationId xmlns:p14="http://schemas.microsoft.com/office/powerpoint/2010/main" val="29868648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F8F98D-FBAA-4105-85D8-282E14068585}">
  <ds:schemaRefs>
    <ds:schemaRef ds:uri="http://www.w3.org/XML/1998/namespace"/>
    <ds:schemaRef ds:uri="e39b2e7b-4903-47ff-bd4b-8d2fa0c4d256"/>
    <ds:schemaRef ds:uri="http://purl.org/dc/elements/1.1/"/>
    <ds:schemaRef ds:uri="http://schemas.openxmlformats.org/package/2006/metadata/core-properties"/>
    <ds:schemaRef ds:uri="http://purl.org/dc/terms/"/>
    <ds:schemaRef ds:uri="http://schemas.microsoft.com/office/2006/documentManagement/types"/>
    <ds:schemaRef ds:uri="http://schemas.microsoft.com/office/infopath/2007/PartnerControls"/>
    <ds:schemaRef ds:uri="b859bac5-f8e7-4332-87d7-6acb10f197c4"/>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8654</TotalTime>
  <Words>290</Words>
  <Application>Microsoft Office PowerPoint</Application>
  <PresentationFormat>Widescreen</PresentationFormat>
  <Paragraphs>20</Paragraphs>
  <Slides>8</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Futura PT Book</vt:lpstr>
      <vt:lpstr>Futura PT Demi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2023-03-28T18:47:27Z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