
<file path=[Content_Types].xml><?xml version="1.0" encoding="utf-8"?>
<Types xmlns="http://schemas.openxmlformats.org/package/2006/content-types">
  <Default Extension="wmf" ContentType="image/x-wmf"/>
  <Default Extension="png" ContentType="image/png"/>
  <Default Extension="jpg" ContentType="image/jpeg"/>
  <Default Extension="jpeg" ContentType="image/jpeg"/>
  <Default Extension="xml" ContentType="application/xml"/>
  <Default Extension="rels" ContentType="application/vnd.openxmlformats-package.relationships+xml"/>
  <Default Extension="bin" ContentType="application/vnd.openxmlformats-officedocument.oleObject"/>
  <Override PartName="/ppt/notesSlides/notesSlide2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.xml" ContentType="application/vnd.openxmlformats-officedocument.presentationml.notesSlide+xml"/>
  <Override PartName="/ppt/slides/slide20.xml" ContentType="application/vnd.openxmlformats-officedocument.presentationml.slide+xml"/>
  <Override PartName="/ppt/slides/slide19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17.xml" ContentType="application/vnd.openxmlformats-officedocument.presentationml.slide+xml"/>
  <Override PartName="/ppt/slides/slide14.xml" ContentType="application/vnd.openxmlformats-officedocument.presentationml.slide+xml"/>
  <Override PartName="/ppt/slides/slide13.xml" ContentType="application/vnd.openxmlformats-officedocument.presentationml.slide+xml"/>
  <Override PartName="/ppt/slides/slide11.xml" ContentType="application/vnd.openxmlformats-officedocument.presentationml.slide+xml"/>
  <Override PartName="/ppt/slides/slide8.xml" ContentType="application/vnd.openxmlformats-officedocument.presentationml.slide+xml"/>
  <Override PartName="/ppt/slides/slide15.xml" ContentType="application/vnd.openxmlformats-officedocument.presentationml.slide+xml"/>
  <Override PartName="/ppt/slides/slide3.xml" ContentType="application/vnd.openxmlformats-officedocument.presentationml.slide+xml"/>
  <Override PartName="/ppt/slides/slide12.xml" ContentType="application/vnd.openxmlformats-officedocument.presentationml.slide+xml"/>
  <Override PartName="/ppt/slideLayouts/slideLayout3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s/slide9.xml" ContentType="application/vnd.openxmlformats-officedocument.presentationml.slide+xml"/>
  <Override PartName="/ppt/slideLayouts/slideLayout36.xml" ContentType="application/vnd.openxmlformats-officedocument.presentationml.slideLayout+xml"/>
  <Override PartName="/ppt/slides/slide10.xml" ContentType="application/vnd.openxmlformats-officedocument.presentationml.slide+xml"/>
  <Override PartName="/ppt/notesSlides/notesSlide11.xml" ContentType="application/vnd.openxmlformats-officedocument.presentationml.notesSlide+xml"/>
  <Override PartName="/ppt/slideLayouts/slideLayout2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1.xml" ContentType="application/vnd.openxmlformats-officedocument.presentationml.slideLayout+xml"/>
  <Override PartName="/ppt/notesSlides/notesSlide4.xml" ContentType="application/vnd.openxmlformats-officedocument.presentationml.notesSlide+xml"/>
  <Override PartName="/ppt/slideLayouts/slideLayout20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s/slide1.xml" ContentType="application/vnd.openxmlformats-officedocument.presentationml.slide+xml"/>
  <Override PartName="/ppt/slideLayouts/slideLayout14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s/slide5.xml" ContentType="application/vnd.openxmlformats-officedocument.presentationml.slide+xml"/>
  <Override PartName="/ppt/slideLayouts/slideLayout2.xml" ContentType="application/vnd.openxmlformats-officedocument.presentationml.slideLayout+xml"/>
  <Override PartName="/ppt/theme/theme3.xml" ContentType="application/vnd.openxmlformats-officedocument.theme+xml"/>
  <Override PartName="/ppt/slideLayouts/slideLayout10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Masters/slideMaster1.xml" ContentType="application/vnd.openxmlformats-officedocument.presentationml.slideMaster+xml"/>
  <Override PartName="/ppt/theme/theme2.xml" ContentType="application/vnd.openxmlformats-officedocument.theme+xml"/>
  <Override PartName="/ppt/slideLayouts/slideLayout15.xml" ContentType="application/vnd.openxmlformats-officedocument.presentationml.slideLayout+xml"/>
  <Override PartName="/ppt/notesMasters/notesMaster1.xml" ContentType="application/vnd.openxmlformats-officedocument.presentationml.notesMaster+xml"/>
  <Override PartName="/docProps/custom.xml" ContentType="application/vnd.openxmlformats-officedocument.custom-properties+xml"/>
  <Override PartName="/ppt/slides/slide6.xml" ContentType="application/vnd.openxmlformats-officedocument.presentationml.slide+xml"/>
  <Override PartName="/ppt/notesSlides/notesSlide17.xml" ContentType="application/vnd.openxmlformats-officedocument.presentationml.notesSlide+xml"/>
  <Override PartName="/ppt/slideLayouts/slideLayout11.xml" ContentType="application/vnd.openxmlformats-officedocument.presentationml.slideLayout+xml"/>
  <Override PartName="/ppt/tableStyles.xml" ContentType="application/vnd.openxmlformats-officedocument.presentationml.tableStyles+xml"/>
  <Override PartName="/ppt/presentation.xml" ContentType="application/vnd.openxmlformats-officedocument.presentationml.presentation.main+xml"/>
  <Override PartName="/docProps/core.xml" ContentType="application/vnd.openxmlformats-package.core-properties+xml"/>
  <Override PartName="/docProps/app.xml" ContentType="application/vnd.openxmlformats-officedocument.extended-properties+xml"/>
  <Override PartName="/ppt/slideLayouts/slideLayout18.xml" ContentType="application/vnd.openxmlformats-officedocument.presentationml.slideLayout+xml"/>
  <Override PartName="/ppt/slides/slide4.xml" ContentType="application/vnd.openxmlformats-officedocument.presentationml.slide+xml"/>
  <Override PartName="/ppt/slideLayouts/slideLayout12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24.xml" ContentType="application/vnd.openxmlformats-officedocument.presentationml.slideLayout+xml"/>
  <Override PartName="/customXml/itemProps3.xml" ContentType="application/vnd.openxmlformats-officedocument.customXmlProperties+xml"/>
  <Override PartName="/ppt/slides/slide16.xml" ContentType="application/vnd.openxmlformats-officedocument.presentationml.slide+xml"/>
  <Override PartName="/ppt/slideLayouts/slideLayout34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3.xml" ContentType="application/vnd.openxmlformats-officedocument.presentationml.slideLayout+xml"/>
  <Override PartName="/customXml/itemProps2.xml" ContentType="application/vnd.openxmlformats-officedocument.customXmlProperties+xml"/>
  <Override PartName="/ppt/theme/theme1.xml" ContentType="application/vnd.openxmlformats-officedocument.theme+xml"/>
  <Override PartName="/ppt/slideLayouts/slideLayout16.xml" ContentType="application/vnd.openxmlformats-officedocument.presentationml.slideLayout+xml"/>
  <Override PartName="/ppt/slides/slide2.xml" ContentType="application/vnd.openxmlformats-officedocument.presentationml.slide+xml"/>
  <Override PartName="/ppt/slideLayouts/slideLayout35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6.xml" ContentType="application/vnd.openxmlformats-officedocument.presentationml.slideLayout+xml"/>
  <Override PartName="/ppt/presProps.xml" ContentType="application/vnd.openxmlformats-officedocument.presentationml.presProps+xml"/>
  <Override PartName="/ppt/slides/slide21.xml" ContentType="application/vnd.openxmlformats-officedocument.presentationml.slide+xml"/>
  <Override PartName="/ppt/slides/slide7.xml" ContentType="application/vnd.openxmlformats-officedocument.presentationml.slide+xml"/>
  <Override PartName="/ppt/slideLayouts/slideLayout13.xml" ContentType="application/vnd.openxmlformats-officedocument.presentationml.slideLayout+xml"/>
  <Override PartName="/customXml/itemProps1.xml" ContentType="application/vnd.openxmlformats-officedocument.customXmlProperties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</Types>
</file>

<file path=_rels/.rels><?xml version="1.0" encoding="UTF-8" standalone="yes"?><Relationships xmlns="http://schemas.openxmlformats.org/package/2006/relationships"><Relationship Id="rId3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aveSubsetFonts="1">
  <p:sldMasterIdLst>
    <p:sldMasterId id="2147483648" r:id="rId1"/>
    <p:sldMasterId id="2147483674" r:id="rId2"/>
  </p:sldMasterIdLst>
  <p:notesMasterIdLst>
    <p:notesMasterId r:id="rId27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</p:sldIdLst>
  <p:sldSz cx="12192000" cy="6858000"/>
  <p:notesSz cx="6985000" cy="9283700"/>
  <p:defaultTextStyle>
    <a:defPPr>
      <a:defRPr lang="en-US"/>
    </a:defPPr>
    <a:lvl1pPr marL="0" algn="l" defTabSz="914400">
      <a:defRPr sz="18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>
      <a:defRPr sz="18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>
      <a:defRPr sz="18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>
      <a:defRPr sz="18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>
      <a:defRPr sz="18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>
      <a:defRPr sz="18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>
      <a:defRPr sz="18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>
      <a:defRPr sz="18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>
      <a:defRPr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 varScale="1">
        <p:scale>
          <a:sx n="79" d="100"/>
          <a:sy n="79" d="100"/>
        </p:scale>
        <p:origin x="811" y="77"/>
      </p:cViewPr>
      <p:guideLst>
        <p:guide pos="2214" orient="horz"/>
        <p:guide pos="2851" orient="horz"/>
        <p:guide pos="3284" orient="horz"/>
        <p:guide pos="2355" orient="horz"/>
        <p:guide pos="1669" orient="horz"/>
        <p:guide pos="360" orient="horz"/>
        <p:guide pos="1349" orient="horz"/>
        <p:guide pos="2149" orient="horz"/>
        <p:guide pos="1198" orient="horz"/>
        <p:guide pos="4319" orient="horz"/>
        <p:guide pos="704"/>
        <p:guide pos="7119"/>
        <p:guide pos="3179"/>
        <p:guide pos="1455"/>
        <p:guide pos="219"/>
        <p:guide pos="1233"/>
      </p:guideLst>
    </p:cSldViewPr>
  </p:slideViewPr>
  <p:gridSpacing cx="76200" cy="76200"/>
</p:viewPr>
</file>

<file path=ppt/_rels/presentation.xml.rels>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theme" Target="theme/theme1.xml"/><Relationship Id="rId4" Type="http://schemas.openxmlformats.org/officeDocument/2006/relationships/theme" Target="theme/theme2.xml"/><Relationship Id="rId5" Type="http://schemas.openxmlformats.org/officeDocument/2006/relationships/theme" Target="theme/theme3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slide" Target="slides/slide16.xml"/><Relationship Id="rId22" Type="http://schemas.openxmlformats.org/officeDocument/2006/relationships/slide" Target="slides/slide17.xml"/><Relationship Id="rId23" Type="http://schemas.openxmlformats.org/officeDocument/2006/relationships/slide" Target="slides/slide18.xml"/><Relationship Id="rId24" Type="http://schemas.openxmlformats.org/officeDocument/2006/relationships/slide" Target="slides/slide19.xml"/><Relationship Id="rId25" Type="http://schemas.openxmlformats.org/officeDocument/2006/relationships/slide" Target="slides/slide20.xml"/><Relationship Id="rId26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28" Type="http://schemas.openxmlformats.org/officeDocument/2006/relationships/presProps" Target="presProps.xml" /><Relationship Id="rId29" Type="http://schemas.openxmlformats.org/officeDocument/2006/relationships/tableStyles" Target="tableStyles.xml" /><Relationship Id="rId30" Type="http://schemas.openxmlformats.org/officeDocument/2006/relationships/viewProps" Target="viewProps.xml" /></Relationships>
</file>

<file path=ppt/notesMasters/_rels/notesMaster1.xml.rels><?xml version="1.0" encoding="UTF-8" standalone="yes"?>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 name="">
    <p:bg>
      <p:bgRef idx="1001">
        <a:schemeClr val="bg1"/>
      </p:bgRef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 bwMode="auto">
          <a:xfrm>
            <a:off x="0" y="0"/>
            <a:ext cx="3026833" cy="464185"/>
          </a:xfrm>
          <a:prstGeom prst="rect">
            <a:avLst/>
          </a:prstGeom>
        </p:spPr>
        <p:txBody>
          <a:bodyPr vert="horz" lIns="92960" tIns="46480" rIns="92960" bIns="46480" rtlCol="0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 bwMode="auto">
          <a:xfrm>
            <a:off x="3956551" y="0"/>
            <a:ext cx="3026833" cy="464185"/>
          </a:xfrm>
          <a:prstGeom prst="rect">
            <a:avLst/>
          </a:prstGeom>
        </p:spPr>
        <p:txBody>
          <a:bodyPr vert="horz" lIns="92960" tIns="46480" rIns="92960" bIns="46480" rtlCol="0"/>
          <a:lstStyle>
            <a:lvl1pPr algn="r">
              <a:defRPr sz="1200"/>
            </a:lvl1pPr>
          </a:lstStyle>
          <a:p>
            <a:pPr>
              <a:defRPr/>
            </a:pPr>
            <a:fld id="{A6E1133A-33E6-41DE-9EDC-2B4E7ACFB7D2}" type="datetimeFigureOut">
              <a:rPr lang="en-US"/>
              <a:t>2/4/2025</a:t>
            </a:fld>
            <a:endParaRPr lang="en-US"/>
          </a:p>
        </p:txBody>
      </p:sp>
      <p:sp>
        <p:nvSpPr>
          <p:cNvPr id="4" name="Slide Image Placeholder 3"/>
          <p:cNvSpPr>
            <a:spLocks noChangeAspect="1" noGrp="1" noRot="1"/>
          </p:cNvSpPr>
          <p:nvPr>
            <p:ph type="sldImg" idx="2"/>
          </p:nvPr>
        </p:nvSpPr>
        <p:spPr bwMode="auto">
          <a:xfrm>
            <a:off x="398463" y="696913"/>
            <a:ext cx="6188075" cy="34813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960" tIns="46480" rIns="92960" bIns="46480" rtlCol="0" anchor="ctr"/>
          <a:lstStyle/>
          <a:p>
            <a:pPr>
              <a:defRPr/>
            </a:pPr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 bwMode="auto">
          <a:xfrm>
            <a:off x="698500" y="4409758"/>
            <a:ext cx="5588000" cy="4177665"/>
          </a:xfrm>
          <a:prstGeom prst="rect">
            <a:avLst/>
          </a:prstGeom>
        </p:spPr>
        <p:txBody>
          <a:bodyPr vert="horz" lIns="92960" tIns="46480" rIns="92960" bIns="46480" rtlCol="0">
            <a:normAutofit/>
          </a:bodyPr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 bwMode="auto">
          <a:xfrm>
            <a:off x="0" y="8817904"/>
            <a:ext cx="3026833" cy="464185"/>
          </a:xfrm>
          <a:prstGeom prst="rect">
            <a:avLst/>
          </a:prstGeom>
        </p:spPr>
        <p:txBody>
          <a:bodyPr vert="horz" lIns="92960" tIns="46480" rIns="92960" bIns="4648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 bwMode="auto">
          <a:xfrm>
            <a:off x="3956551" y="8817904"/>
            <a:ext cx="3026833" cy="464185"/>
          </a:xfrm>
          <a:prstGeom prst="rect">
            <a:avLst/>
          </a:prstGeom>
        </p:spPr>
        <p:txBody>
          <a:bodyPr vert="horz" lIns="92960" tIns="46480" rIns="92960" bIns="46480" rtlCol="0" anchor="b"/>
          <a:lstStyle>
            <a:lvl1pPr algn="r">
              <a:defRPr sz="1200"/>
            </a:lvl1pPr>
          </a:lstStyle>
          <a:p>
            <a:pPr>
              <a:defRPr/>
            </a:pPr>
            <a:fld id="{3F1AA2EC-018E-495A-975D-CC074962699C}" type="slidenum">
              <a:rPr lang="en-US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>
      <a:defRPr sz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>
      <a:defRPr sz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>
      <a:defRPr sz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>
      <a:defRPr sz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>
      <a:defRPr sz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>
      <a:defRPr sz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>
      <a:defRPr sz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>
      <a:defRPr sz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>
      <a:defRPr sz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 ?>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 ?>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 ?>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 ?>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 ?>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 ?>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 ?>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 ?>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 ?>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 ?>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 ?>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 ?>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 ?>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 ?>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 ?>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 ?>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 ?>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 ?>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 ?>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 ?>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 ?>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>
          <a:xfrm>
            <a:off x="398463" y="696913"/>
            <a:ext cx="6188075" cy="34813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3F1AA2EC-018E-495A-975D-CC074962699C}" type="slidenum">
              <a:rPr lang="en-US"/>
              <a:t>1</a:t>
            </a:fld>
            <a:endParaRPr lang="en-US"/>
          </a:p>
        </p:txBody>
      </p:sp>
    </p:spTree>
  </p:cSld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00AC5CD8-9AF3-59AC-018A-9B04247B3762}" type="slidenum">
              <a:rPr/>
              <a:t/>
            </a:fld>
            <a:endParaRPr/>
          </a:p>
        </p:txBody>
      </p:sp>
    </p:spTree>
  </p:cSld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CFC8D86F-F877-491D-6078-A0D635ECFCFD}" type="slidenum">
              <a:rPr/>
              <a:t/>
            </a:fld>
            <a:endParaRPr/>
          </a:p>
        </p:txBody>
      </p:sp>
    </p:spTree>
  </p:cSld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91A71202-C029-51FC-8D34-328351461EDF}" type="slidenum">
              <a:rPr/>
              <a:t/>
            </a:fld>
            <a:endParaRPr/>
          </a:p>
        </p:txBody>
      </p:sp>
    </p:spTree>
  </p:cSld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690379BA-CA62-30D1-A8B8-D492FF443102}" type="slidenum">
              <a:rPr/>
              <a:t/>
            </a:fld>
            <a:endParaRPr/>
          </a:p>
        </p:txBody>
      </p:sp>
    </p:spTree>
  </p:cSld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E744D599-44B8-5165-22F4-A47372EE0883}" type="slidenum">
              <a:rPr/>
              <a:t/>
            </a:fld>
            <a:endParaRPr/>
          </a:p>
        </p:txBody>
      </p:sp>
    </p:spTree>
  </p:cSld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752C35A0-6BE8-9118-043F-5E36A94C72DF}" type="slidenum">
              <a:rPr/>
              <a:t/>
            </a:fld>
            <a:endParaRPr/>
          </a:p>
        </p:txBody>
      </p:sp>
    </p:spTree>
  </p:cSld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873A0A84-569D-3B37-D346-2035C71DB8B6}" type="slidenum">
              <a:rPr/>
              <a:t/>
            </a:fld>
            <a:endParaRPr/>
          </a:p>
        </p:txBody>
      </p:sp>
    </p:spTree>
  </p:cSld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FCD97EEF-7A58-4B45-BB3F-CECCE36A2B6B}" type="slidenum">
              <a:rPr/>
              <a:t/>
            </a:fld>
            <a:endParaRPr/>
          </a:p>
        </p:txBody>
      </p:sp>
    </p:spTree>
  </p:cSld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1E02C1BE-C367-0C28-575F-B5D0B8011C55}" type="slidenum">
              <a:rPr/>
              <a:t/>
            </a:fld>
            <a:endParaRPr/>
          </a:p>
        </p:txBody>
      </p:sp>
    </p:spTree>
  </p:cSld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889DD779-F91A-B2CD-3A6E-4445930F5798}" type="slidenum">
              <a:rPr/>
              <a:t/>
            </a:fld>
            <a:endParaRPr/>
          </a:p>
        </p:txBody>
      </p:sp>
    </p:spTree>
  </p:cSld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9CD0FFAC-EE42-A1AA-46AD-5697EEC895D7}" type="slidenum">
              <a:rPr/>
              <a:t/>
            </a:fld>
            <a:endParaRPr/>
          </a:p>
        </p:txBody>
      </p:sp>
    </p:spTree>
  </p:cSld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D2C58543-1EA5-E918-2B8D-F75ACF340998}" type="slidenum">
              <a:rPr/>
              <a:t/>
            </a:fld>
            <a:endParaRPr/>
          </a:p>
        </p:txBody>
      </p:sp>
    </p:spTree>
  </p:cSld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C47A2A6E-3EDE-B5DA-8429-8D7247348A1F}" type="slidenum">
              <a:rPr/>
              <a:t/>
            </a:fld>
            <a:endParaRPr/>
          </a:p>
        </p:txBody>
      </p:sp>
    </p:spTree>
  </p:cSld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4883668B-BF0D-9E3E-4181-A4ADB264A236}" type="slidenum">
              <a:rPr/>
              <a:t/>
            </a:fld>
            <a:endParaRPr/>
          </a:p>
        </p:txBody>
      </p:sp>
    </p:spTree>
  </p:cSld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462D393B-517D-82E7-BA48-21774EFA382D}" type="slidenum">
              <a:rPr/>
              <a:t/>
            </a:fld>
            <a:endParaRPr/>
          </a:p>
        </p:txBody>
      </p:sp>
    </p:spTree>
  </p:cSld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28252EF2-7654-8E0D-2FC0-23C0FEB273DE}" type="slidenum">
              <a:rPr/>
              <a:t/>
            </a:fld>
            <a:endParaRPr/>
          </a:p>
        </p:txBody>
      </p:sp>
    </p:spTree>
  </p:cSld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AD52084C-14E7-4AB1-38FC-418EC45EC096}" type="slidenum">
              <a:rPr/>
              <a:t/>
            </a:fld>
            <a:endParaRPr/>
          </a:p>
        </p:txBody>
      </p:sp>
    </p:spTree>
  </p:cSld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A76DF2B5-50AB-26D5-8C62-C5F0336D5457}" type="slidenum">
              <a:rPr/>
              <a:t/>
            </a:fld>
            <a:endParaRPr/>
          </a:p>
        </p:txBody>
      </p:sp>
    </p:spTree>
  </p:cSld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EDACEC80-FAF9-4D86-4EE2-CE850AD2B8AD}" type="slidenum">
              <a:rPr/>
              <a:t/>
            </a:fld>
            <a:endParaRPr/>
          </a:p>
        </p:txBody>
      </p:sp>
    </p:spTree>
  </p:cSld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A990C014-FF9C-9CBA-AC53-51DAA3189BAC}" type="slidenum">
              <a:rPr/>
              <a:t/>
            </a:fld>
            <a:endParaRPr/>
          </a:p>
        </p:txBody>
      </p:sp>
    </p:spTree>
  </p:cSld>
</p:notes>
</file>

<file path=ppt/slideLayouts/_rels/slideLayout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Relationship Id="rId3" Type="http://schemas.openxmlformats.org/officeDocument/2006/relationships/image" Target="../media/image3.png"/></Relationships>
</file>

<file path=ppt/slideLayouts/_rels/slideLayout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8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</file>

<file path=ppt/slideLayouts/_rels/slideLayout1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1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1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1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17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18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19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</file>

<file path=ppt/slideLayouts/_rels/slideLayout20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2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2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2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2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2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2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title" userDrawn="1">
  <p:cSld name="Title Slid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auto"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auto"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>
              <a:defRPr/>
            </a:pPr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  <p:sp>
        <p:nvSpPr>
          <p:cNvPr id="9" name="TextBox 8"/>
          <p:cNvSpPr txBox="1"/>
          <p:nvPr/>
        </p:nvSpPr>
        <p:spPr bwMode="auto">
          <a:xfrm>
            <a:off x="4631239" y="4915592"/>
            <a:ext cx="724494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/>
              </a:defRPr>
            </a:lvl1pPr>
          </a:lstStyle>
          <a:p>
            <a:pPr>
              <a:defRPr/>
            </a:pPr>
            <a:r>
              <a:rPr lang="en-CA" sz="3200">
                <a:solidFill>
                  <a:schemeClr val="bg1"/>
                </a:solidFill>
                <a:latin typeface="+mn-lt"/>
              </a:rPr>
              <a:t>Medical Radiologic Technology Program</a:t>
            </a:r>
            <a:endParaRPr/>
          </a:p>
          <a:p>
            <a:pPr>
              <a:defRPr/>
            </a:pPr>
            <a:r>
              <a:rPr lang="en-CA" sz="3200">
                <a:solidFill>
                  <a:schemeClr val="bg1"/>
                </a:solidFill>
                <a:latin typeface="+mn-lt"/>
              </a:rPr>
              <a:t>Eden Brook College</a:t>
            </a:r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type="obj" userDrawn="1">
  <p:cSld name="Title and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 bwMode="auto"/>
        <p:txBody>
          <a:bodyPr/>
          <a:lstStyle>
            <a:lvl1pPr>
              <a:defRPr>
                <a:solidFill>
                  <a:srgbClr val="A21D22"/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4253" y="510363"/>
            <a:ext cx="495477" cy="77617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 rot="10800000">
            <a:off x="1" y="6581556"/>
            <a:ext cx="12192000" cy="345368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 bwMode="auto">
          <a:xfrm>
            <a:off x="8142489" y="6534834"/>
            <a:ext cx="331693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US" sz="1400" b="1"/>
              <a:t>© MRT Program, Eden Brook College</a:t>
            </a:r>
            <a:r>
              <a:rPr lang="en-US" sz="1800" b="1"/>
              <a:t>​</a:t>
            </a:r>
            <a:endParaRPr/>
          </a:p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secHead" userDrawn="1">
  <p:cSld name="Section Header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type="twoObj" userDrawn="1">
  <p:cSld name="Two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 bwMode="auto"/>
        <p:txBody>
          <a:bodyPr/>
          <a:lstStyle>
            <a:lvl1pPr>
              <a:defRPr>
                <a:solidFill>
                  <a:srgbClr val="A21D22"/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 bwMode="auto">
          <a:xfrm>
            <a:off x="838200" y="1825625"/>
            <a:ext cx="5181600" cy="4351338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6172200" y="1825625"/>
            <a:ext cx="5181600" cy="4351338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 rot="10800000">
            <a:off x="1" y="6581556"/>
            <a:ext cx="12192000" cy="345368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 bwMode="auto">
          <a:xfrm>
            <a:off x="8251863" y="6550362"/>
            <a:ext cx="331693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US" sz="1400" b="1"/>
              <a:t>© MRT Program, Eden Brook College</a:t>
            </a:r>
            <a:r>
              <a:rPr lang="en-US" sz="1800" b="1"/>
              <a:t>​</a:t>
            </a:r>
            <a:endParaRPr/>
          </a:p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twoTxTwoObj" userDrawn="1">
  <p:cSld name="Comparis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9788" y="365125"/>
            <a:ext cx="10515600" cy="1325563"/>
          </a:xfrm>
        </p:spPr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839788" y="2505074"/>
            <a:ext cx="5157787" cy="3684588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 bwMode="auto"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 bwMode="auto">
          <a:xfrm>
            <a:off x="6172200" y="2505074"/>
            <a:ext cx="5183188" cy="3684588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titleOnly" userDrawn="1">
  <p:cSld name="Title Only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blank" userDrawn="1">
  <p:cSld name="Blank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4253" y="510363"/>
            <a:ext cx="495477" cy="776177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objTx" userDrawn="1">
  <p:cSld name="Content with Capti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auto"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picTx" userDrawn="1">
  <p:cSld name="Picture with Capti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 bwMode="auto"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>
              <a:defRPr/>
            </a:pPr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auto"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vertTx" userDrawn="1">
  <p:cSld name="Title and Vertical Tex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vertTitleAndTx" userDrawn="1">
  <p:cSld name="Vertical Title and Tex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 bwMode="auto">
          <a:xfrm>
            <a:off x="8724900" y="365125"/>
            <a:ext cx="2628900" cy="5811838"/>
          </a:xfrm>
        </p:spPr>
        <p:txBody>
          <a:bodyPr vert="eaVert"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 bwMode="auto">
          <a:xfrm>
            <a:off x="838200" y="365125"/>
            <a:ext cx="7734300" cy="5811838"/>
          </a:xfrm>
        </p:spPr>
        <p:txBody>
          <a:bodyPr vert="eaVert"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0" showMasterPhAnim="0" showMasterSp="0" userDrawn="1">
  <p:cSld name="1_Title Slid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auto">
          <a:xfrm>
            <a:off x="5939693" y="1320800"/>
            <a:ext cx="5804225" cy="2980352"/>
          </a:xfrm>
          <a:prstGeom prst="rect">
            <a:avLst/>
          </a:prstGeom>
        </p:spPr>
        <p:txBody>
          <a:bodyPr/>
          <a:lstStyle>
            <a:lvl1pPr algn="l">
              <a:defRPr sz="6000">
                <a:solidFill>
                  <a:schemeClr val="tx1"/>
                </a:solidFill>
                <a:latin typeface="Impact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 hasCustomPrompt="1"/>
          </p:nvPr>
        </p:nvSpPr>
        <p:spPr bwMode="auto">
          <a:xfrm>
            <a:off x="5939693" y="4401024"/>
            <a:ext cx="5804225" cy="675789"/>
          </a:xfrm>
          <a:prstGeom prst="rect">
            <a:avLst/>
          </a:prstGeom>
        </p:spPr>
        <p:txBody>
          <a:bodyPr vert="horz"/>
          <a:lstStyle>
            <a:lvl1pPr marL="0" algn="l" defTabSz="914400">
              <a:spcBef>
                <a:spcPts val="0"/>
              </a:spcBef>
              <a:defRPr lang="en-US" sz="1400" b="1">
                <a:solidFill>
                  <a:srgbClr val="005EB8"/>
                </a:solidFill>
                <a:latin typeface="Arial"/>
                <a:ea typeface="+mn-ea"/>
                <a:cs typeface="Arial"/>
              </a:defRPr>
            </a:lvl1pPr>
          </a:lstStyle>
          <a:p>
            <a:pPr lvl="0">
              <a:defRPr/>
            </a:pPr>
            <a:r>
              <a:rPr lang="en-US"/>
              <a:t>Presentation Subtitle</a:t>
            </a:r>
            <a:endParaRPr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570520" y="1160952"/>
            <a:ext cx="4840281" cy="374904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0" showMasterPhAnim="0" showMasterSp="0" userDrawn="1">
  <p:cSld name="Large text /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3803" y="154483"/>
            <a:ext cx="8929797" cy="627860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2"/>
                </a:solidFill>
                <a:latin typeface="Arial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 bwMode="auto"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/>
              <a:buChar char="•"/>
              <a:defRPr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6" name="TextBox 5"/>
          <p:cNvSpPr txBox="1"/>
          <p:nvPr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7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9" name="TextBox 8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0" showMasterPhAnim="0" showMasterSp="0" userDrawn="1">
  <p:cSld name="Large text / content - numbered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 bwMode="auto"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+mj-lt"/>
              <a:buAutoNum type="arabicPeriod"/>
              <a:defRPr>
                <a:solidFill>
                  <a:schemeClr val="tx2"/>
                </a:solidFill>
              </a:defRPr>
            </a:lvl1pPr>
            <a:lvl2pPr marL="685800" indent="-342900">
              <a:buFont typeface="+mj-lt"/>
              <a:buAutoNum type="alphaLcParenR"/>
              <a:defRPr sz="2400"/>
            </a:lvl2pPr>
            <a:lvl3pPr marL="914400" indent="-228600">
              <a:buFont typeface="+mj-lt"/>
              <a:buAutoNum type="romanLcPeriod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1128" y="157877"/>
            <a:ext cx="8932472" cy="682387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2"/>
                </a:solidFill>
                <a:latin typeface="Arial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6" name="TextBox 5"/>
          <p:cNvSpPr txBox="1"/>
          <p:nvPr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7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9" name="TextBox 8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Large imag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19936" y="155769"/>
            <a:ext cx="8933664" cy="675703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1"/>
                </a:solidFill>
                <a:latin typeface="Arial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0" hasCustomPrompt="1"/>
          </p:nvPr>
        </p:nvSpPr>
        <p:spPr bwMode="auto">
          <a:xfrm>
            <a:off x="843843" y="1239716"/>
            <a:ext cx="10457040" cy="4868750"/>
          </a:xfrm>
          <a:prstGeom prst="rect">
            <a:avLst/>
          </a:prstGeom>
        </p:spPr>
        <p:txBody>
          <a:bodyPr vert="horz"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Insert image here.</a:t>
            </a:r>
            <a:endParaRPr/>
          </a:p>
        </p:txBody>
      </p:sp>
      <p:sp>
        <p:nvSpPr>
          <p:cNvPr id="6" name="Text Placeholder 10"/>
          <p:cNvSpPr>
            <a:spLocks noGrp="1"/>
          </p:cNvSpPr>
          <p:nvPr>
            <p:ph type="body" sz="quarter" idx="11" hasCustomPrompt="1"/>
          </p:nvPr>
        </p:nvSpPr>
        <p:spPr bwMode="auto">
          <a:xfrm>
            <a:off x="5407512" y="6133275"/>
            <a:ext cx="5995595" cy="285716"/>
          </a:xfrm>
          <a:prstGeom prst="rect">
            <a:avLst/>
          </a:prstGeom>
        </p:spPr>
        <p:txBody>
          <a:bodyPr vert="horz"/>
          <a:lstStyle>
            <a:lvl1pPr marL="0" algn="r" defTabSz="914400">
              <a:spcBef>
                <a:spcPts val="0"/>
              </a:spcBef>
              <a:defRPr lang="en-US" sz="1000" b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+mn-ea"/>
                <a:cs typeface="Arial"/>
              </a:defRPr>
            </a:lvl1pPr>
          </a:lstStyle>
          <a:p>
            <a:pPr lvl="0">
              <a:defRPr/>
            </a:pPr>
            <a:r>
              <a:rPr lang="en-US"/>
              <a:t>Source: Include image source here</a:t>
            </a:r>
            <a:endParaRPr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9" name="TextBox 8"/>
          <p:cNvSpPr txBox="1"/>
          <p:nvPr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4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10" name="TextBox 9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Large text / content / imag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0397" y="154657"/>
            <a:ext cx="8933203" cy="685607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2"/>
                </a:solidFill>
                <a:latin typeface="Arial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 bwMode="auto">
          <a:xfrm>
            <a:off x="846668" y="1248509"/>
            <a:ext cx="10454217" cy="2517157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/>
              <a:buChar char="•"/>
              <a:defRPr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US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1" hasCustomPrompt="1"/>
          </p:nvPr>
        </p:nvSpPr>
        <p:spPr bwMode="auto">
          <a:xfrm>
            <a:off x="843843" y="3852567"/>
            <a:ext cx="10457040" cy="2255898"/>
          </a:xfrm>
          <a:prstGeom prst="rect">
            <a:avLst/>
          </a:prstGeom>
        </p:spPr>
        <p:txBody>
          <a:bodyPr vert="horz"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Insert image here.</a:t>
            </a:r>
            <a:endParaRPr/>
          </a:p>
        </p:txBody>
      </p:sp>
      <p:sp>
        <p:nvSpPr>
          <p:cNvPr id="5" name="Text Placeholder 10"/>
          <p:cNvSpPr>
            <a:spLocks noGrp="1"/>
          </p:cNvSpPr>
          <p:nvPr>
            <p:ph type="body" sz="quarter" idx="12" hasCustomPrompt="1"/>
          </p:nvPr>
        </p:nvSpPr>
        <p:spPr bwMode="auto">
          <a:xfrm>
            <a:off x="5407512" y="6126049"/>
            <a:ext cx="5995595" cy="257166"/>
          </a:xfrm>
          <a:prstGeom prst="rect">
            <a:avLst/>
          </a:prstGeom>
        </p:spPr>
        <p:txBody>
          <a:bodyPr vert="horz"/>
          <a:lstStyle>
            <a:lvl1pPr marL="0" algn="r" defTabSz="914400">
              <a:spcBef>
                <a:spcPts val="0"/>
              </a:spcBef>
              <a:defRPr lang="en-US" sz="1000" b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+mn-ea"/>
                <a:cs typeface="Arial"/>
              </a:defRPr>
            </a:lvl1pPr>
          </a:lstStyle>
          <a:p>
            <a:pPr lvl="0">
              <a:defRPr/>
            </a:pPr>
            <a:r>
              <a:rPr lang="en-US"/>
              <a:t>Source: Include image source here</a:t>
            </a:r>
            <a:endParaRPr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9" name="TextBox 8"/>
          <p:cNvSpPr txBox="1"/>
          <p:nvPr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10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11" name="TextBox 10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Image / Text spli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0397" y="160030"/>
            <a:ext cx="8933203" cy="647852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1"/>
                </a:solidFill>
                <a:latin typeface="Arial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0" hasCustomPrompt="1"/>
          </p:nvPr>
        </p:nvSpPr>
        <p:spPr bwMode="auto">
          <a:xfrm>
            <a:off x="6807200" y="1248508"/>
            <a:ext cx="4493683" cy="4689714"/>
          </a:xfrm>
          <a:prstGeom prst="rect">
            <a:avLst/>
          </a:prstGeom>
        </p:spPr>
        <p:txBody>
          <a:bodyPr vert="horz"/>
          <a:lstStyle>
            <a:lvl1pPr marL="0" indent="0">
              <a:buFont typeface="Arial"/>
              <a:buNone/>
              <a:defRPr>
                <a:solidFill>
                  <a:schemeClr val="accent3"/>
                </a:solidFill>
              </a:defRPr>
            </a:lvl1pPr>
            <a:lvl2pPr marL="685800" indent="-342900">
              <a:defRPr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>
              <a:defRPr/>
            </a:pPr>
            <a:r>
              <a:rPr lang="en-CA"/>
              <a:t>Insert image here.</a:t>
            </a:r>
            <a:endParaRPr/>
          </a:p>
        </p:txBody>
      </p:sp>
      <p:sp>
        <p:nvSpPr>
          <p:cNvPr id="6" name="Content Placeholder 7"/>
          <p:cNvSpPr>
            <a:spLocks noGrp="1"/>
          </p:cNvSpPr>
          <p:nvPr>
            <p:ph sz="quarter" idx="12"/>
          </p:nvPr>
        </p:nvSpPr>
        <p:spPr bwMode="auto">
          <a:xfrm>
            <a:off x="846669" y="1248508"/>
            <a:ext cx="5604932" cy="5076988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/>
              <a:buChar char="•"/>
              <a:defRPr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1" hasCustomPrompt="1"/>
          </p:nvPr>
        </p:nvSpPr>
        <p:spPr bwMode="auto">
          <a:xfrm>
            <a:off x="6806493" y="5938221"/>
            <a:ext cx="4653986" cy="384318"/>
          </a:xfrm>
          <a:prstGeom prst="rect">
            <a:avLst/>
          </a:prstGeom>
        </p:spPr>
        <p:txBody>
          <a:bodyPr vert="horz"/>
          <a:lstStyle>
            <a:lvl1pPr marL="0" algn="r" defTabSz="914400">
              <a:spcBef>
                <a:spcPts val="0"/>
              </a:spcBef>
              <a:defRPr lang="en-US" sz="1000" b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+mn-ea"/>
                <a:cs typeface="Arial"/>
              </a:defRPr>
            </a:lvl1pPr>
          </a:lstStyle>
          <a:p>
            <a:pPr lvl="0">
              <a:defRPr/>
            </a:pPr>
            <a:r>
              <a:rPr lang="en-US"/>
              <a:t>Source: Include image source here</a:t>
            </a:r>
            <a:endParaRPr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10" name="TextBox 9"/>
          <p:cNvSpPr txBox="1"/>
          <p:nvPr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 Alberta Institute of Technology</a:t>
            </a:r>
            <a:endParaRPr/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5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11" name="TextBox 10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 Alberta Institute of Technology</a:t>
            </a:r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Text / Text spli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0398" y="155149"/>
            <a:ext cx="8944925" cy="685114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2"/>
                </a:solidFill>
                <a:latin typeface="Arial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6260123" y="1239716"/>
            <a:ext cx="5055000" cy="5085781"/>
          </a:xfrm>
          <a:prstGeom prst="rect">
            <a:avLst/>
          </a:prstGeom>
        </p:spPr>
        <p:txBody>
          <a:bodyPr/>
          <a:lstStyle>
            <a:lvl1pPr marL="342900" indent="-342900">
              <a:buFont typeface="Arial"/>
              <a:buChar char="•"/>
              <a:defRPr sz="2800"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 b="0"/>
            </a:lvl2pPr>
            <a:lvl3pPr marL="914400" indent="-228600">
              <a:buFont typeface="Wingdings"/>
              <a:buChar char="§"/>
              <a:defRPr sz="2000" b="0"/>
            </a:lvl3pPr>
            <a:lvl4pPr marL="1143000" indent="-228600">
              <a:defRPr sz="1800" b="0"/>
            </a:lvl4pPr>
            <a:lvl5pPr marL="1371600" indent="-228600">
              <a:defRPr sz="1600" b="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11" name="Content Placeholder 7"/>
          <p:cNvSpPr>
            <a:spLocks noGrp="1"/>
          </p:cNvSpPr>
          <p:nvPr>
            <p:ph sz="quarter" idx="12"/>
          </p:nvPr>
        </p:nvSpPr>
        <p:spPr bwMode="auto">
          <a:xfrm>
            <a:off x="846669" y="1239716"/>
            <a:ext cx="5108655" cy="5085781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/>
              <a:buChar char="•"/>
              <a:defRPr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7" name="TextBox 6"/>
          <p:cNvSpPr txBox="1"/>
          <p:nvPr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 Alberta Institute of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4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8" name="TextBox 7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 Alberta Institute of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2_Title Slid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auto">
          <a:xfrm>
            <a:off x="5939693" y="1320800"/>
            <a:ext cx="5804225" cy="2980352"/>
          </a:xfrm>
          <a:prstGeom prst="rect">
            <a:avLst/>
          </a:prstGeom>
        </p:spPr>
        <p:txBody>
          <a:bodyPr/>
          <a:lstStyle>
            <a:lvl1pPr algn="l">
              <a:defRPr sz="6000">
                <a:solidFill>
                  <a:schemeClr val="tx1"/>
                </a:solidFill>
                <a:latin typeface="Impact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 hasCustomPrompt="1"/>
          </p:nvPr>
        </p:nvSpPr>
        <p:spPr bwMode="auto">
          <a:xfrm>
            <a:off x="5939693" y="4401024"/>
            <a:ext cx="5804225" cy="675789"/>
          </a:xfrm>
          <a:prstGeom prst="rect">
            <a:avLst/>
          </a:prstGeom>
        </p:spPr>
        <p:txBody>
          <a:bodyPr vert="horz"/>
          <a:lstStyle>
            <a:lvl1pPr marL="0" algn="l" defTabSz="914400">
              <a:spcBef>
                <a:spcPts val="0"/>
              </a:spcBef>
              <a:defRPr lang="en-US" sz="1400" b="1">
                <a:solidFill>
                  <a:srgbClr val="005EB8"/>
                </a:solidFill>
                <a:latin typeface="Arial"/>
                <a:ea typeface="+mn-ea"/>
                <a:cs typeface="Arial"/>
              </a:defRPr>
            </a:lvl1pPr>
          </a:lstStyle>
          <a:p>
            <a:pPr lvl="0">
              <a:defRPr/>
            </a:pPr>
            <a:r>
              <a:rPr lang="en-US"/>
              <a:t>Presentation Subtitle</a:t>
            </a:r>
            <a:endParaRPr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570520" y="1160952"/>
            <a:ext cx="4840281" cy="374904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1_Large text /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3803" y="154483"/>
            <a:ext cx="8929797" cy="627860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2"/>
                </a:solidFill>
                <a:latin typeface="Arial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 bwMode="auto"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/>
              <a:buChar char="•"/>
              <a:defRPr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  <a:p>
            <a:pPr lvl="2">
              <a:defRPr/>
            </a:pPr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4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6" name="TextBox 5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1_Large text / content - numbered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 bwMode="auto"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+mj-lt"/>
              <a:buAutoNum type="arabicPeriod"/>
              <a:defRPr>
                <a:solidFill>
                  <a:schemeClr val="tx2"/>
                </a:solidFill>
              </a:defRPr>
            </a:lvl1pPr>
            <a:lvl2pPr marL="685800" indent="-342900">
              <a:buFont typeface="+mj-lt"/>
              <a:buAutoNum type="alphaLcParenR"/>
              <a:defRPr sz="2400"/>
            </a:lvl2pPr>
            <a:lvl3pPr marL="914400" indent="-228600">
              <a:buFont typeface="+mj-lt"/>
              <a:buAutoNum type="romanLcPeriod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  <a:p>
            <a:pPr lvl="2">
              <a:defRPr/>
            </a:pPr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5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1128" y="157877"/>
            <a:ext cx="8932472" cy="682387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2"/>
                </a:solidFill>
                <a:latin typeface="Arial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TextBox 5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1_Large imag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19936" y="155769"/>
            <a:ext cx="8933664" cy="675703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1"/>
                </a:solidFill>
                <a:latin typeface="Arial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0" hasCustomPrompt="1"/>
          </p:nvPr>
        </p:nvSpPr>
        <p:spPr bwMode="auto">
          <a:xfrm>
            <a:off x="843843" y="1239716"/>
            <a:ext cx="10457040" cy="4868750"/>
          </a:xfrm>
          <a:prstGeom prst="rect">
            <a:avLst/>
          </a:prstGeom>
        </p:spPr>
        <p:txBody>
          <a:bodyPr vert="horz"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Insert image here.</a:t>
            </a:r>
            <a:endParaRPr/>
          </a:p>
        </p:txBody>
      </p:sp>
      <p:sp>
        <p:nvSpPr>
          <p:cNvPr id="6" name="Text Placeholder 10"/>
          <p:cNvSpPr>
            <a:spLocks noGrp="1"/>
          </p:cNvSpPr>
          <p:nvPr>
            <p:ph type="body" sz="quarter" idx="11" hasCustomPrompt="1"/>
          </p:nvPr>
        </p:nvSpPr>
        <p:spPr bwMode="auto">
          <a:xfrm>
            <a:off x="5407512" y="6133275"/>
            <a:ext cx="5995595" cy="285716"/>
          </a:xfrm>
          <a:prstGeom prst="rect">
            <a:avLst/>
          </a:prstGeom>
        </p:spPr>
        <p:txBody>
          <a:bodyPr vert="horz"/>
          <a:lstStyle>
            <a:lvl1pPr marL="0" algn="r" defTabSz="914400">
              <a:spcBef>
                <a:spcPts val="0"/>
              </a:spcBef>
              <a:defRPr lang="en-US" sz="1000" b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+mn-ea"/>
                <a:cs typeface="Arial"/>
              </a:defRPr>
            </a:lvl1pPr>
          </a:lstStyle>
          <a:p>
            <a:pPr lvl="0">
              <a:defRPr/>
            </a:pPr>
            <a:r>
              <a:rPr lang="en-US"/>
              <a:t>Source: Include image source here</a:t>
            </a:r>
            <a:endParaRPr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8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9" name="TextBox 8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1_Large text / content / imag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0397" y="154657"/>
            <a:ext cx="8933203" cy="685607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2"/>
                </a:solidFill>
                <a:latin typeface="Arial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 bwMode="auto">
          <a:xfrm>
            <a:off x="846668" y="1248509"/>
            <a:ext cx="10454217" cy="2517157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/>
              <a:buChar char="•"/>
              <a:defRPr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  <a:p>
            <a:pPr lvl="2">
              <a:defRPr/>
            </a:pPr>
            <a:endParaRPr lang="en-US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1" hasCustomPrompt="1"/>
          </p:nvPr>
        </p:nvSpPr>
        <p:spPr bwMode="auto">
          <a:xfrm>
            <a:off x="843843" y="3852567"/>
            <a:ext cx="10457040" cy="2255898"/>
          </a:xfrm>
          <a:prstGeom prst="rect">
            <a:avLst/>
          </a:prstGeom>
        </p:spPr>
        <p:txBody>
          <a:bodyPr vert="horz"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Insert image here.</a:t>
            </a:r>
            <a:endParaRPr/>
          </a:p>
        </p:txBody>
      </p:sp>
      <p:sp>
        <p:nvSpPr>
          <p:cNvPr id="5" name="Text Placeholder 10"/>
          <p:cNvSpPr>
            <a:spLocks noGrp="1"/>
          </p:cNvSpPr>
          <p:nvPr>
            <p:ph type="body" sz="quarter" idx="12" hasCustomPrompt="1"/>
          </p:nvPr>
        </p:nvSpPr>
        <p:spPr bwMode="auto">
          <a:xfrm>
            <a:off x="5407512" y="6126049"/>
            <a:ext cx="5995595" cy="257166"/>
          </a:xfrm>
          <a:prstGeom prst="rect">
            <a:avLst/>
          </a:prstGeom>
        </p:spPr>
        <p:txBody>
          <a:bodyPr vert="horz"/>
          <a:lstStyle>
            <a:lvl1pPr marL="0" algn="r" defTabSz="914400">
              <a:spcBef>
                <a:spcPts val="0"/>
              </a:spcBef>
              <a:defRPr lang="en-US" sz="1000" b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+mn-ea"/>
                <a:cs typeface="Arial"/>
              </a:defRPr>
            </a:lvl1pPr>
          </a:lstStyle>
          <a:p>
            <a:pPr lvl="0">
              <a:defRPr/>
            </a:pPr>
            <a:r>
              <a:rPr lang="en-US"/>
              <a:t>Source: Include image source here</a:t>
            </a:r>
            <a:endParaRPr/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7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9" name="TextBox 8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1_Image / Text spli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0397" y="160030"/>
            <a:ext cx="8933203" cy="647852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1"/>
                </a:solidFill>
                <a:latin typeface="Arial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0" hasCustomPrompt="1"/>
          </p:nvPr>
        </p:nvSpPr>
        <p:spPr bwMode="auto">
          <a:xfrm>
            <a:off x="6807200" y="1248508"/>
            <a:ext cx="4493683" cy="4689714"/>
          </a:xfrm>
          <a:prstGeom prst="rect">
            <a:avLst/>
          </a:prstGeom>
        </p:spPr>
        <p:txBody>
          <a:bodyPr vert="horz"/>
          <a:lstStyle>
            <a:lvl1pPr marL="0" indent="0">
              <a:buFont typeface="Arial"/>
              <a:buNone/>
              <a:defRPr>
                <a:solidFill>
                  <a:schemeClr val="accent3"/>
                </a:solidFill>
              </a:defRPr>
            </a:lvl1pPr>
            <a:lvl2pPr marL="685800" indent="-342900">
              <a:defRPr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>
              <a:defRPr/>
            </a:pPr>
            <a:r>
              <a:rPr lang="en-CA"/>
              <a:t>Insert image here.</a:t>
            </a:r>
            <a:endParaRPr/>
          </a:p>
        </p:txBody>
      </p:sp>
      <p:sp>
        <p:nvSpPr>
          <p:cNvPr id="6" name="Content Placeholder 7"/>
          <p:cNvSpPr>
            <a:spLocks noGrp="1"/>
          </p:cNvSpPr>
          <p:nvPr>
            <p:ph sz="quarter" idx="12"/>
          </p:nvPr>
        </p:nvSpPr>
        <p:spPr bwMode="auto">
          <a:xfrm>
            <a:off x="846669" y="1248508"/>
            <a:ext cx="5604932" cy="5076988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/>
              <a:buChar char="•"/>
              <a:defRPr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 sz="2400"/>
              <a:t>Second level</a:t>
            </a:r>
            <a:endParaRPr/>
          </a:p>
          <a:p>
            <a:pPr lvl="2">
              <a:defRPr/>
            </a:pPr>
            <a:r>
              <a:rPr lang="en-US" sz="2000"/>
              <a:t>Third level</a:t>
            </a:r>
            <a:endParaRPr lang="en-US"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  <a:p>
            <a:pPr lvl="0">
              <a:defRPr/>
            </a:pPr>
            <a:endParaRPr lang="en-CA"/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1" hasCustomPrompt="1"/>
          </p:nvPr>
        </p:nvSpPr>
        <p:spPr bwMode="auto">
          <a:xfrm>
            <a:off x="6806493" y="5938221"/>
            <a:ext cx="4653986" cy="384318"/>
          </a:xfrm>
          <a:prstGeom prst="rect">
            <a:avLst/>
          </a:prstGeom>
        </p:spPr>
        <p:txBody>
          <a:bodyPr vert="horz"/>
          <a:lstStyle>
            <a:lvl1pPr marL="0" algn="r" defTabSz="914400">
              <a:spcBef>
                <a:spcPts val="0"/>
              </a:spcBef>
              <a:defRPr lang="en-US" sz="1000" b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+mn-ea"/>
                <a:cs typeface="Arial"/>
              </a:defRPr>
            </a:lvl1pPr>
          </a:lstStyle>
          <a:p>
            <a:pPr lvl="0">
              <a:defRPr/>
            </a:pPr>
            <a:r>
              <a:rPr lang="en-US"/>
              <a:t>Source: Include image source here</a:t>
            </a:r>
            <a:endParaRPr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9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10" name="TextBox 9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 Alberta Institute of Technology</a:t>
            </a:r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1_Text / Text spli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0398" y="155149"/>
            <a:ext cx="8944925" cy="685114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2"/>
                </a:solidFill>
                <a:latin typeface="Arial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6260123" y="1239716"/>
            <a:ext cx="5055000" cy="5085781"/>
          </a:xfrm>
          <a:prstGeom prst="rect">
            <a:avLst/>
          </a:prstGeom>
        </p:spPr>
        <p:txBody>
          <a:bodyPr/>
          <a:lstStyle>
            <a:lvl1pPr marL="342900" indent="-342900">
              <a:buFont typeface="Arial"/>
              <a:buChar char="•"/>
              <a:defRPr sz="2800"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 b="0"/>
            </a:lvl2pPr>
            <a:lvl3pPr marL="914400" indent="-228600">
              <a:buFont typeface="Wingdings"/>
              <a:buChar char="§"/>
              <a:defRPr sz="2000" b="0"/>
            </a:lvl3pPr>
            <a:lvl4pPr marL="1143000" indent="-228600">
              <a:defRPr sz="1800" b="0"/>
            </a:lvl4pPr>
            <a:lvl5pPr marL="1371600" indent="-228600">
              <a:defRPr sz="1600" b="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11" name="Content Placeholder 7"/>
          <p:cNvSpPr>
            <a:spLocks noGrp="1"/>
          </p:cNvSpPr>
          <p:nvPr>
            <p:ph sz="quarter" idx="12"/>
          </p:nvPr>
        </p:nvSpPr>
        <p:spPr bwMode="auto">
          <a:xfrm>
            <a:off x="846669" y="1239716"/>
            <a:ext cx="5108655" cy="5085781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/>
              <a:buChar char="•"/>
              <a:defRPr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 sz="2400"/>
              <a:t>Second level</a:t>
            </a:r>
            <a:endParaRPr/>
          </a:p>
          <a:p>
            <a:pPr lvl="2">
              <a:defRPr/>
            </a:pPr>
            <a:r>
              <a:rPr lang="en-US" sz="2000"/>
              <a:t>Third level</a:t>
            </a:r>
            <a:endParaRPr lang="en-US"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  <a:p>
            <a:pPr lvl="0">
              <a:defRPr/>
            </a:pPr>
            <a:endParaRPr lang="en-CA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6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7" name="TextBox 6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 Alberta Institute of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title" userDrawn="1">
  <p:cSld name="Title Slid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auto">
          <a:xfrm>
            <a:off x="1523999" y="1122363"/>
            <a:ext cx="9144000" cy="2387599"/>
          </a:xfrm>
        </p:spPr>
        <p:txBody>
          <a:bodyPr anchor="b"/>
          <a:lstStyle>
            <a:lvl1pPr algn="ctr">
              <a:defRPr sz="60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auto">
          <a:xfrm>
            <a:off x="1523999" y="3602037"/>
            <a:ext cx="9144000" cy="1655761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>
              <a:defRPr/>
            </a:pPr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obj" userDrawn="1">
  <p:cSld name="Title and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secHead" userDrawn="1">
  <p:cSld name="Section Header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1849" y="1709737"/>
            <a:ext cx="10515600" cy="2852736"/>
          </a:xfrm>
        </p:spPr>
        <p:txBody>
          <a:bodyPr anchor="b"/>
          <a:lstStyle>
            <a:lvl1pPr>
              <a:defRPr sz="60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1849" y="4589462"/>
            <a:ext cx="10515600" cy="1500186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twoObj" userDrawn="1">
  <p:cSld name="Two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 bwMode="auto">
          <a:xfrm>
            <a:off x="838199" y="1825624"/>
            <a:ext cx="5181599" cy="4351338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6172200" y="1825624"/>
            <a:ext cx="5181599" cy="4351338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twoTxTwoObj" userDrawn="1">
  <p:cSld name="Comparis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9787" y="365124"/>
            <a:ext cx="10515600" cy="1325562"/>
          </a:xfrm>
        </p:spPr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9787" y="1681162"/>
            <a:ext cx="5157786" cy="82391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839787" y="2505074"/>
            <a:ext cx="5157786" cy="3684587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 bwMode="auto">
          <a:xfrm>
            <a:off x="6172200" y="1681162"/>
            <a:ext cx="5183187" cy="82391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 bwMode="auto">
          <a:xfrm>
            <a:off x="6172200" y="2505074"/>
            <a:ext cx="5183187" cy="3684587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titleOnly" userDrawn="1">
  <p:cSld name="Title Only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blank" userDrawn="1">
  <p:cSld name="Blank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objTx" userDrawn="1">
  <p:cSld name="Content with Capti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9787" y="457200"/>
            <a:ext cx="3932236" cy="1600200"/>
          </a:xfrm>
        </p:spPr>
        <p:txBody>
          <a:bodyPr anchor="b"/>
          <a:lstStyle>
            <a:lvl1pPr>
              <a:defRPr sz="32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>
          <a:xfrm>
            <a:off x="5183187" y="987424"/>
            <a:ext cx="6172200" cy="48736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auto">
          <a:xfrm>
            <a:off x="839787" y="2057400"/>
            <a:ext cx="3932236" cy="3811587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picTx" userDrawn="1">
  <p:cSld name="Picture with Capti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9787" y="457200"/>
            <a:ext cx="3932236" cy="1600200"/>
          </a:xfrm>
        </p:spPr>
        <p:txBody>
          <a:bodyPr anchor="b"/>
          <a:lstStyle>
            <a:lvl1pPr>
              <a:defRPr sz="32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 bwMode="auto">
          <a:xfrm>
            <a:off x="5183187" y="987424"/>
            <a:ext cx="6172200" cy="4873624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>
              <a:defRPr/>
            </a:pPr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auto">
          <a:xfrm>
            <a:off x="839787" y="2057400"/>
            <a:ext cx="3932236" cy="3811587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vertTx" userDrawn="1">
  <p:cSld name="Title and Vertical Tex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vertTitleAndTx" userDrawn="1">
  <p:cSld name="Vertical Title and Tex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 bwMode="auto">
          <a:xfrm>
            <a:off x="8724899" y="365124"/>
            <a:ext cx="2628900" cy="5811837"/>
          </a:xfrm>
        </p:spPr>
        <p:txBody>
          <a:bodyPr vert="eaVert"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 bwMode="auto">
          <a:xfrm>
            <a:off x="838199" y="365124"/>
            <a:ext cx="7734299" cy="5811837"/>
          </a:xfrm>
        </p:spPr>
        <p:txBody>
          <a:bodyPr vert="eaVert"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16.xml"/><Relationship Id="rId17" Type="http://schemas.openxmlformats.org/officeDocument/2006/relationships/slideLayout" Target="../slideLayouts/slideLayout17.xml"/><Relationship Id="rId18" Type="http://schemas.openxmlformats.org/officeDocument/2006/relationships/slideLayout" Target="../slideLayouts/slideLayout18.xml"/><Relationship Id="rId19" Type="http://schemas.openxmlformats.org/officeDocument/2006/relationships/slideLayout" Target="../slideLayouts/slideLayout19.xml"/><Relationship Id="rId20" Type="http://schemas.openxmlformats.org/officeDocument/2006/relationships/slideLayout" Target="../slideLayouts/slideLayout20.xml"/><Relationship Id="rId21" Type="http://schemas.openxmlformats.org/officeDocument/2006/relationships/slideLayout" Target="../slideLayouts/slideLayout21.xml"/><Relationship Id="rId22" Type="http://schemas.openxmlformats.org/officeDocument/2006/relationships/slideLayout" Target="../slideLayouts/slideLayout22.xml"/><Relationship Id="rId23" Type="http://schemas.openxmlformats.org/officeDocument/2006/relationships/slideLayout" Target="../slideLayouts/slideLayout23.xml"/><Relationship Id="rId24" Type="http://schemas.openxmlformats.org/officeDocument/2006/relationships/slideLayout" Target="../slideLayouts/slideLayout24.xml"/><Relationship Id="rId25" Type="http://schemas.openxmlformats.org/officeDocument/2006/relationships/slideLayout" Target="../slideLayouts/slideLayout25.xml"/><Relationship Id="rId26" Type="http://schemas.openxmlformats.org/officeDocument/2006/relationships/theme" Target="../theme/theme1.xml"/><Relationship Id="rId27" Type="http://schemas.openxmlformats.org/officeDocument/2006/relationships/image" Target="../media/image1.jpg"/></Relationships>
</file>

<file path=ppt/slideMasters/_rels/slideMaster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6.xml"/><Relationship Id="rId2" Type="http://schemas.openxmlformats.org/officeDocument/2006/relationships/slideLayout" Target="../slideLayouts/slideLayout27.xml"/><Relationship Id="rId3" Type="http://schemas.openxmlformats.org/officeDocument/2006/relationships/slideLayout" Target="../slideLayouts/slideLayout28.xml"/><Relationship Id="rId4" Type="http://schemas.openxmlformats.org/officeDocument/2006/relationships/slideLayout" Target="../slideLayouts/slideLayout29.xml"/><Relationship Id="rId5" Type="http://schemas.openxmlformats.org/officeDocument/2006/relationships/slideLayout" Target="../slideLayouts/slideLayout30.xml"/><Relationship Id="rId6" Type="http://schemas.openxmlformats.org/officeDocument/2006/relationships/slideLayout" Target="../slideLayouts/slideLayout31.xml"/><Relationship Id="rId7" Type="http://schemas.openxmlformats.org/officeDocument/2006/relationships/slideLayout" Target="../slideLayouts/slideLayout32.xml"/><Relationship Id="rId8" Type="http://schemas.openxmlformats.org/officeDocument/2006/relationships/slideLayout" Target="../slideLayouts/slideLayout33.xml"/><Relationship Id="rId9" Type="http://schemas.openxmlformats.org/officeDocument/2006/relationships/slideLayout" Target="../slideLayouts/slideLayout34.xml"/><Relationship Id="rId10" Type="http://schemas.openxmlformats.org/officeDocument/2006/relationships/slideLayout" Target="../slideLayouts/slideLayout35.xml"/><Relationship Id="rId11" Type="http://schemas.openxmlformats.org/officeDocument/2006/relationships/slideLayout" Target="../slideLayouts/slideLayout36.xml"/><Relationship Id="rId12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preserve="1">
  <p:cSld name="">
    <p:bg>
      <p:bgRef idx="1001">
        <a:schemeClr val="bg1"/>
      </p:bgRef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numCol="1" anchor="ctr" anchorCtr="0" compatLnSpc="1">
            <a:prstTxWarp prst="textNoShape"/>
            <a:spAutoFit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numCol="1" anchor="ctr" anchorCtr="0" compatLnSpc="1">
            <a:prstTxWarp prst="textNoShape"/>
            <a:spAutoFit/>
          </a:bodyPr>
          <a:lstStyle>
            <a:lvl1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1pPr>
            <a:lvl2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2pPr>
            <a:lvl3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3pPr>
            <a:lvl4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4pPr>
            <a:lvl5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5pPr>
            <a:lvl6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6pPr>
            <a:lvl7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7pPr>
            <a:lvl8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8pPr>
            <a:lvl9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9pPr>
          </a:lstStyle>
          <a:p>
            <a:pPr marL="0" marR="0" lvl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  <a:defRPr/>
            </a:pPr>
            <a:r>
              <a:rPr lang="en-US" sz="1200" b="0" i="0" u="none" strike="noStrike" cap="none">
                <a:ln>
                  <a:noFill/>
                </a:ln>
                <a:solidFill>
                  <a:schemeClr val="tx1"/>
                </a:solidFill>
                <a:latin typeface="Arial"/>
                <a:ea typeface="Times New Roman"/>
                <a:cs typeface="Arial"/>
              </a:rPr>
              <a:t> </a:t>
            </a:r>
            <a:endParaRPr lang="en-US" sz="1800" b="0" i="0" u="none" strike="noStrike" cap="none">
              <a:ln>
                <a:noFill/>
              </a:ln>
              <a:solidFill>
                <a:schemeClr val="tx1"/>
              </a:solidFill>
              <a:latin typeface="Arial"/>
            </a:endParaRPr>
          </a:p>
        </p:txBody>
      </p:sp>
      <p:sp>
        <p:nvSpPr>
          <p:cNvPr id="9" name="TextBox 8"/>
          <p:cNvSpPr txBox="1"/>
          <p:nvPr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SAIT Polytechnic</a:t>
            </a:r>
            <a:endParaRPr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7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11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12" name="Rectangle 4"/>
          <p:cNvSpPr>
            <a:spLocks noChangeArrowheads="1"/>
          </p:cNvSpPr>
          <p:nvPr userDrawn="1"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numCol="1" anchor="ctr" anchorCtr="0" compatLnSpc="1">
            <a:prstTxWarp prst="textNoShape"/>
            <a:spAutoFit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13" name="Rectangle 5"/>
          <p:cNvSpPr>
            <a:spLocks noChangeArrowheads="1"/>
          </p:cNvSpPr>
          <p:nvPr userDrawn="1"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numCol="1" anchor="ctr" anchorCtr="0" compatLnSpc="1">
            <a:prstTxWarp prst="textNoShape"/>
            <a:spAutoFit/>
          </a:bodyPr>
          <a:lstStyle>
            <a:lvl1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1pPr>
            <a:lvl2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2pPr>
            <a:lvl3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3pPr>
            <a:lvl4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4pPr>
            <a:lvl5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5pPr>
            <a:lvl6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6pPr>
            <a:lvl7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7pPr>
            <a:lvl8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8pPr>
            <a:lvl9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9pPr>
          </a:lstStyle>
          <a:p>
            <a:pPr marL="0" marR="0" lvl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  <a:defRPr/>
            </a:pPr>
            <a:r>
              <a:rPr lang="en-US" sz="1200" b="0" i="0" u="none" strike="noStrike" cap="none">
                <a:ln>
                  <a:noFill/>
                </a:ln>
                <a:solidFill>
                  <a:schemeClr val="tx1"/>
                </a:solidFill>
                <a:latin typeface="Arial"/>
                <a:ea typeface="Times New Roman"/>
                <a:cs typeface="Arial"/>
              </a:rPr>
              <a:t> </a:t>
            </a:r>
            <a:endParaRPr lang="en-US" sz="1800" b="0" i="0" u="none" strike="noStrike" cap="none">
              <a:ln>
                <a:noFill/>
              </a:ln>
              <a:solidFill>
                <a:schemeClr val="tx1"/>
              </a:solidFill>
              <a:latin typeface="Arial"/>
            </a:endParaRPr>
          </a:p>
        </p:txBody>
      </p:sp>
      <p:sp>
        <p:nvSpPr>
          <p:cNvPr id="14" name="TextBox 13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SAIT Polytechnic</a:t>
            </a:r>
            <a:endParaRPr/>
          </a:p>
        </p:txBody>
      </p:sp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27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16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  <p:sldLayoutId id="2147483671" r:id="rId23"/>
    <p:sldLayoutId id="2147483672" r:id="rId24"/>
    <p:sldLayoutId id="2147483673" r:id="rId25"/>
  </p:sldLayoutIdLst>
  <p:txStyles>
    <p:titleStyle>
      <a:lvl1pPr algn="l" defTabSz="914400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>
        <a:lnSpc>
          <a:spcPct val="90000"/>
        </a:lnSpc>
        <a:spcBef>
          <a:spcPts val="1000"/>
        </a:spcBef>
        <a:buFont typeface="Arial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preserve="1">
  <p:cSld name="">
    <p:bg>
      <p:bgRef idx="1001">
        <a:schemeClr val="bg1"/>
      </p:bgRef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auto">
          <a:xfrm>
            <a:off x="838199" y="365124"/>
            <a:ext cx="105156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199" y="1825624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 bwMode="auto">
          <a:xfrm>
            <a:off x="838199" y="6356349"/>
            <a:ext cx="2743200" cy="36512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 bwMode="auto">
          <a:xfrm>
            <a:off x="4038599" y="6356349"/>
            <a:ext cx="4114800" cy="36512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auto">
          <a:xfrm>
            <a:off x="8610599" y="6356349"/>
            <a:ext cx="2743200" cy="36512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</p:sldLayoutIdLst>
  <p:txStyles>
    <p:titleStyle>
      <a:lvl1pPr algn="l" defTabSz="914400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>
        <a:lnSpc>
          <a:spcPct val="90000"/>
        </a:lnSpc>
        <a:spcBef>
          <a:spcPts val="1000"/>
        </a:spcBef>
        <a:buFont typeface="Arial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6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18.xml"/></Relationships>
</file>

<file path=ppt/slides/_rels/slide1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19.xml"/></Relationships>
</file>

<file path=ppt/slides/_rels/slide2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20.xml"/></Relationships>
</file>

<file path=ppt/slides/_rels/slide2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2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bg>
      <p:bgPr shadeToTitle="0">
        <a:solidFill>
          <a:schemeClr val="bg1"/>
        </a:solidFill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 bwMode="auto">
          <a:xfrm>
            <a:off x="4661940" y="2398425"/>
            <a:ext cx="5976079" cy="1306408"/>
          </a:xfrm>
        </p:spPr>
        <p:txBody>
          <a:bodyPr/>
          <a:lstStyle/>
          <a:p>
            <a:pPr algn="l">
              <a:defRPr/>
            </a:pPr>
            <a:br>
              <a:rPr lang="en-US" sz="4800">
                <a:latin typeface="Titillium"/>
              </a:rPr>
            </a:br>
            <a:r>
              <a:rPr lang="en-US" sz="3200"/>
              <a:t>Patient Care</a:t>
            </a:r>
            <a:endParaRPr/>
          </a:p>
        </p:txBody>
      </p:sp>
      <p:sp>
        <p:nvSpPr>
          <p:cNvPr id="10" name="Text Placeholder 9"/>
          <p:cNvSpPr>
            <a:spLocks noGrp="1"/>
          </p:cNvSpPr>
          <p:nvPr>
            <p:ph type="subTitle" idx="1"/>
          </p:nvPr>
        </p:nvSpPr>
        <p:spPr bwMode="auto">
          <a:xfrm>
            <a:off x="4661939" y="3827170"/>
            <a:ext cx="5976079" cy="905974"/>
          </a:xfrm>
        </p:spPr>
        <p:txBody>
          <a:bodyPr/>
          <a:lstStyle/>
          <a:p>
            <a:pPr algn="l">
              <a:defRPr/>
            </a:pPr>
            <a:r>
              <a:rPr lang="en-US" sz="3600">
                <a:latin typeface="Titillium"/>
              </a:rPr>
              <a:t> </a:t>
            </a:r>
            <a:r>
              <a:rPr lang="en-US" sz="3600"/>
              <a:t>Shock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CA"/>
              <a:t>Definition of Shock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>
              <a:lnSpc>
                <a:spcPct val="90000"/>
              </a:lnSpc>
              <a:defRPr/>
            </a:pPr>
            <a:r>
              <a:rPr lang="en-CA"/>
              <a:t>Shock is a general term used to describe a </a:t>
            </a:r>
            <a:r>
              <a:rPr lang="en-CA">
                <a:solidFill>
                  <a:srgbClr val="7030A0"/>
                </a:solidFill>
              </a:rPr>
              <a:t>failure of circulation in which blood pressure is inadequate</a:t>
            </a:r>
            <a:r>
              <a:rPr lang="en-CA"/>
              <a:t> to support the </a:t>
            </a:r>
            <a:r>
              <a:rPr lang="en-CA">
                <a:solidFill>
                  <a:srgbClr val="0070C0"/>
                </a:solidFill>
              </a:rPr>
              <a:t>oxygen perfusion </a:t>
            </a:r>
            <a:r>
              <a:rPr lang="en-CA"/>
              <a:t>of vital tissues and is unable to remove the by-products of metabolism.</a:t>
            </a:r>
            <a:endParaRPr/>
          </a:p>
          <a:p>
            <a:pPr marL="0" indent="0">
              <a:lnSpc>
                <a:spcPct val="90000"/>
              </a:lnSpc>
              <a:buNone/>
              <a:defRPr/>
            </a:pPr>
            <a:endParaRPr lang="en-CA"/>
          </a:p>
          <a:p>
            <a:pPr>
              <a:lnSpc>
                <a:spcPct val="90000"/>
              </a:lnSpc>
              <a:defRPr/>
            </a:pPr>
            <a:r>
              <a:rPr lang="en-CA"/>
              <a:t>Shock is a dangerous, potentially fatal condition.</a:t>
            </a:r>
            <a:endParaRPr/>
          </a:p>
          <a:p>
            <a:pPr>
              <a:defRPr/>
            </a:pPr>
            <a:endParaRPr lang="en-CA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>
            <a:noAutofit/>
          </a:bodyPr>
          <a:lstStyle/>
          <a:p>
            <a:pPr>
              <a:defRPr/>
            </a:pPr>
            <a:r>
              <a:rPr lang="en-US"/>
              <a:t>Different Types of Shock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marL="609600" indent="-609600">
              <a:buFont typeface="Wingdings"/>
              <a:buAutoNum type="arabicPeriod"/>
              <a:defRPr/>
            </a:pPr>
            <a:r>
              <a:rPr lang="en-CA" sz="3600"/>
              <a:t>Hypovolemic</a:t>
            </a:r>
            <a:endParaRPr/>
          </a:p>
          <a:p>
            <a:pPr marL="609600" indent="-609600">
              <a:buFont typeface="Wingdings"/>
              <a:buAutoNum type="arabicPeriod"/>
              <a:defRPr/>
            </a:pPr>
            <a:r>
              <a:rPr lang="en-CA" sz="3600"/>
              <a:t>Septic</a:t>
            </a:r>
            <a:endParaRPr/>
          </a:p>
          <a:p>
            <a:pPr marL="609600" indent="-609600">
              <a:buFont typeface="Wingdings"/>
              <a:buAutoNum type="arabicPeriod"/>
              <a:defRPr/>
            </a:pPr>
            <a:r>
              <a:rPr lang="en-CA" sz="3600"/>
              <a:t>Neurogenic</a:t>
            </a:r>
            <a:endParaRPr/>
          </a:p>
          <a:p>
            <a:pPr marL="609600" indent="-609600">
              <a:buFont typeface="Wingdings"/>
              <a:buAutoNum type="arabicPeriod"/>
              <a:defRPr/>
            </a:pPr>
            <a:r>
              <a:rPr lang="en-CA" sz="3600"/>
              <a:t>Cardiogenic</a:t>
            </a:r>
            <a:endParaRPr/>
          </a:p>
          <a:p>
            <a:pPr marL="609600" indent="-609600">
              <a:buFont typeface="Wingdings"/>
              <a:buAutoNum type="arabicPeriod"/>
              <a:defRPr/>
            </a:pPr>
            <a:r>
              <a:rPr lang="en-CA" sz="3600"/>
              <a:t>Allergic or Anaphylactic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>
            <a:noAutofit/>
          </a:bodyPr>
          <a:lstStyle/>
          <a:p>
            <a:pPr>
              <a:defRPr/>
            </a:pPr>
            <a:r>
              <a:rPr lang="en-US"/>
              <a:t>Hypovolemic Shock(Low Volume)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 numCol="1">
            <a:normAutofit/>
          </a:bodyPr>
          <a:lstStyle/>
          <a:p>
            <a:pPr>
              <a:defRPr/>
            </a:pPr>
            <a:r>
              <a:rPr lang="en-CA"/>
              <a:t>Occurs when a large amount of blood or plasma has been lost, leaving an insufficient amount of fluid in the circulatory system.</a:t>
            </a:r>
            <a:endParaRPr/>
          </a:p>
          <a:p>
            <a:pPr marL="0" indent="0">
              <a:buNone/>
              <a:defRPr/>
            </a:pPr>
            <a:endParaRPr lang="en-CA"/>
          </a:p>
          <a:p>
            <a:pPr>
              <a:defRPr/>
            </a:pPr>
            <a:r>
              <a:rPr lang="en-CA"/>
              <a:t>Caused by:</a:t>
            </a:r>
            <a:endParaRPr/>
          </a:p>
          <a:p>
            <a:pPr lvl="1">
              <a:defRPr/>
            </a:pPr>
            <a:r>
              <a:rPr lang="en-CA"/>
              <a:t>External </a:t>
            </a:r>
            <a:r>
              <a:rPr lang="en-CA">
                <a:solidFill>
                  <a:srgbClr val="C00000"/>
                </a:solidFill>
              </a:rPr>
              <a:t>hemorrhage</a:t>
            </a:r>
            <a:endParaRPr/>
          </a:p>
          <a:p>
            <a:pPr lvl="1">
              <a:defRPr/>
            </a:pPr>
            <a:r>
              <a:rPr lang="en-CA"/>
              <a:t>Lacerations </a:t>
            </a:r>
            <a:endParaRPr/>
          </a:p>
          <a:p>
            <a:pPr lvl="1">
              <a:defRPr/>
            </a:pPr>
            <a:r>
              <a:rPr lang="en-CA">
                <a:solidFill>
                  <a:srgbClr val="7030A0"/>
                </a:solidFill>
              </a:rPr>
              <a:t>Plasma loss </a:t>
            </a:r>
            <a:r>
              <a:rPr lang="en-CA"/>
              <a:t>from burns </a:t>
            </a:r>
            <a:endParaRPr/>
          </a:p>
          <a:p>
            <a:pPr lvl="1">
              <a:defRPr/>
            </a:pPr>
            <a:r>
              <a:rPr lang="en-CA">
                <a:solidFill>
                  <a:srgbClr val="996633"/>
                </a:solidFill>
              </a:rPr>
              <a:t>Internal bleeding </a:t>
            </a:r>
            <a:r>
              <a:rPr lang="en-CA"/>
              <a:t>from trauma or perforated gastric ulcer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CA"/>
              <a:t>Hypovolemic Shock (cont’d)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>
            <a:normAutofit/>
          </a:bodyPr>
          <a:lstStyle/>
          <a:p>
            <a:pPr>
              <a:lnSpc>
                <a:spcPct val="90000"/>
              </a:lnSpc>
              <a:defRPr/>
            </a:pPr>
            <a:r>
              <a:rPr lang="en-CA"/>
              <a:t>Also can be caused by </a:t>
            </a:r>
            <a:r>
              <a:rPr lang="en-CA">
                <a:solidFill>
                  <a:srgbClr val="00B0F0"/>
                </a:solidFill>
              </a:rPr>
              <a:t>severe dehydration from vomiting, diarrhea or extreme diuresis</a:t>
            </a:r>
            <a:r>
              <a:rPr lang="en-CA"/>
              <a:t>.</a:t>
            </a:r>
            <a:endParaRPr/>
          </a:p>
          <a:p>
            <a:pPr>
              <a:lnSpc>
                <a:spcPct val="90000"/>
              </a:lnSpc>
              <a:defRPr/>
            </a:pPr>
            <a:endParaRPr lang="en-CA"/>
          </a:p>
          <a:p>
            <a:pPr marL="0" indent="0">
              <a:lnSpc>
                <a:spcPct val="90000"/>
              </a:lnSpc>
              <a:buNone/>
              <a:defRPr/>
            </a:pPr>
            <a:endParaRPr lang="en-CA"/>
          </a:p>
          <a:p>
            <a:pPr>
              <a:lnSpc>
                <a:spcPct val="90000"/>
              </a:lnSpc>
              <a:defRPr/>
            </a:pPr>
            <a:r>
              <a:rPr lang="en-CA"/>
              <a:t>Treatment options include:</a:t>
            </a:r>
            <a:endParaRPr/>
          </a:p>
          <a:p>
            <a:pPr lvl="1">
              <a:lnSpc>
                <a:spcPct val="90000"/>
              </a:lnSpc>
              <a:defRPr/>
            </a:pPr>
            <a:r>
              <a:rPr lang="en-CA">
                <a:solidFill>
                  <a:srgbClr val="7030A0"/>
                </a:solidFill>
              </a:rPr>
              <a:t>Fluid replacement </a:t>
            </a:r>
            <a:r>
              <a:rPr lang="en-CA"/>
              <a:t>for low-volume shock (i.e., saline or blood)</a:t>
            </a:r>
            <a:endParaRPr/>
          </a:p>
          <a:p>
            <a:pPr lvl="1">
              <a:lnSpc>
                <a:spcPct val="90000"/>
              </a:lnSpc>
              <a:defRPr/>
            </a:pPr>
            <a:r>
              <a:rPr lang="en-CA"/>
              <a:t>Administration </a:t>
            </a:r>
            <a:r>
              <a:rPr lang="en-CA">
                <a:solidFill>
                  <a:srgbClr val="7030A0"/>
                </a:solidFill>
              </a:rPr>
              <a:t>of oxygen</a:t>
            </a:r>
            <a:endParaRPr/>
          </a:p>
          <a:p>
            <a:pPr lvl="1">
              <a:lnSpc>
                <a:spcPct val="90000"/>
              </a:lnSpc>
              <a:defRPr/>
            </a:pPr>
            <a:r>
              <a:rPr lang="en-CA"/>
              <a:t>Medication to promote </a:t>
            </a:r>
            <a:r>
              <a:rPr lang="en-CA">
                <a:solidFill>
                  <a:srgbClr val="7030A0"/>
                </a:solidFill>
              </a:rPr>
              <a:t>vasoconstriction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CA"/>
              <a:t>Septic Shock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>
            <a:normAutofit lnSpcReduction="10000"/>
          </a:bodyPr>
          <a:lstStyle/>
          <a:p>
            <a:pPr>
              <a:lnSpc>
                <a:spcPct val="90000"/>
              </a:lnSpc>
              <a:defRPr/>
            </a:pPr>
            <a:r>
              <a:rPr lang="en-CA">
                <a:latin typeface="+mn-lt"/>
              </a:rPr>
              <a:t>When a </a:t>
            </a:r>
            <a:r>
              <a:rPr lang="en-CA">
                <a:solidFill>
                  <a:srgbClr val="C00000"/>
                </a:solidFill>
                <a:latin typeface="+mn-lt"/>
              </a:rPr>
              <a:t>massive infection </a:t>
            </a:r>
            <a:r>
              <a:rPr lang="en-CA">
                <a:latin typeface="+mn-lt"/>
              </a:rPr>
              <a:t>occurs in the body. </a:t>
            </a:r>
            <a:endParaRPr/>
          </a:p>
          <a:p>
            <a:pPr marL="0" indent="0">
              <a:lnSpc>
                <a:spcPct val="90000"/>
              </a:lnSpc>
              <a:buNone/>
              <a:defRPr/>
            </a:pPr>
            <a:endParaRPr lang="en-CA">
              <a:latin typeface="+mn-lt"/>
            </a:endParaRPr>
          </a:p>
          <a:p>
            <a:pPr>
              <a:lnSpc>
                <a:spcPct val="90000"/>
              </a:lnSpc>
              <a:defRPr/>
            </a:pPr>
            <a:r>
              <a:rPr lang="en-CA">
                <a:solidFill>
                  <a:srgbClr val="0070C0"/>
                </a:solidFill>
                <a:latin typeface="+mn-lt"/>
              </a:rPr>
              <a:t>Gram-negative bacteria is the most common </a:t>
            </a:r>
            <a:r>
              <a:rPr lang="en-CA">
                <a:solidFill>
                  <a:schemeClr val="tx1"/>
                </a:solidFill>
                <a:latin typeface="+mn-lt"/>
              </a:rPr>
              <a:t>causative organisms to cause septic shock. However, </a:t>
            </a:r>
            <a:r>
              <a:rPr lang="en-CA">
                <a:solidFill>
                  <a:srgbClr val="00B050"/>
                </a:solidFill>
                <a:latin typeface="+mn-lt"/>
              </a:rPr>
              <a:t>gram positive bacteria and viruses </a:t>
            </a:r>
            <a:r>
              <a:rPr lang="en-CA">
                <a:solidFill>
                  <a:schemeClr val="tx1"/>
                </a:solidFill>
                <a:latin typeface="+mn-lt"/>
              </a:rPr>
              <a:t>can be the cause. The body begins the immune response by releasing chemicals that</a:t>
            </a:r>
            <a:r>
              <a:rPr lang="en-CA">
                <a:latin typeface="+mn-lt"/>
              </a:rPr>
              <a:t> increase capillary permeability and vasodilation. </a:t>
            </a:r>
            <a:endParaRPr/>
          </a:p>
          <a:p>
            <a:pPr marL="0" indent="0">
              <a:lnSpc>
                <a:spcPct val="90000"/>
              </a:lnSpc>
              <a:buNone/>
              <a:defRPr/>
            </a:pPr>
            <a:endParaRPr lang="en-CA">
              <a:latin typeface="+mn-lt"/>
            </a:endParaRPr>
          </a:p>
          <a:p>
            <a:pPr>
              <a:lnSpc>
                <a:spcPct val="90000"/>
              </a:lnSpc>
              <a:defRPr/>
            </a:pPr>
            <a:r>
              <a:rPr lang="en-CA">
                <a:latin typeface="+mn-lt"/>
              </a:rPr>
              <a:t>There are </a:t>
            </a:r>
            <a:r>
              <a:rPr lang="en-CA">
                <a:solidFill>
                  <a:srgbClr val="996633"/>
                </a:solidFill>
                <a:latin typeface="+mn-lt"/>
              </a:rPr>
              <a:t>two phases of clinical manifestations </a:t>
            </a:r>
            <a:r>
              <a:rPr lang="en-CA">
                <a:latin typeface="+mn-lt"/>
              </a:rPr>
              <a:t>of septic shock: </a:t>
            </a:r>
            <a:endParaRPr/>
          </a:p>
          <a:p>
            <a:pPr marL="0" indent="0">
              <a:lnSpc>
                <a:spcPct val="90000"/>
              </a:lnSpc>
              <a:buNone/>
              <a:defRPr/>
            </a:pPr>
            <a:r>
              <a:rPr lang="en-CA">
                <a:latin typeface="+mn-lt"/>
              </a:rPr>
              <a:t>1) First phase and 2) Second phase.</a:t>
            </a:r>
            <a:endParaRPr/>
          </a:p>
          <a:p>
            <a:pPr marL="0" indent="0">
              <a:lnSpc>
                <a:spcPct val="90000"/>
              </a:lnSpc>
              <a:buNone/>
              <a:defRPr/>
            </a:pPr>
            <a:endParaRPr lang="en-CA">
              <a:solidFill>
                <a:srgbClr val="7030A0"/>
              </a:solidFill>
              <a:latin typeface="+mn-lt"/>
            </a:endParaRPr>
          </a:p>
          <a:p>
            <a:pPr marL="342900" lvl="1" indent="0">
              <a:lnSpc>
                <a:spcPct val="90000"/>
              </a:lnSpc>
              <a:buNone/>
              <a:defRPr/>
            </a:pPr>
            <a:endParaRPr lang="en-CA"/>
          </a:p>
          <a:p>
            <a:pPr marL="0" indent="0">
              <a:lnSpc>
                <a:spcPct val="90000"/>
              </a:lnSpc>
              <a:buNone/>
              <a:defRPr/>
            </a:pPr>
            <a:endParaRPr lang="en-CA">
              <a:latin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Septic shock continued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>
            <a:normAutofit lnSpcReduction="10000"/>
          </a:bodyPr>
          <a:lstStyle/>
          <a:p>
            <a:pPr>
              <a:defRPr/>
            </a:pPr>
            <a:endParaRPr lang="en-CA"/>
          </a:p>
          <a:p>
            <a:pPr marL="0" indent="0">
              <a:buNone/>
              <a:defRPr/>
            </a:pPr>
            <a:r>
              <a:rPr lang="en-CA" u="sng">
                <a:solidFill>
                  <a:srgbClr val="7030A0"/>
                </a:solidFill>
              </a:rPr>
              <a:t>Signs and symptoms of First phase</a:t>
            </a:r>
            <a:r>
              <a:rPr lang="en-CA">
                <a:solidFill>
                  <a:srgbClr val="7030A0"/>
                </a:solidFill>
              </a:rPr>
              <a:t> </a:t>
            </a:r>
            <a:r>
              <a:rPr lang="en-CA"/>
              <a:t>include:</a:t>
            </a:r>
            <a:endParaRPr/>
          </a:p>
          <a:p>
            <a:pPr marL="0" indent="0">
              <a:buNone/>
              <a:defRPr/>
            </a:pPr>
            <a:endParaRPr lang="en-CA"/>
          </a:p>
          <a:p>
            <a:pPr marL="0" indent="0">
              <a:buNone/>
              <a:defRPr/>
            </a:pPr>
            <a:r>
              <a:rPr lang="en-CA"/>
              <a:t>-Hot, dry and flushed skin</a:t>
            </a:r>
            <a:endParaRPr/>
          </a:p>
          <a:p>
            <a:pPr marL="0" indent="0">
              <a:buNone/>
              <a:defRPr/>
            </a:pPr>
            <a:r>
              <a:rPr lang="en-CA"/>
              <a:t>-Increase in hear rate and respiratory rate</a:t>
            </a:r>
            <a:endParaRPr/>
          </a:p>
          <a:p>
            <a:pPr marL="0" indent="0">
              <a:buNone/>
              <a:defRPr/>
            </a:pPr>
            <a:r>
              <a:rPr lang="en-CA"/>
              <a:t>-Fever, but possibly not in the elderly patient</a:t>
            </a:r>
            <a:endParaRPr/>
          </a:p>
          <a:p>
            <a:pPr marL="0" indent="0">
              <a:buNone/>
              <a:defRPr/>
            </a:pPr>
            <a:r>
              <a:rPr lang="en-CA"/>
              <a:t>-Nausea, vomiting and diarrhea</a:t>
            </a:r>
            <a:endParaRPr/>
          </a:p>
          <a:p>
            <a:pPr marL="0" indent="0">
              <a:buNone/>
              <a:defRPr/>
            </a:pPr>
            <a:r>
              <a:rPr lang="en-CA"/>
              <a:t>-Normal to excessive urine output</a:t>
            </a:r>
            <a:endParaRPr/>
          </a:p>
          <a:p>
            <a:pPr marL="0" indent="0">
              <a:buNone/>
              <a:defRPr/>
            </a:pPr>
            <a:r>
              <a:rPr lang="en-CA"/>
              <a:t>-Possible confusion</a:t>
            </a:r>
            <a:endParaRPr/>
          </a:p>
          <a:p>
            <a:pPr marL="0" indent="0">
              <a:buNone/>
              <a:defRPr/>
            </a:pPr>
            <a:endParaRPr lang="en-CA"/>
          </a:p>
          <a:p>
            <a:pPr>
              <a:defRPr/>
            </a:pPr>
            <a:endParaRPr lang="en-CA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>
            <a:normAutofit fontScale="92500" lnSpcReduction="10000"/>
          </a:bodyPr>
          <a:lstStyle/>
          <a:p>
            <a:pPr marL="0" indent="0">
              <a:buNone/>
              <a:defRPr/>
            </a:pPr>
            <a:r>
              <a:rPr lang="en-US" u="sng">
                <a:solidFill>
                  <a:srgbClr val="0070C0"/>
                </a:solidFill>
              </a:rPr>
              <a:t>Signs and Symptoms of Second Phase</a:t>
            </a:r>
            <a:r>
              <a:rPr lang="en-US">
                <a:solidFill>
                  <a:srgbClr val="0070C0"/>
                </a:solidFill>
              </a:rPr>
              <a:t> </a:t>
            </a:r>
            <a:r>
              <a:rPr lang="en-US"/>
              <a:t>include:</a:t>
            </a:r>
            <a:endParaRPr/>
          </a:p>
          <a:p>
            <a:pPr marL="0" indent="0">
              <a:buNone/>
              <a:defRPr/>
            </a:pPr>
            <a:r>
              <a:rPr lang="en-US"/>
              <a:t>-Cool, pale skin</a:t>
            </a:r>
            <a:endParaRPr/>
          </a:p>
          <a:p>
            <a:pPr marL="0" indent="0">
              <a:buNone/>
              <a:defRPr/>
            </a:pPr>
            <a:r>
              <a:rPr lang="en-US"/>
              <a:t>-Normal temperature</a:t>
            </a:r>
            <a:endParaRPr/>
          </a:p>
          <a:p>
            <a:pPr marL="0" indent="0">
              <a:buNone/>
              <a:defRPr/>
            </a:pPr>
            <a:r>
              <a:rPr lang="en-US"/>
              <a:t>-Drop </a:t>
            </a:r>
            <a:r>
              <a:rPr lang="en-US"/>
              <a:t>in BP</a:t>
            </a:r>
            <a:endParaRPr lang="en-US"/>
          </a:p>
          <a:p>
            <a:pPr marL="0" indent="0">
              <a:buNone/>
              <a:defRPr/>
            </a:pPr>
            <a:r>
              <a:rPr lang="en-US"/>
              <a:t>-Rapid heart rate and respiratory rate</a:t>
            </a:r>
            <a:endParaRPr/>
          </a:p>
          <a:p>
            <a:pPr marL="0" indent="0">
              <a:buNone/>
              <a:defRPr/>
            </a:pPr>
            <a:r>
              <a:rPr lang="en-US"/>
              <a:t>-Anuria</a:t>
            </a:r>
            <a:endParaRPr/>
          </a:p>
          <a:p>
            <a:pPr marL="0" indent="0">
              <a:buNone/>
              <a:defRPr/>
            </a:pPr>
            <a:r>
              <a:rPr lang="en-US"/>
              <a:t>-Seizures and organ failure</a:t>
            </a:r>
            <a:endParaRPr/>
          </a:p>
          <a:p>
            <a:pPr marL="0" indent="0">
              <a:buNone/>
              <a:defRPr/>
            </a:pPr>
            <a:endParaRPr lang="en-US"/>
          </a:p>
          <a:p>
            <a:pPr marL="0" indent="0">
              <a:buNone/>
              <a:defRPr/>
            </a:pPr>
            <a:r>
              <a:rPr lang="en-CA" sz="2400"/>
              <a:t>Radiographers will encounter Septic shock in </a:t>
            </a:r>
            <a:r>
              <a:rPr lang="en-CA" sz="2400">
                <a:solidFill>
                  <a:srgbClr val="C00000"/>
                </a:solidFill>
              </a:rPr>
              <a:t>ICU or in ER </a:t>
            </a:r>
            <a:r>
              <a:rPr lang="en-CA" sz="2400"/>
              <a:t>department. A portable x-ray will be performed</a:t>
            </a:r>
            <a:r>
              <a:rPr lang="en-CA"/>
              <a:t>.</a:t>
            </a:r>
            <a:endParaRPr/>
          </a:p>
          <a:p>
            <a:pPr marL="0" indent="0">
              <a:buNone/>
              <a:defRPr/>
            </a:pP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CA"/>
              <a:t>Neurogenic Shock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CA"/>
              <a:t>The </a:t>
            </a:r>
            <a:r>
              <a:rPr lang="en-CA">
                <a:solidFill>
                  <a:srgbClr val="7030A0"/>
                </a:solidFill>
              </a:rPr>
              <a:t>failure of arterial resistance</a:t>
            </a:r>
            <a:r>
              <a:rPr lang="en-CA"/>
              <a:t>, causing a pooling of blood in peripheral vessels.</a:t>
            </a:r>
            <a:endParaRPr/>
          </a:p>
          <a:p>
            <a:pPr marL="0" indent="0">
              <a:buNone/>
              <a:defRPr/>
            </a:pPr>
            <a:endParaRPr lang="en-CA"/>
          </a:p>
          <a:p>
            <a:pPr>
              <a:defRPr/>
            </a:pPr>
            <a:r>
              <a:rPr lang="en-CA"/>
              <a:t>Causes include:</a:t>
            </a:r>
            <a:endParaRPr/>
          </a:p>
          <a:p>
            <a:pPr lvl="1">
              <a:defRPr/>
            </a:pPr>
            <a:r>
              <a:rPr lang="en-CA">
                <a:solidFill>
                  <a:srgbClr val="D73E17"/>
                </a:solidFill>
              </a:rPr>
              <a:t>Injury</a:t>
            </a:r>
            <a:r>
              <a:rPr lang="en-CA"/>
              <a:t> to the nervous system</a:t>
            </a:r>
            <a:endParaRPr/>
          </a:p>
          <a:p>
            <a:pPr lvl="1">
              <a:defRPr/>
            </a:pPr>
            <a:r>
              <a:rPr lang="en-CA">
                <a:solidFill>
                  <a:srgbClr val="0070C0"/>
                </a:solidFill>
              </a:rPr>
              <a:t>Reaction</a:t>
            </a:r>
            <a:r>
              <a:rPr lang="en-CA"/>
              <a:t> to medication </a:t>
            </a:r>
            <a:endParaRPr/>
          </a:p>
          <a:p>
            <a:pPr marL="342900" lvl="1" indent="0">
              <a:buNone/>
              <a:defRPr/>
            </a:pPr>
            <a:endParaRPr lang="en-CA"/>
          </a:p>
          <a:p>
            <a:pPr>
              <a:defRPr/>
            </a:pPr>
            <a:r>
              <a:rPr lang="en-CA"/>
              <a:t>It’s an </a:t>
            </a:r>
            <a:r>
              <a:rPr lang="en-CA">
                <a:solidFill>
                  <a:srgbClr val="FF0000"/>
                </a:solidFill>
              </a:rPr>
              <a:t>acute situation </a:t>
            </a:r>
            <a:r>
              <a:rPr lang="en-CA"/>
              <a:t>that demands immediate intervention.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CA"/>
              <a:t>Neurogenic Shock (cont’d)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>
            <a:normAutofit lnSpcReduction="10000"/>
          </a:bodyPr>
          <a:lstStyle/>
          <a:p>
            <a:pPr>
              <a:defRPr/>
            </a:pPr>
            <a:r>
              <a:rPr lang="en-CA">
                <a:latin typeface="+mn-lt"/>
              </a:rPr>
              <a:t>Patients with </a:t>
            </a:r>
            <a:r>
              <a:rPr lang="en-CA">
                <a:solidFill>
                  <a:srgbClr val="7030A0"/>
                </a:solidFill>
                <a:latin typeface="+mn-lt"/>
              </a:rPr>
              <a:t>spinal and head injuries </a:t>
            </a:r>
            <a:r>
              <a:rPr lang="en-CA">
                <a:latin typeface="+mn-lt"/>
              </a:rPr>
              <a:t>are the most common with this type of shock.</a:t>
            </a:r>
            <a:endParaRPr/>
          </a:p>
          <a:p>
            <a:pPr marL="0" indent="0">
              <a:buNone/>
              <a:defRPr/>
            </a:pPr>
            <a:endParaRPr lang="en-CA">
              <a:latin typeface="+mn-lt"/>
            </a:endParaRPr>
          </a:p>
          <a:p>
            <a:pPr>
              <a:defRPr/>
            </a:pPr>
            <a:r>
              <a:rPr lang="en-CA">
                <a:solidFill>
                  <a:srgbClr val="C00000"/>
                </a:solidFill>
                <a:latin typeface="+mn-lt"/>
              </a:rPr>
              <a:t>Signs and symptoms </a:t>
            </a:r>
            <a:r>
              <a:rPr lang="en-CA">
                <a:latin typeface="+mn-lt"/>
              </a:rPr>
              <a:t>include:</a:t>
            </a:r>
            <a:endParaRPr/>
          </a:p>
          <a:p>
            <a:pPr lvl="1">
              <a:defRPr/>
            </a:pPr>
            <a:r>
              <a:rPr lang="en-CA"/>
              <a:t>Warm, dry skin</a:t>
            </a:r>
            <a:endParaRPr/>
          </a:p>
          <a:p>
            <a:pPr lvl="1">
              <a:defRPr/>
            </a:pPr>
            <a:r>
              <a:rPr lang="en-CA"/>
              <a:t>Bradycardia </a:t>
            </a:r>
            <a:endParaRPr/>
          </a:p>
          <a:p>
            <a:pPr lvl="1">
              <a:defRPr/>
            </a:pPr>
            <a:r>
              <a:rPr lang="en-CA"/>
              <a:t>Hypotension</a:t>
            </a:r>
            <a:endParaRPr/>
          </a:p>
          <a:p>
            <a:pPr lvl="1">
              <a:defRPr/>
            </a:pPr>
            <a:r>
              <a:rPr lang="en-CA"/>
              <a:t>Diminishing peripheral pulses, cool extremities</a:t>
            </a:r>
            <a:endParaRPr/>
          </a:p>
          <a:p>
            <a:pPr marL="342900" lvl="1" indent="0">
              <a:buNone/>
              <a:defRPr/>
            </a:pPr>
            <a:endParaRPr lang="en-CA"/>
          </a:p>
          <a:p>
            <a:pPr>
              <a:defRPr/>
            </a:pPr>
            <a:r>
              <a:rPr lang="en-CA">
                <a:latin typeface="+mn-lt"/>
              </a:rPr>
              <a:t>Monitor </a:t>
            </a:r>
            <a:r>
              <a:rPr lang="en-CA">
                <a:solidFill>
                  <a:srgbClr val="00B050"/>
                </a:solidFill>
                <a:latin typeface="+mn-lt"/>
              </a:rPr>
              <a:t>pulse, respiration and BP </a:t>
            </a:r>
            <a:r>
              <a:rPr lang="en-CA">
                <a:latin typeface="+mn-lt"/>
              </a:rPr>
              <a:t>every 5 minutes. With head/spinal injuries monitor BP closely looking for changes. 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Cardiogenic Shock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CA"/>
              <a:t>Results from cardiac failure of heart to pump an </a:t>
            </a:r>
            <a:r>
              <a:rPr lang="en-CA">
                <a:solidFill>
                  <a:srgbClr val="C00000"/>
                </a:solidFill>
              </a:rPr>
              <a:t>adequate amount of blood </a:t>
            </a:r>
            <a:r>
              <a:rPr lang="en-CA"/>
              <a:t>to the vital organs.</a:t>
            </a:r>
            <a:endParaRPr/>
          </a:p>
          <a:p>
            <a:pPr marL="0" indent="0">
              <a:buNone/>
              <a:defRPr/>
            </a:pPr>
            <a:endParaRPr lang="en-CA"/>
          </a:p>
          <a:p>
            <a:pPr>
              <a:defRPr/>
            </a:pPr>
            <a:r>
              <a:rPr lang="en-CA"/>
              <a:t> The </a:t>
            </a:r>
            <a:r>
              <a:rPr lang="en-CA">
                <a:solidFill>
                  <a:srgbClr val="00B050"/>
                </a:solidFill>
              </a:rPr>
              <a:t>onse</a:t>
            </a:r>
            <a:r>
              <a:rPr lang="en-CA"/>
              <a:t>t may occur over a period, or it may be sudden. The </a:t>
            </a:r>
            <a:r>
              <a:rPr lang="en-CA">
                <a:solidFill>
                  <a:srgbClr val="7030A0"/>
                </a:solidFill>
              </a:rPr>
              <a:t>most vulnerable patients include those with</a:t>
            </a:r>
            <a:r>
              <a:rPr lang="en-CA"/>
              <a:t>: </a:t>
            </a:r>
            <a:r>
              <a:rPr lang="en-CA" i="1"/>
              <a:t>myocardial infarction, dysrhythmias or other cardiac pathology.</a:t>
            </a:r>
            <a:endParaRPr/>
          </a:p>
          <a:p>
            <a:pPr marL="0" indent="0">
              <a:buNone/>
              <a:defRPr/>
            </a:pPr>
            <a:endParaRPr lang="en-CA" i="1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Cardiogenic Shock</a:t>
            </a:r>
            <a:br>
              <a:rPr lang="en-US"/>
            </a:br>
            <a:r>
              <a:rPr lang="en-US"/>
              <a:t> </a:t>
            </a:r>
            <a:r>
              <a:rPr lang="en-US">
                <a:solidFill>
                  <a:srgbClr val="7030A0"/>
                </a:solidFill>
              </a:rPr>
              <a:t>Clinical Manifestations </a:t>
            </a:r>
            <a:r>
              <a:rPr lang="en-US"/>
              <a:t>include: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>
              <a:defRPr/>
            </a:pPr>
            <a:r>
              <a:rPr lang="en-US" sz="2400"/>
              <a:t>Compliant of chest pain that may radiate to jaws and arms</a:t>
            </a:r>
            <a:endParaRPr/>
          </a:p>
          <a:p>
            <a:pPr>
              <a:defRPr/>
            </a:pPr>
            <a:r>
              <a:rPr lang="en-US" sz="2400"/>
              <a:t>Dizziness and respiratory distress</a:t>
            </a:r>
            <a:endParaRPr/>
          </a:p>
          <a:p>
            <a:pPr>
              <a:defRPr/>
            </a:pPr>
            <a:r>
              <a:rPr lang="en-US" sz="2400"/>
              <a:t>Cyanosis</a:t>
            </a:r>
            <a:endParaRPr/>
          </a:p>
          <a:p>
            <a:pPr>
              <a:defRPr/>
            </a:pPr>
            <a:r>
              <a:rPr lang="en-US" sz="2400"/>
              <a:t>Restlessness and anxiety</a:t>
            </a:r>
            <a:endParaRPr/>
          </a:p>
          <a:p>
            <a:pPr>
              <a:defRPr/>
            </a:pPr>
            <a:r>
              <a:rPr lang="en-US" sz="2400"/>
              <a:t>Rapid change in LOC</a:t>
            </a:r>
            <a:endParaRPr/>
          </a:p>
          <a:p>
            <a:pPr>
              <a:defRPr/>
            </a:pPr>
            <a:r>
              <a:rPr lang="en-US" sz="2400"/>
              <a:t>Pulse may be irregular and slow; may have tachycardia and tachypnea</a:t>
            </a:r>
            <a:endParaRPr/>
          </a:p>
          <a:p>
            <a:pPr>
              <a:defRPr/>
            </a:pPr>
            <a:r>
              <a:rPr lang="en-US" sz="2400"/>
              <a:t>Decreasing BP</a:t>
            </a:r>
            <a:endParaRPr/>
          </a:p>
          <a:p>
            <a:pPr>
              <a:defRPr/>
            </a:pPr>
            <a:r>
              <a:rPr lang="en-US" sz="2400"/>
              <a:t>Decreasing urinary output</a:t>
            </a:r>
            <a:endParaRPr/>
          </a:p>
          <a:p>
            <a:pPr>
              <a:defRPr/>
            </a:pPr>
            <a:r>
              <a:rPr lang="en-US" sz="2400"/>
              <a:t>Cool, clammy skin </a:t>
            </a:r>
            <a:endParaRPr/>
          </a:p>
          <a:p>
            <a:pPr>
              <a:defRPr/>
            </a:pPr>
            <a:endParaRPr lang="en-US"/>
          </a:p>
          <a:p>
            <a:pPr>
              <a:defRPr/>
            </a:pP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Allergic or Anaphylactic Shock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CA"/>
              <a:t>The </a:t>
            </a:r>
            <a:r>
              <a:rPr lang="en-CA">
                <a:solidFill>
                  <a:srgbClr val="7030A0"/>
                </a:solidFill>
              </a:rPr>
              <a:t>most common causes </a:t>
            </a:r>
            <a:r>
              <a:rPr lang="en-CA"/>
              <a:t>of anaphylaxis are </a:t>
            </a:r>
            <a:r>
              <a:rPr lang="en-CA" i="1"/>
              <a:t>medications, iodinated contrast media and insect venoms</a:t>
            </a:r>
            <a:r>
              <a:rPr lang="en-CA"/>
              <a:t>. </a:t>
            </a:r>
            <a:endParaRPr/>
          </a:p>
          <a:p>
            <a:pPr marL="0" indent="0">
              <a:buNone/>
              <a:defRPr/>
            </a:pPr>
            <a:endParaRPr lang="en-CA"/>
          </a:p>
          <a:p>
            <a:pPr>
              <a:defRPr/>
            </a:pPr>
            <a:r>
              <a:rPr lang="en-CA"/>
              <a:t>Signs and symptoms will </a:t>
            </a:r>
            <a:r>
              <a:rPr lang="en-CA">
                <a:solidFill>
                  <a:srgbClr val="D73E17"/>
                </a:solidFill>
              </a:rPr>
              <a:t>depend </a:t>
            </a:r>
            <a:r>
              <a:rPr lang="en-CA"/>
              <a:t>whether it’s a mild/moderate or severe reaction. </a:t>
            </a:r>
            <a:endParaRPr/>
          </a:p>
          <a:p>
            <a:pPr marL="0" indent="0">
              <a:buNone/>
              <a:defRPr/>
            </a:pPr>
            <a:endParaRPr lang="en-CA"/>
          </a:p>
          <a:p>
            <a:pPr>
              <a:defRPr/>
            </a:pPr>
            <a:r>
              <a:rPr lang="en-CA"/>
              <a:t>Usually, the </a:t>
            </a:r>
            <a:r>
              <a:rPr lang="en-CA">
                <a:solidFill>
                  <a:srgbClr val="0070C0"/>
                </a:solidFill>
              </a:rPr>
              <a:t>more abrupt the onset </a:t>
            </a:r>
            <a:r>
              <a:rPr lang="en-CA"/>
              <a:t>of anaphylaxis, the </a:t>
            </a:r>
            <a:r>
              <a:rPr lang="en-CA">
                <a:solidFill>
                  <a:srgbClr val="0070C0"/>
                </a:solidFill>
              </a:rPr>
              <a:t>more severe </a:t>
            </a:r>
            <a:r>
              <a:rPr lang="en-CA"/>
              <a:t>the reaction will be. Example-large bolus injection of contrast media.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Anaphylactic Shock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Most frequently seen type of shock in radiographic imaging.</a:t>
            </a:r>
            <a:endParaRPr/>
          </a:p>
          <a:p>
            <a:pPr marL="0" indent="0">
              <a:buNone/>
              <a:defRPr/>
            </a:pPr>
            <a:endParaRPr lang="en-US"/>
          </a:p>
          <a:p>
            <a:pPr>
              <a:defRPr/>
            </a:pPr>
            <a:r>
              <a:rPr lang="en-US"/>
              <a:t>Anaphylactic shock is the result of an </a:t>
            </a:r>
            <a:r>
              <a:rPr lang="en-US">
                <a:solidFill>
                  <a:srgbClr val="7030A0"/>
                </a:solidFill>
              </a:rPr>
              <a:t>exaggerated hypersensitivity reaction</a:t>
            </a:r>
            <a:r>
              <a:rPr lang="en-US"/>
              <a:t>. When this occurs, </a:t>
            </a:r>
            <a:r>
              <a:rPr lang="en-US">
                <a:solidFill>
                  <a:srgbClr val="00B050"/>
                </a:solidFill>
              </a:rPr>
              <a:t>histamine and </a:t>
            </a:r>
            <a:r>
              <a:rPr lang="en-US">
                <a:solidFill>
                  <a:srgbClr val="00B050"/>
                </a:solidFill>
              </a:rPr>
              <a:t>bradykinin</a:t>
            </a:r>
            <a:r>
              <a:rPr lang="en-US">
                <a:solidFill>
                  <a:srgbClr val="00B050"/>
                </a:solidFill>
              </a:rPr>
              <a:t> are released</a:t>
            </a:r>
            <a:r>
              <a:rPr lang="en-US"/>
              <a:t>, causing widespread </a:t>
            </a:r>
            <a:r>
              <a:rPr lang="en-US">
                <a:solidFill>
                  <a:srgbClr val="C00000"/>
                </a:solidFill>
              </a:rPr>
              <a:t>vasodilatation, </a:t>
            </a:r>
            <a:r>
              <a:rPr lang="en-US"/>
              <a:t>which results in peripheral pooling of blood.</a:t>
            </a:r>
            <a:endParaRPr/>
          </a:p>
          <a:p>
            <a:pPr>
              <a:defRPr/>
            </a:pPr>
            <a:r>
              <a:rPr lang="en-US"/>
              <a:t> This response is accompanied by </a:t>
            </a:r>
            <a:r>
              <a:rPr lang="en-US">
                <a:solidFill>
                  <a:srgbClr val="7030A0"/>
                </a:solidFill>
              </a:rPr>
              <a:t>contraction of nonvascular smooth muscles</a:t>
            </a:r>
            <a:r>
              <a:rPr lang="en-US"/>
              <a:t>, particularly the smooth muscles of the </a:t>
            </a:r>
            <a:r>
              <a:rPr lang="en-US">
                <a:solidFill>
                  <a:srgbClr val="0070C0"/>
                </a:solidFill>
              </a:rPr>
              <a:t>respiratory tract</a:t>
            </a:r>
            <a:endParaRPr/>
          </a:p>
          <a:p>
            <a:pPr>
              <a:defRPr/>
            </a:pP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>
            <a:noAutofit/>
          </a:bodyPr>
          <a:lstStyle/>
          <a:p>
            <a:pPr>
              <a:defRPr/>
            </a:pPr>
            <a:r>
              <a:rPr lang="en-US"/>
              <a:t>Allergic Shock (cont’d)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>
            <a:normAutofit fontScale="92500" lnSpcReduction="10000"/>
          </a:bodyPr>
          <a:lstStyle/>
          <a:p>
            <a:pPr marL="0" indent="0">
              <a:lnSpc>
                <a:spcPct val="90000"/>
              </a:lnSpc>
              <a:buNone/>
              <a:defRPr/>
            </a:pPr>
            <a:r>
              <a:rPr lang="en-US" sz="3000" b="1">
                <a:solidFill>
                  <a:srgbClr val="E9994A"/>
                </a:solidFill>
              </a:rPr>
              <a:t>Mild to moderate </a:t>
            </a:r>
            <a:r>
              <a:rPr lang="en-US" sz="3000"/>
              <a:t>contrast media reactions include:</a:t>
            </a:r>
            <a:endParaRPr/>
          </a:p>
          <a:p>
            <a:pPr>
              <a:lnSpc>
                <a:spcPct val="90000"/>
              </a:lnSpc>
              <a:defRPr/>
            </a:pPr>
            <a:r>
              <a:rPr lang="en-CA" sz="2600"/>
              <a:t>Itchy skin (rash)</a:t>
            </a:r>
            <a:endParaRPr/>
          </a:p>
          <a:p>
            <a:pPr>
              <a:lnSpc>
                <a:spcPct val="90000"/>
              </a:lnSpc>
              <a:defRPr/>
            </a:pPr>
            <a:r>
              <a:rPr lang="en-CA" sz="2600"/>
              <a:t>Urticaria</a:t>
            </a:r>
            <a:r>
              <a:rPr lang="en-CA" sz="2600"/>
              <a:t> (hives)</a:t>
            </a:r>
            <a:endParaRPr/>
          </a:p>
          <a:p>
            <a:pPr>
              <a:lnSpc>
                <a:spcPct val="90000"/>
              </a:lnSpc>
              <a:defRPr/>
            </a:pPr>
            <a:r>
              <a:rPr lang="en-CA" sz="2600"/>
              <a:t>Nasal congestion, sneezing, watery eyes</a:t>
            </a:r>
            <a:endParaRPr/>
          </a:p>
          <a:p>
            <a:pPr>
              <a:lnSpc>
                <a:spcPct val="90000"/>
              </a:lnSpc>
              <a:defRPr/>
            </a:pPr>
            <a:r>
              <a:rPr lang="en-CA" sz="2600"/>
              <a:t>Coughing with possible laryngeal swelling</a:t>
            </a:r>
            <a:endParaRPr/>
          </a:p>
          <a:p>
            <a:pPr>
              <a:lnSpc>
                <a:spcPct val="90000"/>
              </a:lnSpc>
              <a:defRPr/>
            </a:pPr>
            <a:r>
              <a:rPr lang="en-CA" sz="2600"/>
              <a:t>Peripheral tingling</a:t>
            </a:r>
            <a:endParaRPr/>
          </a:p>
          <a:p>
            <a:pPr>
              <a:lnSpc>
                <a:spcPct val="90000"/>
              </a:lnSpc>
              <a:defRPr/>
            </a:pPr>
            <a:r>
              <a:rPr lang="en-CA" sz="2600"/>
              <a:t>Tachycardia (&gt; 100 beats/min) or Bradycardia (&lt; 60 beats/min)</a:t>
            </a:r>
            <a:endParaRPr/>
          </a:p>
          <a:p>
            <a:pPr>
              <a:lnSpc>
                <a:spcPct val="90000"/>
              </a:lnSpc>
              <a:defRPr/>
            </a:pPr>
            <a:r>
              <a:rPr lang="en-CA" sz="2600"/>
              <a:t>Hypotension</a:t>
            </a:r>
            <a:endParaRPr/>
          </a:p>
          <a:p>
            <a:pPr>
              <a:lnSpc>
                <a:spcPct val="90000"/>
              </a:lnSpc>
              <a:defRPr/>
            </a:pPr>
            <a:r>
              <a:rPr lang="en-CA" sz="2600"/>
              <a:t>Feeling of fullness or tightness of chest, mouth or throat</a:t>
            </a:r>
            <a:endParaRPr/>
          </a:p>
          <a:p>
            <a:pPr>
              <a:lnSpc>
                <a:spcPct val="90000"/>
              </a:lnSpc>
              <a:defRPr/>
            </a:pPr>
            <a:r>
              <a:rPr lang="en-CA" sz="2600"/>
              <a:t>Feeling of anxiety or nervousness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Allergic Shock (cont’d)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>
            <a:normAutofit fontScale="92500" lnSpcReduction="10000"/>
          </a:bodyPr>
          <a:lstStyle/>
          <a:p>
            <a:pPr marL="0" indent="0">
              <a:buNone/>
              <a:defRPr/>
            </a:pPr>
            <a:r>
              <a:rPr lang="en-US" b="1">
                <a:solidFill>
                  <a:srgbClr val="C00000"/>
                </a:solidFill>
              </a:rPr>
              <a:t>Severe</a:t>
            </a:r>
            <a:r>
              <a:rPr lang="en-US">
                <a:solidFill>
                  <a:srgbClr val="C00000"/>
                </a:solidFill>
              </a:rPr>
              <a:t> </a:t>
            </a:r>
            <a:r>
              <a:rPr lang="en-US"/>
              <a:t>contrast media reactions include: </a:t>
            </a:r>
            <a:endParaRPr/>
          </a:p>
          <a:p>
            <a:pPr>
              <a:defRPr/>
            </a:pPr>
            <a:r>
              <a:rPr lang="en-US" sz="2600"/>
              <a:t>Abrupt onset of symptoms</a:t>
            </a:r>
            <a:endParaRPr/>
          </a:p>
          <a:p>
            <a:pPr>
              <a:defRPr/>
            </a:pPr>
            <a:r>
              <a:rPr lang="en-US" sz="2600"/>
              <a:t>Bradycardia (&lt; 50 beats/min)</a:t>
            </a:r>
            <a:endParaRPr/>
          </a:p>
          <a:p>
            <a:pPr>
              <a:defRPr/>
            </a:pPr>
            <a:r>
              <a:rPr lang="en-US" sz="2600"/>
              <a:t>Hypotension (decrease in BP—systolic BP &lt; 80mm Hg)</a:t>
            </a:r>
            <a:endParaRPr/>
          </a:p>
          <a:p>
            <a:pPr>
              <a:defRPr/>
            </a:pPr>
            <a:r>
              <a:rPr lang="en-US" sz="2600"/>
              <a:t>Severe dyspnea</a:t>
            </a:r>
            <a:endParaRPr/>
          </a:p>
          <a:p>
            <a:pPr>
              <a:defRPr/>
            </a:pPr>
            <a:r>
              <a:rPr lang="en-US" sz="2600"/>
              <a:t>Cardiac arrhythmias</a:t>
            </a:r>
            <a:endParaRPr/>
          </a:p>
          <a:p>
            <a:pPr>
              <a:defRPr/>
            </a:pPr>
            <a:r>
              <a:rPr lang="en-US" sz="2600"/>
              <a:t>Laryngeal swelling</a:t>
            </a:r>
            <a:endParaRPr/>
          </a:p>
          <a:p>
            <a:pPr>
              <a:defRPr/>
            </a:pPr>
            <a:r>
              <a:rPr lang="en-US" sz="2600"/>
              <a:t>Possible convulsions/seizures</a:t>
            </a:r>
            <a:endParaRPr/>
          </a:p>
          <a:p>
            <a:pPr>
              <a:defRPr/>
            </a:pPr>
            <a:r>
              <a:rPr lang="en-US" sz="2600"/>
              <a:t>Loss of consciousness</a:t>
            </a:r>
            <a:endParaRPr/>
          </a:p>
          <a:p>
            <a:pPr>
              <a:defRPr/>
            </a:pPr>
            <a:r>
              <a:rPr lang="en-US" sz="2600"/>
              <a:t>Respiratory arrest or cardiac arrest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Response to anaphylactic shock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marL="514350" indent="-514350">
              <a:buAutoNum type="arabicPeriod"/>
              <a:defRPr/>
            </a:pPr>
            <a:r>
              <a:rPr lang="en-US"/>
              <a:t>Do not leave the patient, </a:t>
            </a:r>
            <a:r>
              <a:rPr lang="en-US">
                <a:solidFill>
                  <a:srgbClr val="7030A0"/>
                </a:solidFill>
              </a:rPr>
              <a:t>Stop any infusion or injection </a:t>
            </a:r>
            <a:r>
              <a:rPr lang="en-US"/>
              <a:t>of contrast immediately, however you </a:t>
            </a:r>
            <a:r>
              <a:rPr lang="en-US">
                <a:solidFill>
                  <a:srgbClr val="FF0000"/>
                </a:solidFill>
              </a:rPr>
              <a:t>MUST</a:t>
            </a:r>
            <a:r>
              <a:rPr lang="en-US"/>
              <a:t> maintain the IV line for </a:t>
            </a:r>
            <a:r>
              <a:rPr lang="en-US">
                <a:solidFill>
                  <a:srgbClr val="FF0000"/>
                </a:solidFill>
              </a:rPr>
              <a:t>medication access.</a:t>
            </a:r>
            <a:endParaRPr/>
          </a:p>
          <a:p>
            <a:pPr marL="514350" indent="-514350">
              <a:buAutoNum type="arabicPeriod"/>
              <a:defRPr/>
            </a:pPr>
            <a:r>
              <a:rPr lang="en-US"/>
              <a:t>Notify the radiologist or ER physician (check site’s protocol)</a:t>
            </a:r>
            <a:endParaRPr/>
          </a:p>
          <a:p>
            <a:pPr marL="514350" indent="-514350">
              <a:buAutoNum type="arabicPeriod"/>
              <a:defRPr/>
            </a:pPr>
            <a:r>
              <a:rPr lang="en-US"/>
              <a:t>If patient complains of respiratory distress or has any of the symptoms listed in the severe reaction section- </a:t>
            </a:r>
            <a:r>
              <a:rPr lang="en-US">
                <a:solidFill>
                  <a:srgbClr val="00B050"/>
                </a:solidFill>
              </a:rPr>
              <a:t>call the Code Team</a:t>
            </a:r>
            <a:endParaRPr/>
          </a:p>
          <a:p>
            <a:pPr marL="514350" indent="-514350">
              <a:buAutoNum type="arabicPeriod"/>
              <a:defRPr/>
            </a:pPr>
            <a:r>
              <a:rPr lang="en-US"/>
              <a:t>Place patient in semi-Fowler position or sitting position to </a:t>
            </a:r>
            <a:r>
              <a:rPr lang="en-US">
                <a:solidFill>
                  <a:srgbClr val="0070C0"/>
                </a:solidFill>
              </a:rPr>
              <a:t>facilitate respiration</a:t>
            </a:r>
            <a:r>
              <a:rPr lang="en-US"/>
              <a:t> if possible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Response continued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marL="0" indent="0">
              <a:buNone/>
              <a:defRPr/>
            </a:pPr>
            <a:r>
              <a:rPr lang="en-US"/>
              <a:t>5. Monitor </a:t>
            </a:r>
            <a:r>
              <a:rPr lang="en-US">
                <a:solidFill>
                  <a:srgbClr val="0070C0"/>
                </a:solidFill>
              </a:rPr>
              <a:t>pulse, respiration and blood pressure </a:t>
            </a:r>
            <a:r>
              <a:rPr lang="en-US"/>
              <a:t>every 5 minutes until Code team arrives or the physicians orders state otherwise.</a:t>
            </a:r>
            <a:endParaRPr/>
          </a:p>
          <a:p>
            <a:pPr marL="0" indent="0">
              <a:buNone/>
              <a:defRPr/>
            </a:pPr>
            <a:endParaRPr lang="en-US"/>
          </a:p>
          <a:p>
            <a:pPr marL="0" indent="0">
              <a:buNone/>
              <a:defRPr/>
            </a:pPr>
            <a:r>
              <a:rPr lang="en-US"/>
              <a:t>6. </a:t>
            </a:r>
            <a:r>
              <a:rPr lang="en-US">
                <a:solidFill>
                  <a:srgbClr val="7030A0"/>
                </a:solidFill>
              </a:rPr>
              <a:t>Prepare</a:t>
            </a:r>
            <a:r>
              <a:rPr lang="en-US"/>
              <a:t> oxygen, intravenous fluids and medication administration (drug box or crash cart)</a:t>
            </a:r>
            <a:endParaRPr/>
          </a:p>
          <a:p>
            <a:pPr marL="0" indent="0">
              <a:buNone/>
              <a:defRPr/>
            </a:pPr>
            <a:endParaRPr lang="en-US"/>
          </a:p>
          <a:p>
            <a:pPr marL="0" indent="0">
              <a:buNone/>
              <a:defRPr/>
            </a:pPr>
            <a:r>
              <a:rPr lang="en-US"/>
              <a:t>7. Always keep </a:t>
            </a:r>
            <a:r>
              <a:rPr lang="en-US">
                <a:solidFill>
                  <a:srgbClr val="00B050"/>
                </a:solidFill>
              </a:rPr>
              <a:t>track of the time and sequence </a:t>
            </a:r>
            <a:r>
              <a:rPr lang="en-US"/>
              <a:t>of events in order to document.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>
            <a:noAutofit/>
          </a:bodyPr>
          <a:lstStyle/>
          <a:p>
            <a:pPr>
              <a:defRPr/>
            </a:pPr>
            <a:r>
              <a:rPr lang="en-US"/>
              <a:t>Preventing Shock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>
              <a:lnSpc>
                <a:spcPct val="90000"/>
              </a:lnSpc>
              <a:defRPr/>
            </a:pPr>
            <a:r>
              <a:rPr lang="en-CA"/>
              <a:t>Avoid sudden changes in </a:t>
            </a:r>
            <a:r>
              <a:rPr lang="en-CA">
                <a:solidFill>
                  <a:srgbClr val="0070C0"/>
                </a:solidFill>
              </a:rPr>
              <a:t>temperature—keep patient warm.</a:t>
            </a:r>
            <a:endParaRPr/>
          </a:p>
          <a:p>
            <a:pPr marL="0" indent="0">
              <a:lnSpc>
                <a:spcPct val="90000"/>
              </a:lnSpc>
              <a:buNone/>
              <a:defRPr/>
            </a:pPr>
            <a:endParaRPr lang="en-CA"/>
          </a:p>
          <a:p>
            <a:pPr>
              <a:lnSpc>
                <a:spcPct val="90000"/>
              </a:lnSpc>
              <a:defRPr/>
            </a:pPr>
            <a:r>
              <a:rPr lang="en-CA">
                <a:solidFill>
                  <a:srgbClr val="0070C0"/>
                </a:solidFill>
              </a:rPr>
              <a:t>Reduce pain and stress</a:t>
            </a:r>
            <a:r>
              <a:rPr lang="en-CA"/>
              <a:t>. Handle patients gently and with care.</a:t>
            </a:r>
            <a:endParaRPr/>
          </a:p>
          <a:p>
            <a:pPr marL="0" indent="0">
              <a:lnSpc>
                <a:spcPct val="90000"/>
              </a:lnSpc>
              <a:buNone/>
              <a:defRPr/>
            </a:pPr>
            <a:endParaRPr lang="en-CA"/>
          </a:p>
          <a:p>
            <a:pPr>
              <a:lnSpc>
                <a:spcPct val="90000"/>
              </a:lnSpc>
              <a:defRPr/>
            </a:pPr>
            <a:r>
              <a:rPr lang="en-CA">
                <a:solidFill>
                  <a:srgbClr val="0070C0"/>
                </a:solidFill>
              </a:rPr>
              <a:t>Reduce anxiety</a:t>
            </a:r>
            <a:r>
              <a:rPr lang="en-CA"/>
              <a:t>. Work in a calm, confident manner. Reassure the patient. </a:t>
            </a:r>
            <a:r>
              <a:rPr lang="en-CA">
                <a:solidFill>
                  <a:srgbClr val="7030A0"/>
                </a:solidFill>
              </a:rPr>
              <a:t>Listen to their concerns and answer questions</a:t>
            </a:r>
            <a:r>
              <a:rPr lang="en-CA"/>
              <a:t>.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>
            <a:noAutofit/>
          </a:bodyPr>
          <a:lstStyle/>
          <a:p>
            <a:pPr>
              <a:defRPr/>
            </a:pPr>
            <a:r>
              <a:rPr lang="en-US"/>
              <a:t>Recognizing Shock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>
            <a:normAutofit lnSpcReduction="10000"/>
          </a:bodyPr>
          <a:lstStyle/>
          <a:p>
            <a:pPr>
              <a:lnSpc>
                <a:spcPct val="90000"/>
              </a:lnSpc>
              <a:defRPr/>
            </a:pPr>
            <a:r>
              <a:rPr lang="en-CA"/>
              <a:t>Sense of apprehension</a:t>
            </a:r>
            <a:endParaRPr/>
          </a:p>
          <a:p>
            <a:pPr>
              <a:lnSpc>
                <a:spcPct val="90000"/>
              </a:lnSpc>
              <a:defRPr/>
            </a:pPr>
            <a:r>
              <a:rPr lang="en-CA"/>
              <a:t>May be </a:t>
            </a:r>
            <a:r>
              <a:rPr lang="en-CA">
                <a:solidFill>
                  <a:srgbClr val="7030A0"/>
                </a:solidFill>
              </a:rPr>
              <a:t>restless</a:t>
            </a:r>
            <a:endParaRPr/>
          </a:p>
          <a:p>
            <a:pPr>
              <a:lnSpc>
                <a:spcPct val="90000"/>
              </a:lnSpc>
              <a:defRPr/>
            </a:pPr>
            <a:r>
              <a:rPr lang="en-CA">
                <a:solidFill>
                  <a:srgbClr val="7030A0"/>
                </a:solidFill>
              </a:rPr>
              <a:t>Change</a:t>
            </a:r>
            <a:r>
              <a:rPr lang="en-CA"/>
              <a:t> in ability to think</a:t>
            </a:r>
            <a:endParaRPr/>
          </a:p>
          <a:p>
            <a:pPr>
              <a:lnSpc>
                <a:spcPct val="90000"/>
              </a:lnSpc>
              <a:defRPr/>
            </a:pPr>
            <a:r>
              <a:rPr lang="en-CA">
                <a:solidFill>
                  <a:srgbClr val="7030A0"/>
                </a:solidFill>
              </a:rPr>
              <a:t>Change</a:t>
            </a:r>
            <a:r>
              <a:rPr lang="en-CA"/>
              <a:t> in skin appearance/colour</a:t>
            </a:r>
            <a:endParaRPr/>
          </a:p>
          <a:p>
            <a:pPr>
              <a:lnSpc>
                <a:spcPct val="90000"/>
              </a:lnSpc>
              <a:defRPr/>
            </a:pPr>
            <a:r>
              <a:rPr lang="en-CA">
                <a:solidFill>
                  <a:srgbClr val="7030A0"/>
                </a:solidFill>
              </a:rPr>
              <a:t>Pallor</a:t>
            </a:r>
            <a:r>
              <a:rPr lang="en-CA"/>
              <a:t> accompanied by weakness</a:t>
            </a:r>
            <a:endParaRPr/>
          </a:p>
          <a:p>
            <a:pPr>
              <a:lnSpc>
                <a:spcPct val="90000"/>
              </a:lnSpc>
              <a:defRPr/>
            </a:pPr>
            <a:r>
              <a:rPr lang="en-CA"/>
              <a:t>Increased pulse rate</a:t>
            </a:r>
            <a:endParaRPr/>
          </a:p>
          <a:p>
            <a:pPr>
              <a:lnSpc>
                <a:spcPct val="90000"/>
              </a:lnSpc>
              <a:defRPr/>
            </a:pPr>
            <a:r>
              <a:rPr lang="en-CA"/>
              <a:t>A drop in </a:t>
            </a:r>
            <a:r>
              <a:rPr lang="en-CA">
                <a:solidFill>
                  <a:srgbClr val="0070C0"/>
                </a:solidFill>
              </a:rPr>
              <a:t>BP of 30 </a:t>
            </a:r>
            <a:r>
              <a:rPr lang="en-CA"/>
              <a:t>mm HG below the baseline </a:t>
            </a:r>
            <a:r>
              <a:rPr lang="en-CA">
                <a:solidFill>
                  <a:srgbClr val="0070C0"/>
                </a:solidFill>
              </a:rPr>
              <a:t>systolic </a:t>
            </a:r>
            <a:r>
              <a:rPr lang="en-CA"/>
              <a:t>pressure</a:t>
            </a:r>
            <a:endParaRPr/>
          </a:p>
          <a:p>
            <a:pPr>
              <a:lnSpc>
                <a:spcPct val="90000"/>
              </a:lnSpc>
              <a:defRPr/>
            </a:pPr>
            <a:r>
              <a:rPr lang="en-CA">
                <a:solidFill>
                  <a:srgbClr val="0070C0"/>
                </a:solidFill>
              </a:rPr>
              <a:t>Decrease</a:t>
            </a:r>
            <a:r>
              <a:rPr lang="en-CA"/>
              <a:t> in urination</a:t>
            </a:r>
            <a:endParaRPr/>
          </a:p>
          <a:p>
            <a:pPr>
              <a:lnSpc>
                <a:spcPct val="90000"/>
              </a:lnSpc>
              <a:defRPr/>
            </a:pPr>
            <a:r>
              <a:rPr lang="en-CA">
                <a:solidFill>
                  <a:srgbClr val="0070C0"/>
                </a:solidFill>
              </a:rPr>
              <a:t>Increased and shallow </a:t>
            </a:r>
            <a:r>
              <a:rPr lang="en-CA"/>
              <a:t>respirations</a:t>
            </a:r>
            <a:endParaRPr/>
          </a:p>
          <a:p>
            <a:pPr>
              <a:lnSpc>
                <a:spcPct val="90000"/>
              </a:lnSpc>
              <a:defRPr/>
            </a:pPr>
            <a:endParaRPr lang="en-CA" sz="2400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Technologist’s Responsibility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>
            <a:normAutofit/>
          </a:bodyPr>
          <a:lstStyle/>
          <a:p>
            <a:pPr marL="0" indent="0">
              <a:buNone/>
              <a:defRPr/>
            </a:pPr>
            <a:r>
              <a:rPr lang="en-CA" sz="3000"/>
              <a:t>If your patient is going into shock what should you do?</a:t>
            </a:r>
            <a:endParaRPr/>
          </a:p>
          <a:p>
            <a:pPr marL="514350" indent="-514350">
              <a:buFont typeface="+mj-lt"/>
              <a:buAutoNum type="arabicPeriod"/>
              <a:defRPr/>
            </a:pPr>
            <a:r>
              <a:rPr lang="en-CA">
                <a:solidFill>
                  <a:srgbClr val="7030A0"/>
                </a:solidFill>
              </a:rPr>
              <a:t>Stop the procedure</a:t>
            </a:r>
            <a:r>
              <a:rPr lang="en-CA"/>
              <a:t>. Assist the patient to a dorsal recumbent position to avoid a fall.</a:t>
            </a:r>
            <a:endParaRPr/>
          </a:p>
          <a:p>
            <a:pPr marL="514350" indent="-514350">
              <a:buFont typeface="+mj-lt"/>
              <a:buAutoNum type="arabicPeriod"/>
              <a:defRPr/>
            </a:pPr>
            <a:r>
              <a:rPr lang="en-CA"/>
              <a:t>Elevate feet to </a:t>
            </a:r>
            <a:r>
              <a:rPr lang="en-CA">
                <a:solidFill>
                  <a:srgbClr val="7030A0"/>
                </a:solidFill>
              </a:rPr>
              <a:t>increase blood flow </a:t>
            </a:r>
            <a:r>
              <a:rPr lang="en-CA"/>
              <a:t>to brain. </a:t>
            </a:r>
            <a:endParaRPr/>
          </a:p>
          <a:p>
            <a:pPr marL="514350" indent="-514350">
              <a:buFont typeface="+mj-lt"/>
              <a:buAutoNum type="arabicPeriod"/>
              <a:defRPr/>
            </a:pPr>
            <a:r>
              <a:rPr lang="en-CA">
                <a:solidFill>
                  <a:srgbClr val="7030A0"/>
                </a:solidFill>
              </a:rPr>
              <a:t>Obtain help</a:t>
            </a:r>
            <a:r>
              <a:rPr lang="en-CA"/>
              <a:t>. If in doubt, call a code. It’s better to be mistaken than to have patient die because of inadequate treatment.</a:t>
            </a:r>
            <a:endParaRPr/>
          </a:p>
          <a:p>
            <a:pPr marL="514350" indent="-514350">
              <a:buFont typeface="+mj-lt"/>
              <a:buAutoNum type="arabicPeriod"/>
              <a:defRPr/>
            </a:pPr>
            <a:r>
              <a:rPr lang="en-CA">
                <a:solidFill>
                  <a:srgbClr val="7030A0"/>
                </a:solidFill>
              </a:rPr>
              <a:t>Check BP </a:t>
            </a:r>
            <a:r>
              <a:rPr lang="en-CA"/>
              <a:t>and assist the </a:t>
            </a:r>
            <a:r>
              <a:rPr lang="en-CA">
                <a:solidFill>
                  <a:srgbClr val="7030A0"/>
                </a:solidFill>
              </a:rPr>
              <a:t>dyspneic</a:t>
            </a:r>
            <a:r>
              <a:rPr lang="en-CA"/>
              <a:t> (breathless, air-hungry) patient with O</a:t>
            </a:r>
            <a:r>
              <a:rPr lang="en-CA" baseline="-25000"/>
              <a:t>2.</a:t>
            </a:r>
            <a:r>
              <a:rPr lang="en-CA"/>
              <a:t> </a:t>
            </a:r>
            <a:endParaRPr/>
          </a:p>
          <a:p>
            <a:pPr marL="514350" indent="-514350">
              <a:buFont typeface="+mj-lt"/>
              <a:buAutoNum type="arabicPeriod"/>
              <a:defRPr/>
            </a:pPr>
            <a:r>
              <a:rPr lang="en-CA"/>
              <a:t>Be ready to </a:t>
            </a:r>
            <a:r>
              <a:rPr lang="en-CA">
                <a:solidFill>
                  <a:srgbClr val="7030A0"/>
                </a:solidFill>
              </a:rPr>
              <a:t>assist</a:t>
            </a:r>
            <a:r>
              <a:rPr lang="en-CA"/>
              <a:t> code team and document events.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theme/_rels/theme1.xml.rels><?xml version="1.0" encoding="UTF-8" standalone="yes"?><Relationships xmlns="http://schemas.openxmlformats.org/package/2006/relationships"></Relationships>
</file>

<file path=ppt/theme/_rels/theme2.xml.rels><?xml version="1.0" encoding="UTF-8" standalone="yes"?><Relationships xmlns="http://schemas.openxmlformats.org/package/2006/relationships"></Relationships>
</file>

<file path=ppt/theme/_rels/theme3.xml.rels><?xml version="1.0" encoding="UTF-8" standalone="yes"?><Relationships xmlns="http://schemas.openxmlformats.org/package/2006/relationships"></Relationships>
</file>

<file path=ppt/theme/theme1.xml><?xml version="1.0" encoding="utf-8"?>
<a:theme xmlns:a="http://schemas.openxmlformats.org/drawingml/2006/main" xmlns:r="http://schemas.openxmlformats.org/officeDocument/2006/relationships" xmlns:p="http://schemas.openxmlformats.org/presentationml/2006/main" name="Anderson MR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nderson Branded Font">
      <a:majorFont>
        <a:latin typeface="Futura PT Demi"/>
        <a:ea typeface="Arial"/>
        <a:cs typeface="Arial"/>
      </a:majorFont>
      <a:minorFont>
        <a:latin typeface="Futura PT Book"/>
        <a:ea typeface="Arial"/>
        <a:cs typeface="Arial"/>
      </a:minorFont>
    </a:fontScheme>
    <a:fmtScheme name="Office">
      <a:fillStyleLst>
        <a:solidFill>
          <a:schemeClr val="phClr"/>
        </a:solidFill>
        <a:gradFill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</a:theme>
</file>

<file path=ppt/theme/theme2.xml><?xml version="1.0" encoding="utf-8"?>
<a:theme xmlns:a="http://schemas.openxmlformats.org/drawingml/2006/main" xmlns:r="http://schemas.openxmlformats.org/officeDocument/2006/relationships" xmlns:p="http://schemas.openxmlformats.org/presentation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</a:majorFont>
      <a:minorFont>
        <a:latin typeface="Calibri"/>
        <a:ea typeface="Arial"/>
        <a:cs typeface="Arial"/>
      </a:minorFont>
    </a:fontScheme>
    <a:fmtScheme name="Office">
      <a:fillStyleLst>
        <a:solidFill>
          <a:schemeClr val="phClr"/>
        </a:solidFill>
        <a:gradFill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</a:theme>
</file>

<file path=ppt/theme/theme3.xml><?xml version="1.0" encoding="utf-8"?>
<a:theme xmlns:a="http://schemas.openxmlformats.org/drawingml/2006/main" xmlns:r="http://schemas.openxmlformats.org/officeDocument/2006/relationships" xmlns:p="http://schemas.openxmlformats.org/presentation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</a:majorFont>
      <a:minorFont>
        <a:latin typeface="Calibri"/>
        <a:ea typeface="Arial"/>
        <a:cs typeface="Arial"/>
      </a:minorFont>
    </a:fontScheme>
    <a:fmtScheme name="Office">
      <a:fillStyleLst>
        <a:solidFill>
          <a:schemeClr val="phClr"/>
        </a:solidFill>
        <a:gradFill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/>
        </a:gradFill>
        <a:gradFill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/>
        </a:gradFill>
      </a:bgFillStyleLst>
    </a:fmtScheme>
  </a:themeElements>
  <a:objectDefaults/>
</a:theme>
</file>

<file path=customXml/_rels/item1.xml.rels><?xml version="1.0" encoding="UTF-8" standalone="yes"?><Relationships xmlns="http://schemas.openxmlformats.org/package/2006/relationships"><Relationship  Id="rId1" Type="http://schemas.openxmlformats.org/officeDocument/2006/relationships/customXmlProps" Target="itemProps1.xml"/></Relationships>
</file>

<file path=customXml/_rels/item2.xml.rels><?xml version="1.0" encoding="UTF-8" standalone="yes"?><Relationships xmlns="http://schemas.openxmlformats.org/package/2006/relationships"><Relationship  Id="rId1" Type="http://schemas.openxmlformats.org/officeDocument/2006/relationships/customXmlProps" Target="itemProps2.xml"/></Relationships>
</file>

<file path=customXml/_rels/item3.xml.rels><?xml version="1.0" encoding="UTF-8" standalone="yes"?><Relationships xmlns="http://schemas.openxmlformats.org/package/2006/relationships"><Relationship 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d1eb5d66-d4e4-42da-91aa-35af032cfe67" xsi:nil="true"/>
    <TaxCatchAll xmlns="c80233df-ff72-4ed0-8be6-81c0672dcf15" xsi:nil="true"/>
    <lcf76f155ced4ddcb4097134ff3c332f xmlns="d1eb5d66-d4e4-42da-91aa-35af032cfe67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59FD3E210D7746A66165842CA31B2D" ma:contentTypeVersion="22" ma:contentTypeDescription="Create a new document." ma:contentTypeScope="" ma:versionID="f0c79895f01c4eb44fa87db525b4eb5c">
  <xsd:schema xmlns:xsd="http://www.w3.org/2001/XMLSchema" xmlns:xs="http://www.w3.org/2001/XMLSchema" xmlns:p="http://schemas.microsoft.com/office/2006/metadata/properties" xmlns:ns2="c80233df-ff72-4ed0-8be6-81c0672dcf15" xmlns:ns3="d1eb5d66-d4e4-42da-91aa-35af032cfe67" targetNamespace="http://schemas.microsoft.com/office/2006/metadata/properties" ma:root="true" ma:fieldsID="ef7db3e78da19b9171db271d0ab114c6" ns2:_="" ns3:_="">
    <xsd:import namespace="c80233df-ff72-4ed0-8be6-81c0672dcf15"/>
    <xsd:import namespace="d1eb5d66-d4e4-42da-91aa-35af032cfe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Date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0233df-ff72-4ed0-8be6-81c0672dcf1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CatchAll" ma:index="26" nillable="true" ma:displayName="Taxonomy Catch All Column" ma:hidden="true" ma:list="{d047eac0-0848-420b-888a-eb494acb1260}" ma:internalName="TaxCatchAll" ma:showField="CatchAllData" ma:web="c80233df-ff72-4ed0-8be6-81c0672dcf1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eb5d66-d4e4-42da-91aa-35af032cfe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Date" ma:index="21" nillable="true" ma:displayName="Date" ma:format="DateOnly" ma:internalName="Date">
      <xsd:simpleType>
        <xsd:restriction base="dms:DateTime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91219db1-e75a-4e74-95c9-f29ca67e64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1BAE5E3-5E25-48EC-A167-40F150062716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E6D71BF-A153-4993-B274-9693D0A6F666}">
  <ds:schemaRefs>
    <ds:schemaRef ds:uri="http://schemas.microsoft.com/office/2006/metadata/properties"/>
    <ds:schemaRef ds:uri="http://schemas.microsoft.com/office/infopath/2007/PartnerControls"/>
    <ds:schemaRef ds:uri="d1eb5d66-d4e4-42da-91aa-35af032cfe67"/>
    <ds:schemaRef ds:uri="c80233df-ff72-4ed0-8be6-81c0672dcf15"/>
  </ds:schemaRefs>
</ds:datastoreItem>
</file>

<file path=customXml/itemProps3.xml><?xml version="1.0" encoding="utf-8"?>
<ds:datastoreItem xmlns:ds="http://schemas.openxmlformats.org/officeDocument/2006/customXml" ds:itemID="{99658EB8-3434-439E-A550-E9AC8DEBCE2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80233df-ff72-4ed0-8be6-81c0672dcf15"/>
    <ds:schemaRef ds:uri="d1eb5d66-d4e4-42da-91aa-35af032cfe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Anderson MRT</Template>
  <TotalTime>0</TotalTime>
  <Words>0</Words>
  <Application>onlyoffice/8.3.2.19</Application>
  <PresentationFormat>On-screen Show (4:3)</PresentationFormat>
  <Paragraphs>0</Paragraphs>
  <Slides>21</Slides>
  <Notes>21</Notes>
  <HiddenSlides>0</HiddenSlides>
  <MMClips>2</MMClips>
  <ScaleCrop>0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21</vt:i4>
      </vt:variant>
    </vt:vector>
  </HeadingPairs>
  <TitlesOfParts>
    <vt:vector size="23" baseType="lpstr">
      <vt:lpstr>Theme 1</vt:lpstr>
      <vt:lpstr>Theme 2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</vt:vector>
  </TitlesOfParts>
  <Company>SAIT Polytechnic</Company>
  <LinksUpToDate>0</LinksUpToDate>
  <SharedDoc>0</SharedDoc>
  <HyperlinksChanged>0</HyperlinksChanged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SAIT Template 2015</dc:title>
  <dc:creator>lbucsis</dc:creator>
  <cp:lastModifiedBy>Qaiser Rehman</cp:lastModifiedBy>
  <cp:revision>385</cp:revision>
  <dcterms:created xsi:type="dcterms:W3CDTF">2009-04-06T17:04:40Z</dcterms:created>
  <dcterms:modified xsi:type="dcterms:W3CDTF">2025-07-02T18:34:30Z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0x0101007459FD3E210D7746A66165842CA31B2D</vt:lpwstr>
  </property>
</Properties>
</file>