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4"/>
  </p:sldMasterIdLst>
  <p:notesMasterIdLst>
    <p:notesMasterId r:id="rId28"/>
  </p:notesMasterIdLst>
  <p:handoutMasterIdLst>
    <p:handoutMasterId r:id="rId29"/>
  </p:handoutMasterIdLst>
  <p:sldIdLst>
    <p:sldId id="322" r:id="rId5"/>
    <p:sldId id="300" r:id="rId6"/>
    <p:sldId id="284" r:id="rId7"/>
    <p:sldId id="301" r:id="rId8"/>
    <p:sldId id="321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</p:sldIdLst>
  <p:sldSz cx="12192000" cy="6858000"/>
  <p:notesSz cx="7023100" cy="9309100"/>
  <p:custDataLst>
    <p:tags r:id="rId30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322"/>
          </p14:sldIdLst>
        </p14:section>
        <p14:section name="Untitled Section" id="{BAB5FE1B-4910-480F-9285-3B3D14DFD513}">
          <p14:sldIdLst>
            <p14:sldId id="300"/>
            <p14:sldId id="284"/>
            <p14:sldId id="301"/>
            <p14:sldId id="321"/>
            <p14:sldId id="303"/>
            <p14:sldId id="304"/>
            <p14:sldId id="305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9" autoAdjust="0"/>
    <p:restoredTop sz="95511" autoAdjust="0"/>
  </p:normalViewPr>
  <p:slideViewPr>
    <p:cSldViewPr snapToGrid="0">
      <p:cViewPr varScale="1">
        <p:scale>
          <a:sx n="106" d="100"/>
          <a:sy n="106" d="100"/>
        </p:scale>
        <p:origin x="784" y="1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ags" Target="tags/tag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1AA2EC-018E-495A-975D-CC074962699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Thorough</a:t>
            </a:r>
            <a:r>
              <a:rPr lang="en-CA" baseline="0" dirty="0"/>
              <a:t> washing of hands required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6325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Introduction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043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Identification of patient,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13228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Informed consent signed?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5116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Checking</a:t>
            </a:r>
            <a:r>
              <a:rPr lang="en-CA" baseline="0" dirty="0"/>
              <a:t> of emotional status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9962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Preparation of equipment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3431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Good to go!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5265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Ensure patient is comfortable and arm is supported-adjust the height of the arm to match the appropriate working level of the technologist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47631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Avoid use of junction sites if possible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09914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Correct tourniquet placement- 3 to 4 inches ( 7.5 to 10 cm above the site</a:t>
            </a:r>
          </a:p>
          <a:p>
            <a:r>
              <a:rPr lang="en-CA" dirty="0"/>
              <a:t>Select the injection site by using your finger on you non-dominant hand</a:t>
            </a:r>
          </a:p>
          <a:p>
            <a:r>
              <a:rPr lang="en-CA" dirty="0"/>
              <a:t>Tighten</a:t>
            </a:r>
            <a:r>
              <a:rPr lang="en-CA" baseline="0" dirty="0"/>
              <a:t> the tourniquet sufficiently to dilate veins </a:t>
            </a:r>
          </a:p>
          <a:p>
            <a:r>
              <a:rPr lang="en-CA" baseline="0" dirty="0"/>
              <a:t>(Check the radial artery pulse to verify that the tourniquet is sufficiently tight to compress the veins but still allow blood flow to the distal regions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77139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Release the tourniquet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11940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Cleanse the selected site in a circular motion from the center outward ( 2-3 inches  minimum </a:t>
            </a:r>
          </a:p>
          <a:p>
            <a:r>
              <a:rPr lang="en-CA" dirty="0"/>
              <a:t>30 sec minute time limit</a:t>
            </a:r>
          </a:p>
          <a:p>
            <a:r>
              <a:rPr lang="en-CA" dirty="0"/>
              <a:t>Allow</a:t>
            </a:r>
            <a:r>
              <a:rPr lang="en-CA" baseline="0" dirty="0"/>
              <a:t> the site to dry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08647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Retighten the tourniquet</a:t>
            </a:r>
          </a:p>
          <a:p>
            <a:r>
              <a:rPr lang="en-CA" dirty="0"/>
              <a:t>Using the non dominant  anchor the selected  vein by making the skin taunt</a:t>
            </a:r>
          </a:p>
          <a:p>
            <a:r>
              <a:rPr lang="en-CA" dirty="0"/>
              <a:t>With the bevel of the needle facing upward-approach</a:t>
            </a:r>
            <a:r>
              <a:rPr lang="en-CA" baseline="0" dirty="0"/>
              <a:t> the vein at  an angle of 20-45 degrees</a:t>
            </a:r>
          </a:p>
          <a:p>
            <a:r>
              <a:rPr lang="en-CA" baseline="0" dirty="0"/>
              <a:t>Advance the needle thru the skin just superior to the vein of interest until a slight pop is felt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33649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Decrease the angle of the needle to run parallel with the vein-advance</a:t>
            </a:r>
            <a:r>
              <a:rPr lang="en-CA" baseline="0" dirty="0"/>
              <a:t> the needle farther into the vein-approximately ¼0 of an inch ( 0.6 cm)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55381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Observe retrograde flow of blood</a:t>
            </a:r>
          </a:p>
          <a:p>
            <a:r>
              <a:rPr lang="en-CA" dirty="0"/>
              <a:t>Release the tourniquet </a:t>
            </a:r>
          </a:p>
          <a:p>
            <a:r>
              <a:rPr lang="en-CA" dirty="0"/>
              <a:t>Stabilize the needle and advance the catheter fully into the vein</a:t>
            </a:r>
          </a:p>
          <a:p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44729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Apply pressure above the insertion site</a:t>
            </a:r>
          </a:p>
          <a:p>
            <a:r>
              <a:rPr lang="en-CA" dirty="0"/>
              <a:t>Retract the needle and dispose in sharps container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17473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Attach IV tubing or adaptor to the catheter</a:t>
            </a:r>
          </a:p>
          <a:p>
            <a:r>
              <a:rPr lang="en-CA" dirty="0"/>
              <a:t>Secure catheter</a:t>
            </a:r>
            <a:r>
              <a:rPr lang="en-CA" baseline="0" dirty="0"/>
              <a:t> in place using tape or op site.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48773-A792-4814-ADBA-1845AB52F4D2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4575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7265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456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567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7443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7680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6613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111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0307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4888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0366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1522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95AC371-A423-D2E0-2FEA-0D1878A1B26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FD1A51B9-8300-3D55-00A8-CEE10D77DBE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174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llcare-management.blogspot.ca/2010/06/risk-acceptance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tryhomeopathy.blogspot.ca/2010/06/handling-syncope-with-homeopathy.html" TargetMode="Externa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092410" y="1443639"/>
            <a:ext cx="9608177" cy="45719"/>
          </a:xfrm>
        </p:spPr>
        <p:txBody>
          <a:bodyPr>
            <a:normAutofit fontScale="90000"/>
          </a:bodyPr>
          <a:lstStyle/>
          <a:p>
            <a:br>
              <a:rPr lang="en-US" sz="4800" b="1" dirty="0">
                <a:latin typeface="+mj-lt"/>
              </a:rPr>
            </a:br>
            <a:br>
              <a:rPr lang="en-US" sz="4800" b="1" dirty="0">
                <a:latin typeface="+mj-lt"/>
              </a:rPr>
            </a:br>
            <a:br>
              <a:rPr lang="en-US" sz="4800" b="1" dirty="0">
                <a:latin typeface="+mj-lt"/>
              </a:rPr>
            </a:br>
            <a:endParaRPr lang="en-US" sz="4800" b="1" dirty="0">
              <a:latin typeface="+mj-lt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436282" y="3619620"/>
            <a:ext cx="2507810" cy="1272901"/>
          </a:xfrm>
        </p:spPr>
        <p:txBody>
          <a:bodyPr>
            <a:normAutofit/>
          </a:bodyPr>
          <a:lstStyle/>
          <a:p>
            <a:endParaRPr lang="en-US" sz="1800" dirty="0">
              <a:latin typeface="+mj-lt"/>
            </a:endParaRPr>
          </a:p>
          <a:p>
            <a:pPr algn="l"/>
            <a:r>
              <a:rPr lang="en-US" sz="1800" b="1" dirty="0">
                <a:latin typeface="+mj-lt"/>
              </a:rPr>
              <a:t>                                 </a:t>
            </a:r>
            <a:r>
              <a:rPr lang="en-US" sz="2800" b="1" dirty="0">
                <a:latin typeface="+mj-lt"/>
              </a:rPr>
              <a:t>Venipuncture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E8A84D-10F8-B2AE-17DE-711B9519BE45}"/>
              </a:ext>
            </a:extLst>
          </p:cNvPr>
          <p:cNvSpPr txBox="1"/>
          <p:nvPr/>
        </p:nvSpPr>
        <p:spPr>
          <a:xfrm>
            <a:off x="4449820" y="2592050"/>
            <a:ext cx="743968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+mj-lt"/>
              </a:rPr>
              <a:t>MRAD 285: Applied Radiographic Skills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Perform venipuncture</a:t>
            </a:r>
          </a:p>
        </p:txBody>
      </p:sp>
    </p:spTree>
    <p:extLst>
      <p:ext uri="{BB962C8B-B14F-4D97-AF65-F5344CB8AC3E}">
        <p14:creationId xmlns:p14="http://schemas.microsoft.com/office/powerpoint/2010/main" val="4076049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/>
              <a:t>Discuss anatomy and procedures associated with venipuncture.</a:t>
            </a:r>
            <a:endParaRPr lang="en-US" dirty="0"/>
          </a:p>
          <a:p>
            <a:pPr lvl="0"/>
            <a:r>
              <a:rPr lang="en-CA" dirty="0"/>
              <a:t>Describe all the equipment required to perform venipuncture.</a:t>
            </a:r>
            <a:endParaRPr lang="en-US" dirty="0"/>
          </a:p>
          <a:p>
            <a:pPr lvl="0"/>
            <a:r>
              <a:rPr lang="en-CA" dirty="0"/>
              <a:t>Describe the procedural steps involved in venipuncture.</a:t>
            </a:r>
            <a:endParaRPr lang="en-US" dirty="0"/>
          </a:p>
          <a:p>
            <a:pPr lvl="0"/>
            <a:r>
              <a:rPr lang="en-CA" dirty="0"/>
              <a:t>Perform techniques used in vein assessment.</a:t>
            </a:r>
            <a:endParaRPr lang="en-US" dirty="0"/>
          </a:p>
          <a:p>
            <a:pPr lvl="0"/>
            <a:r>
              <a:rPr lang="en-CA" dirty="0"/>
              <a:t>Describe the infection control measures needed for maintaining aseptic technique in venipuncture.</a:t>
            </a:r>
            <a:endParaRPr lang="en-US" dirty="0"/>
          </a:p>
          <a:p>
            <a:pPr lvl="0"/>
            <a:r>
              <a:rPr lang="en-CA" dirty="0"/>
              <a:t>Describe the challenges of venipuncture and how to overcome them.  </a:t>
            </a:r>
            <a:endParaRPr lang="en-US" dirty="0"/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237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981" y="967691"/>
            <a:ext cx="5194039" cy="42479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25081" y="5461686"/>
            <a:ext cx="31468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/>
              <a:t>Source: Colourbox.com, Image # 11325676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C44379-4202-947A-F339-8730A78D6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6682A90-5802-1A5E-1D92-FE53E9339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991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997" y="963826"/>
            <a:ext cx="3238200" cy="52804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91200" y="3838833"/>
            <a:ext cx="31468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/>
              <a:t>Source: Colourbox.com, Image # 6321437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068BA2-31DC-9B76-208A-2992235E6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63F86-21BF-2E89-778C-4EEE062F63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077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508" y="1550774"/>
            <a:ext cx="5090984" cy="33939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22573" y="5346357"/>
            <a:ext cx="31468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/>
              <a:t>Source: Colourbox.com, Image # 18857124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C550EB-58FD-A3E6-9752-ED354BFAD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B441F3-FD20-78AD-2462-DA2C5BAFB8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66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691" y="958505"/>
            <a:ext cx="4387853" cy="43878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43849" y="5522518"/>
            <a:ext cx="31468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/>
              <a:t>Source: Colourbox.com, Image # 17798600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49D47F-0E4D-90FA-2273-85E8DAEAD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281186-AB9F-016A-EFAB-2237E4CE37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61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36"/>
          <a:stretch/>
        </p:blipFill>
        <p:spPr>
          <a:xfrm>
            <a:off x="4198460" y="1156704"/>
            <a:ext cx="3795083" cy="423994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/>
          <p:cNvSpPr/>
          <p:nvPr/>
        </p:nvSpPr>
        <p:spPr>
          <a:xfrm>
            <a:off x="4034481" y="5669345"/>
            <a:ext cx="412303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Source: Reproduced and used in accordance with SAIT’s </a:t>
            </a:r>
            <a:r>
              <a:rPr lang="en-US" sz="900" i="1" dirty="0"/>
              <a:t>Fair Dealing Policy </a:t>
            </a:r>
            <a:r>
              <a:rPr lang="en-US" sz="900" dirty="0"/>
              <a:t>(Schedule A, </a:t>
            </a:r>
            <a:r>
              <a:rPr lang="en-US" sz="900" i="1" dirty="0"/>
              <a:t>Copyright of External Materials Procedure AC.2.12.1</a:t>
            </a:r>
            <a:r>
              <a:rPr lang="en-US" sz="900" dirty="0"/>
              <a:t>); further distribution may infringe copyright. Retrieved from </a:t>
            </a:r>
            <a:r>
              <a:rPr lang="en-US" sz="900" dirty="0">
                <a:hlinkClick r:id="rId4"/>
              </a:rPr>
              <a:t>http://allcare-management.blogspot.ca/2010/06/risk-acceptance.html</a:t>
            </a:r>
            <a:endParaRPr lang="en-US" sz="900" dirty="0"/>
          </a:p>
          <a:p>
            <a:endParaRPr lang="en-US" sz="9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1DA95C8-9547-DD4D-89A4-D615276EC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D00B3-F747-C90A-5DB2-7EDD8980A6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117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8" t="7118" r="6762" b="7571"/>
          <a:stretch/>
        </p:blipFill>
        <p:spPr>
          <a:xfrm>
            <a:off x="1915415" y="1161536"/>
            <a:ext cx="4040216" cy="39212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9761" y="5153357"/>
            <a:ext cx="31468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/>
              <a:t>Source: Colourbox.com, Image # 13816510</a:t>
            </a:r>
          </a:p>
        </p:txBody>
      </p:sp>
      <p:pic>
        <p:nvPicPr>
          <p:cNvPr id="1026" name="Picture 2" descr="http://2.bp.blogspot.com/_me4JOhJcD-8/TB2bwvXko6I/AAAAAAAAAEE/LEpTN-EvXis/s200/syncop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124" y="1552832"/>
            <a:ext cx="3060152" cy="313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096000" y="515335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>
              <a:hlinkClick r:id="rId5"/>
            </a:endParaRPr>
          </a:p>
          <a:p>
            <a:endParaRPr lang="en-US" dirty="0">
              <a:hlinkClick r:id="rId5"/>
            </a:endParaRPr>
          </a:p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666248" y="4538606"/>
            <a:ext cx="41230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Source: Dr. Amit </a:t>
            </a:r>
            <a:r>
              <a:rPr lang="en-US" sz="900" dirty="0" err="1"/>
              <a:t>Karkare</a:t>
            </a:r>
            <a:r>
              <a:rPr lang="en-US" sz="900" dirty="0"/>
              <a:t>. Reproduced and used in accordance with SAIT’s </a:t>
            </a:r>
            <a:r>
              <a:rPr lang="en-US" sz="900" i="1" dirty="0"/>
              <a:t>Fair Dealing Policy </a:t>
            </a:r>
            <a:r>
              <a:rPr lang="en-US" sz="900" dirty="0"/>
              <a:t>(Schedule A, </a:t>
            </a:r>
            <a:r>
              <a:rPr lang="en-US" sz="900" i="1" dirty="0"/>
              <a:t>Copyright of External Materials Procedure AC.2.12.1</a:t>
            </a:r>
            <a:r>
              <a:rPr lang="en-US" sz="900" dirty="0"/>
              <a:t>); further distribution may infringe copyright. Retrieved from </a:t>
            </a:r>
            <a:r>
              <a:rPr lang="en-US" sz="900" dirty="0">
                <a:hlinkClick r:id="rId5"/>
              </a:rPr>
              <a:t>http://tryhomeopathy.blogspot.ca/2010/06/handling-syncope-with-homeopathy.html</a:t>
            </a:r>
            <a:endParaRPr lang="en-US" sz="900" dirty="0"/>
          </a:p>
          <a:p>
            <a:endParaRPr lang="en-US" sz="9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FCDB0-56BF-0E27-66B3-194F78BCB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9C0049-E75B-56C5-0E8F-8A41BF917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542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950" y="1542051"/>
            <a:ext cx="5434103" cy="36499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2F42AF3-EFE9-908C-8948-7984AE58F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93912A-9CFD-72B3-3C84-D6294D62D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941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9" b="2248"/>
          <a:stretch/>
        </p:blipFill>
        <p:spPr>
          <a:xfrm>
            <a:off x="4134597" y="914398"/>
            <a:ext cx="3922807" cy="46287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22572" y="5688816"/>
            <a:ext cx="31468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/>
              <a:t>Source: </a:t>
            </a:r>
            <a:r>
              <a:rPr lang="en-US" sz="1050" dirty="0" err="1"/>
              <a:t>Vige</a:t>
            </a:r>
            <a:r>
              <a:rPr lang="en-US" sz="1050" dirty="0"/>
              <a:t>, Colourbox.com, Image # 17212423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8AD7B6-0D69-22AD-B430-C446DEC1D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BA3C10F-CED6-0D7C-27B4-8E8EB5877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1761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564" y="1310044"/>
            <a:ext cx="5694872" cy="42889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4137804" y="5948275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FBBB588-F88A-08A0-0A21-E9A27C6E9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57E03FF-7E2C-02B0-7D50-6E94FB3D66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5809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939" y="733605"/>
            <a:ext cx="3167643" cy="48006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/>
          <p:cNvSpPr/>
          <p:nvPr/>
        </p:nvSpPr>
        <p:spPr>
          <a:xfrm>
            <a:off x="4137804" y="5948275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Mosby Elsevier. Used with Permission.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AC4765A-8CDC-1452-4C1D-ADEAC18C9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50BC441-CB97-B63B-6549-B5E9DE47C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2659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914" y="1179944"/>
            <a:ext cx="3984172" cy="44208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3777342" y="590846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2013,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E101E5E-977E-BB56-7C60-ABA1DF296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53D033-0316-F887-7934-C4275F561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727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5" y="1426594"/>
            <a:ext cx="6329093" cy="406870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4215442" y="5848081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2013,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C40608E-6DBE-3976-2F9F-6CAA6C27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EED172-BA5C-EA39-0460-1462AC22D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9198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448" y="1106338"/>
            <a:ext cx="6157104" cy="46178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4172309" y="599473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C5FC94-CAF4-558C-96B3-305B648DE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858D4FF-CE22-16EF-D7BC-F9830B50B6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3961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226" y="1102025"/>
            <a:ext cx="6367551" cy="457667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3999781" y="6011983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362A68B-05F8-2468-AB01-0F8178D97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03ACD2A-AC2D-F26E-78AA-0827730691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345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659" y="1236165"/>
            <a:ext cx="6074685" cy="4343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4215442" y="5848081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2013,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5D4FA53-94E5-F364-B578-EB64DA570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8B242EF-4FE6-CF15-2BDE-D97302D410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566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26" y="1165861"/>
            <a:ext cx="6440351" cy="45645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4215442" y="6003357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43B7434-AE3C-246A-A54F-46DB11C0A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78A664B-BC8C-EA8B-D1DF-57D7720B4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10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669" y="1149472"/>
            <a:ext cx="6540662" cy="466839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4224068" y="6037862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B9FCA06-CBE3-77F8-35FD-CE1B65164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72942AC-47CB-0FE1-BC0B-6E7C2EFA07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07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240" y="1098780"/>
            <a:ext cx="6503520" cy="467440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4103299" y="6089621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070A6DA-D49C-437F-CE15-FE607AECF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9326A9B-947C-A0F5-F562-01532F516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9812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660" y="1163832"/>
            <a:ext cx="6348680" cy="45393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4103299" y="598610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Source: </a:t>
            </a:r>
            <a:r>
              <a:rPr lang="en-US" sz="1000" i="1" dirty="0"/>
              <a:t>Textbook of Radiographic Positioning  and Related Anatomy</a:t>
            </a:r>
            <a:r>
              <a:rPr lang="en-US" sz="1000" dirty="0"/>
              <a:t>, </a:t>
            </a:r>
            <a:r>
              <a:rPr lang="en-US" sz="1000" dirty="0" err="1"/>
              <a:t>Bontrager</a:t>
            </a:r>
            <a:r>
              <a:rPr lang="en-US" sz="1000" dirty="0"/>
              <a:t> &amp; </a:t>
            </a:r>
            <a:r>
              <a:rPr lang="en-US" sz="1000" dirty="0" err="1"/>
              <a:t>Lampignano</a:t>
            </a:r>
            <a:r>
              <a:rPr lang="en-US" sz="1000" dirty="0"/>
              <a:t>. © Mosby Elsevier. Used with Permission.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74387AC-94A0-82F8-3085-E0832FC2A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437A4E3-7045-6F48-7A73-B727CF8856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2738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Challenge Time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Assemble into your lab groups.</a:t>
            </a:r>
          </a:p>
          <a:p>
            <a:r>
              <a:rPr lang="en-CA" dirty="0"/>
              <a:t>Write down –in order all the steps required to perform venipuncture.</a:t>
            </a:r>
          </a:p>
          <a:p>
            <a:r>
              <a:rPr lang="en-CA" dirty="0"/>
              <a:t>NO RESOURCES ALLOWED</a:t>
            </a:r>
          </a:p>
          <a:p>
            <a:r>
              <a:rPr lang="en-CA" dirty="0"/>
              <a:t>Your team has 7 minutes to complete this challenge.</a:t>
            </a:r>
          </a:p>
          <a:p>
            <a:r>
              <a:rPr lang="en-CA" dirty="0"/>
              <a:t>Place your group name on the top of the sheet.</a:t>
            </a:r>
          </a:p>
          <a:p>
            <a:r>
              <a:rPr lang="en-CA" dirty="0"/>
              <a:t>Listen to instructor directions for marking details.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5661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02B7D15-EE3B-4B2A-BBB9-737C5DDEC8D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04536FE5-D64F-4606-81A4-4FAE2AA0E9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AA0D42-4302-4217-A025-60EE26BB0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4026</TotalTime>
  <Words>817</Words>
  <Application>Microsoft Macintosh PowerPoint</Application>
  <PresentationFormat>Widescreen</PresentationFormat>
  <Paragraphs>87</Paragraphs>
  <Slides>23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2013 - 2022 Theme</vt:lpstr>
      <vt:lpstr>   </vt:lpstr>
      <vt:lpstr>Learning Outcome</vt:lpstr>
      <vt:lpstr>Objectives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 Time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Azeezah Jafry</cp:lastModifiedBy>
  <cp:revision>318</cp:revision>
  <cp:lastPrinted>2024-03-15T17:04:52Z</cp:lastPrinted>
  <dcterms:created xsi:type="dcterms:W3CDTF">2009-04-06T17:04:40Z</dcterms:created>
  <dcterms:modified xsi:type="dcterms:W3CDTF">2025-02-04T21:38:48Z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