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sldIdLst>
    <p:sldId id="256" r:id="rId5"/>
    <p:sldId id="266" r:id="rId6"/>
    <p:sldId id="437" r:id="rId7"/>
    <p:sldId id="297" r:id="rId8"/>
    <p:sldId id="381" r:id="rId9"/>
    <p:sldId id="385" r:id="rId10"/>
    <p:sldId id="386" r:id="rId11"/>
    <p:sldId id="387" r:id="rId12"/>
    <p:sldId id="388" r:id="rId13"/>
    <p:sldId id="415" r:id="rId14"/>
    <p:sldId id="416" r:id="rId15"/>
    <p:sldId id="417" r:id="rId16"/>
    <p:sldId id="418" r:id="rId17"/>
    <p:sldId id="419" r:id="rId18"/>
    <p:sldId id="420" r:id="rId19"/>
    <p:sldId id="421" r:id="rId20"/>
    <p:sldId id="422" r:id="rId21"/>
    <p:sldId id="424" r:id="rId22"/>
    <p:sldId id="425" r:id="rId23"/>
    <p:sldId id="428" r:id="rId24"/>
    <p:sldId id="440" r:id="rId25"/>
    <p:sldId id="442" r:id="rId26"/>
    <p:sldId id="443" r:id="rId27"/>
    <p:sldId id="444" r:id="rId28"/>
    <p:sldId id="448" r:id="rId29"/>
    <p:sldId id="449" r:id="rId30"/>
    <p:sldId id="450" r:id="rId31"/>
    <p:sldId id="451" r:id="rId32"/>
    <p:sldId id="43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A03CB058-6938-44E9-974A-A6503C6B4D2E}"/>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8585414A-2026-4313-B933-322EBB8215B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What is the definition of a service? </a:t>
            </a:r>
            <a:r>
              <a:rPr lang="en-US" altLang="en-US" i="1">
                <a:latin typeface="Arial" panose="020B0604020202020204" pitchFamily="34" charset="0"/>
                <a:ea typeface="ＭＳ Ｐゴシック" panose="020B0600070205080204" pitchFamily="34" charset="-128"/>
              </a:rPr>
              <a:t>(A </a:t>
            </a:r>
            <a:r>
              <a:rPr lang="en-US" altLang="en-US">
                <a:latin typeface="Arial" panose="020B0604020202020204" pitchFamily="34" charset="0"/>
                <a:ea typeface="ＭＳ Ｐゴシック" panose="020B0600070205080204" pitchFamily="34" charset="-128"/>
              </a:rPr>
              <a:t>service</a:t>
            </a:r>
            <a:r>
              <a:rPr lang="en-US" altLang="en-US" i="1">
                <a:latin typeface="Arial" panose="020B0604020202020204" pitchFamily="34" charset="0"/>
                <a:ea typeface="ＭＳ Ｐゴシック" panose="020B0600070205080204" pitchFamily="34" charset="-128"/>
              </a:rPr>
              <a:t> is something done for another that results in a specific outcome; for example, the car is fixed, the garden is tended, communication skills are taught, emotional problems are sorted out, bodily functions are restored, and spiritual or life paths are discovered. In return, income [livelihood] is received for that service</a:t>
            </a:r>
            <a:r>
              <a:rPr lang="en-US" altLang="en-US">
                <a:latin typeface="Arial" panose="020B0604020202020204" pitchFamily="34" charset="0"/>
                <a:ea typeface="ＭＳ Ｐゴシック" panose="020B0600070205080204" pitchFamily="34" charset="-128"/>
              </a:rPr>
              <a:t>.)</a:t>
            </a:r>
          </a:p>
          <a:p>
            <a:r>
              <a:rPr lang="en-US" altLang="en-US">
                <a:latin typeface="Arial" panose="020B0604020202020204" pitchFamily="34" charset="0"/>
                <a:ea typeface="ＭＳ Ｐゴシック" panose="020B0600070205080204" pitchFamily="34" charset="-128"/>
              </a:rPr>
              <a:t>When a professional relationship exists, certain agreed-upon criteria apply. The person providing the service is skilled (educated) and operates within certain standards of practice, including technical application and ethical conduct. </a:t>
            </a:r>
          </a:p>
          <a:p>
            <a:r>
              <a:rPr lang="en-US" altLang="en-US" i="1">
                <a:latin typeface="Arial" panose="020B0604020202020204" pitchFamily="34" charset="0"/>
                <a:ea typeface="ＭＳ Ｐゴシック" panose="020B0600070205080204" pitchFamily="34" charset="-128"/>
              </a:rPr>
              <a:t>Autonomy</a:t>
            </a:r>
            <a:r>
              <a:rPr lang="en-US" altLang="en-US">
                <a:latin typeface="Arial" panose="020B0604020202020204" pitchFamily="34" charset="0"/>
                <a:ea typeface="ＭＳ Ｐゴシック" panose="020B0600070205080204" pitchFamily="34" charset="-128"/>
              </a:rPr>
              <a:t> means the ability to practice massage therapy independently.</a:t>
            </a:r>
          </a:p>
        </p:txBody>
      </p:sp>
      <p:sp>
        <p:nvSpPr>
          <p:cNvPr id="12292" name="Slide Number Placeholder 3">
            <a:extLst>
              <a:ext uri="{FF2B5EF4-FFF2-40B4-BE49-F238E27FC236}">
                <a16:creationId xmlns:a16="http://schemas.microsoft.com/office/drawing/2014/main" id="{2AB2497F-A14D-4D1B-8033-11108CDF7AF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6CFFF1E-6AF0-4921-88BB-7D5DFA2D0B32}" type="slidenum">
              <a:rPr lang="en-US" altLang="en-US" sz="1200"/>
              <a:pPr/>
              <a:t>5</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93653818-E024-4AA1-83D6-FF3A0A50BAF2}"/>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B978DF0E-DB21-49EA-8FAE-54F6DCA142F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 service is something done for another that results in a specific outcome.</a:t>
            </a:r>
          </a:p>
          <a:p>
            <a:r>
              <a:rPr lang="en-US" altLang="en-US">
                <a:latin typeface="Arial" panose="020B0604020202020204" pitchFamily="34" charset="0"/>
                <a:ea typeface="ＭＳ Ｐゴシック" panose="020B0600070205080204" pitchFamily="34" charset="-128"/>
              </a:rPr>
              <a:t>What is involved in the education needed to attain the necessary skill for professional touch? </a:t>
            </a:r>
            <a:r>
              <a:rPr lang="en-US" altLang="en-US" i="1">
                <a:latin typeface="Arial" panose="020B0604020202020204" pitchFamily="34" charset="0"/>
                <a:ea typeface="ＭＳ Ｐゴシック" panose="020B0600070205080204" pitchFamily="34" charset="-128"/>
              </a:rPr>
              <a:t>(Knowledge of systems of the body, systems of massage, and systems of social and cultural interaction are involved in attaining the skill necessary to provide professional touch.)</a:t>
            </a:r>
            <a:r>
              <a:rPr lang="en-US" altLang="en-US">
                <a:latin typeface="Arial" panose="020B0604020202020204" pitchFamily="34" charset="0"/>
                <a:ea typeface="ＭＳ Ｐゴシック" panose="020B0600070205080204" pitchFamily="34" charset="-128"/>
              </a:rPr>
              <a:t> </a:t>
            </a:r>
          </a:p>
        </p:txBody>
      </p:sp>
      <p:sp>
        <p:nvSpPr>
          <p:cNvPr id="14340" name="Slide Number Placeholder 3">
            <a:extLst>
              <a:ext uri="{FF2B5EF4-FFF2-40B4-BE49-F238E27FC236}">
                <a16:creationId xmlns:a16="http://schemas.microsoft.com/office/drawing/2014/main" id="{55A2C108-E739-4ADD-B01E-B9D514CC2B9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F354D5D-10EB-4BF2-8ACF-182B96E1CBCC}" type="slidenum">
              <a:rPr lang="en-US" altLang="en-US" sz="1200"/>
              <a:pPr/>
              <a:t>6</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AE68E179-B050-486A-B186-ACEB0179D118}"/>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A8FFC84A-BC87-4132-8687-B6FDD9E9850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Patterns are created by the replication of structures and functions that entwine and influence each other.</a:t>
            </a:r>
          </a:p>
          <a:p>
            <a:r>
              <a:rPr lang="en-US" altLang="en-US">
                <a:latin typeface="Arial" panose="020B0604020202020204" pitchFamily="34" charset="0"/>
                <a:ea typeface="ＭＳ Ｐゴシック" panose="020B0600070205080204" pitchFamily="34" charset="-128"/>
              </a:rPr>
              <a:t>Something that is therapeutic provides the structure for beneficial change or support for current healing practices. What is an example? </a:t>
            </a:r>
            <a:r>
              <a:rPr lang="en-US" altLang="en-US" i="1">
                <a:latin typeface="Arial" panose="020B0604020202020204" pitchFamily="34" charset="0"/>
                <a:ea typeface="ＭＳ Ｐゴシック" panose="020B0600070205080204" pitchFamily="34" charset="-128"/>
              </a:rPr>
              <a:t>(A walk in the woods or a conversation with a compassionate friend can be therapeutic. Students’ answers will vary.)</a:t>
            </a:r>
          </a:p>
          <a:p>
            <a:r>
              <a:rPr lang="en-US" altLang="en-US">
                <a:latin typeface="Arial" panose="020B0604020202020204" pitchFamily="34" charset="0"/>
                <a:ea typeface="ＭＳ Ｐゴシック" panose="020B0600070205080204" pitchFamily="34" charset="-128"/>
              </a:rPr>
              <a:t>Various bodywork modalities, medical and mental health practices, and empowering spiritual rituals can be therapeutic. </a:t>
            </a:r>
          </a:p>
        </p:txBody>
      </p:sp>
      <p:sp>
        <p:nvSpPr>
          <p:cNvPr id="16388" name="Slide Number Placeholder 3">
            <a:extLst>
              <a:ext uri="{FF2B5EF4-FFF2-40B4-BE49-F238E27FC236}">
                <a16:creationId xmlns:a16="http://schemas.microsoft.com/office/drawing/2014/main" id="{A3484454-BBD0-4350-8CA5-69A7210215E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A8647F3-DFD7-4EAA-865D-9EA457D825DD}" type="slidenum">
              <a:rPr lang="en-US" altLang="en-US" sz="1200"/>
              <a:pPr/>
              <a:t>7</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F3ED434D-2291-4623-8679-C2F3ED57F8D6}"/>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7FD8C169-ED08-4B09-81D7-C6E7F54D4E2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What have we learned from the scientific study of touch? </a:t>
            </a:r>
            <a:r>
              <a:rPr lang="en-US" altLang="en-US" i="1">
                <a:latin typeface="Arial" panose="020B0604020202020204" pitchFamily="34" charset="0"/>
                <a:ea typeface="ＭＳ Ｐゴシック" panose="020B0600070205080204" pitchFamily="34" charset="-128"/>
              </a:rPr>
              <a:t>(Touch is a survival mechanism. Scientific study has enabled the description of physiological responses to touch, such as changes to our nervous systems and body rhythms.) </a:t>
            </a:r>
          </a:p>
          <a:p>
            <a:r>
              <a:rPr lang="en-US" altLang="en-US">
                <a:latin typeface="Arial" panose="020B0604020202020204" pitchFamily="34" charset="0"/>
                <a:ea typeface="ＭＳ Ｐゴシック" panose="020B0600070205080204" pitchFamily="34" charset="-128"/>
              </a:rPr>
              <a:t>What are some examples of the experience of touch? </a:t>
            </a:r>
            <a:r>
              <a:rPr lang="en-US" altLang="en-US" i="1">
                <a:latin typeface="Arial" panose="020B0604020202020204" pitchFamily="34" charset="0"/>
                <a:ea typeface="ＭＳ Ｐゴシック" panose="020B0600070205080204" pitchFamily="34" charset="-128"/>
              </a:rPr>
              <a:t>(Examples include touching others in various situations, touching personal objects, and touching new objects in new situations.)</a:t>
            </a:r>
            <a:r>
              <a:rPr lang="en-US" altLang="en-US">
                <a:latin typeface="Arial" panose="020B0604020202020204" pitchFamily="34" charset="0"/>
                <a:ea typeface="ＭＳ Ｐゴシック" panose="020B0600070205080204" pitchFamily="34" charset="-128"/>
              </a:rPr>
              <a:t> </a:t>
            </a:r>
          </a:p>
          <a:p>
            <a:r>
              <a:rPr lang="en-US" altLang="en-US">
                <a:latin typeface="Arial" panose="020B0604020202020204" pitchFamily="34" charset="0"/>
                <a:ea typeface="ＭＳ Ｐゴシック" panose="020B0600070205080204" pitchFamily="34" charset="-128"/>
              </a:rPr>
              <a:t>Refer to Box 1.1.</a:t>
            </a:r>
          </a:p>
        </p:txBody>
      </p:sp>
      <p:sp>
        <p:nvSpPr>
          <p:cNvPr id="18436" name="Slide Number Placeholder 3">
            <a:extLst>
              <a:ext uri="{FF2B5EF4-FFF2-40B4-BE49-F238E27FC236}">
                <a16:creationId xmlns:a16="http://schemas.microsoft.com/office/drawing/2014/main" id="{998AB90B-40D7-44BB-AE82-65A5AC3C256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B181791-EA30-4513-87D3-0918F9BA3158}" type="slidenum">
              <a:rPr lang="en-US" altLang="en-US" sz="1200"/>
              <a:pPr/>
              <a:t>8</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903D655-7AD4-4128-AA34-273F14800F4B}"/>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F9238D0A-F6BB-4417-9CCC-F975BAEF891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Touch responses involve a very precise coding of mechanical information with interpretation of the stimuli in the central nervous system.</a:t>
            </a:r>
          </a:p>
          <a:p>
            <a:r>
              <a:rPr lang="en-US" altLang="en-US">
                <a:latin typeface="Arial" panose="020B0604020202020204" pitchFamily="34" charset="0"/>
                <a:ea typeface="ＭＳ Ｐゴシック" panose="020B0600070205080204" pitchFamily="34" charset="-128"/>
              </a:rPr>
              <a:t>Touch understanding remains elusive to researchers.</a:t>
            </a:r>
          </a:p>
          <a:p>
            <a:r>
              <a:rPr lang="en-US" altLang="en-US">
                <a:latin typeface="Arial" panose="020B0604020202020204" pitchFamily="34" charset="0"/>
                <a:ea typeface="ＭＳ Ｐゴシック" panose="020B0600070205080204" pitchFamily="34" charset="-128"/>
              </a:rPr>
              <a:t>We must be touched to survive.</a:t>
            </a:r>
          </a:p>
        </p:txBody>
      </p:sp>
      <p:sp>
        <p:nvSpPr>
          <p:cNvPr id="20484" name="Slide Number Placeholder 3">
            <a:extLst>
              <a:ext uri="{FF2B5EF4-FFF2-40B4-BE49-F238E27FC236}">
                <a16:creationId xmlns:a16="http://schemas.microsoft.com/office/drawing/2014/main" id="{E0DDD8EA-7312-41E8-816B-C25C0502DC2D}"/>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A464359-E0D9-436A-A3CC-E7F2C2FADE58}" type="slidenum">
              <a:rPr lang="en-US" altLang="en-US" sz="1200"/>
              <a:pPr/>
              <a:t>9</a:t>
            </a:fld>
            <a:endParaRPr lang="en-US"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723785C0-0FAC-40B3-8F50-49374B9AAFA4}"/>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780AC057-3A38-47D4-A2B6-ACF87CB9ADB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Not until you touch the client and feel the person will you begin to understand that individual’</a:t>
            </a:r>
            <a:r>
              <a:rPr lang="en-US" altLang="ja-JP">
                <a:latin typeface="Arial" panose="020B0604020202020204" pitchFamily="34" charset="0"/>
                <a:ea typeface="ＭＳ Ｐゴシック" panose="020B0600070205080204" pitchFamily="34" charset="-128"/>
              </a:rPr>
              <a:t>s body. The client can sense through your touch if you understand the information the body provides. </a:t>
            </a:r>
            <a:endParaRPr lang="en-US" altLang="en-US">
              <a:latin typeface="Arial" panose="020B0604020202020204" pitchFamily="34" charset="0"/>
              <a:ea typeface="ＭＳ Ｐゴシック" panose="020B0600070205080204" pitchFamily="34" charset="-128"/>
            </a:endParaRPr>
          </a:p>
        </p:txBody>
      </p:sp>
      <p:sp>
        <p:nvSpPr>
          <p:cNvPr id="22532" name="Slide Number Placeholder 3">
            <a:extLst>
              <a:ext uri="{FF2B5EF4-FFF2-40B4-BE49-F238E27FC236}">
                <a16:creationId xmlns:a16="http://schemas.microsoft.com/office/drawing/2014/main" id="{7F5F005B-D6AF-474B-AA3E-45E667FFB84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BFA1545-AB72-4A02-82B7-67E65CE4DD11}" type="slidenum">
              <a:rPr lang="en-US" altLang="en-US" sz="1200"/>
              <a:pPr algn="r" eaLnBrk="1" hangingPunct="1"/>
              <a:t>10</a:t>
            </a:fld>
            <a:endParaRPr lang="en-US"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32C4D2DC-CB11-4676-A5F9-E19D62AEF0E2}"/>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524AE0E5-5944-421C-919B-8D6E2DA080F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Understanding each person’</a:t>
            </a:r>
            <a:r>
              <a:rPr lang="en-US" altLang="ja-JP">
                <a:latin typeface="Arial" panose="020B0604020202020204" pitchFamily="34" charset="0"/>
                <a:ea typeface="ＭＳ Ｐゴシック" panose="020B0600070205080204" pitchFamily="34" charset="-128"/>
              </a:rPr>
              <a:t>s culture and personal experiences should be considered when designing individual interactions of touch. </a:t>
            </a:r>
            <a:endParaRPr lang="en-US" altLang="en-US">
              <a:latin typeface="Arial" panose="020B0604020202020204" pitchFamily="34" charset="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3861D5CC-9293-4EE0-B0B7-1C4331C61BF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B92394A-739B-4259-B1CB-5B5E07B82BB0}" type="slidenum">
              <a:rPr lang="en-US" altLang="en-US" sz="1200"/>
              <a:pPr algn="r" eaLnBrk="1" hangingPunct="1"/>
              <a:t>11</a:t>
            </a:fld>
            <a:endParaRPr lang="en-US"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5EBD0C6D-D429-4213-96BE-4F96A11E81C8}"/>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AC714B2A-4814-48AB-BD66-58FF51442E6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Why is it important to consider culture, gender, and age? </a:t>
            </a:r>
            <a:r>
              <a:rPr lang="en-US" altLang="en-US" i="1">
                <a:latin typeface="Arial" panose="020B0604020202020204" pitchFamily="34" charset="0"/>
                <a:ea typeface="ＭＳ Ｐゴシック" panose="020B0600070205080204" pitchFamily="34" charset="-128"/>
              </a:rPr>
              <a:t>(Beliefs about social interaction and personal space can vary according to group; thus, it is easy to offend someone without meaning to.)</a:t>
            </a:r>
          </a:p>
          <a:p>
            <a:r>
              <a:rPr lang="en-US" altLang="en-US">
                <a:latin typeface="Arial" panose="020B0604020202020204" pitchFamily="34" charset="0"/>
                <a:ea typeface="ＭＳ Ｐゴシック" panose="020B0600070205080204" pitchFamily="34" charset="-128"/>
              </a:rPr>
              <a:t>Does anyone in the class have a cultural tradition you’</a:t>
            </a:r>
            <a:r>
              <a:rPr lang="en-US" altLang="ja-JP">
                <a:latin typeface="Arial" panose="020B0604020202020204" pitchFamily="34" charset="0"/>
                <a:ea typeface="ＭＳ Ｐゴシック" panose="020B0600070205080204" pitchFamily="34" charset="-128"/>
              </a:rPr>
              <a:t>d like to share? </a:t>
            </a:r>
            <a:r>
              <a:rPr lang="en-US" altLang="ja-JP" i="1">
                <a:latin typeface="Arial" panose="020B0604020202020204" pitchFamily="34" charset="0"/>
                <a:ea typeface="ＭＳ Ｐゴシック" panose="020B0600070205080204" pitchFamily="34" charset="-128"/>
              </a:rPr>
              <a:t>(If possible, open up the discussion with a personal story about the natural tendency to group people and how that, too, may cause problems. You might also solicit similar personal stories from the class.) </a:t>
            </a:r>
            <a:endParaRPr lang="en-US" altLang="en-US" i="1">
              <a:latin typeface="Arial" panose="020B0604020202020204" pitchFamily="34" charset="0"/>
              <a:ea typeface="ＭＳ Ｐゴシック" panose="020B0600070205080204" pitchFamily="34" charset="-128"/>
            </a:endParaRPr>
          </a:p>
        </p:txBody>
      </p:sp>
      <p:sp>
        <p:nvSpPr>
          <p:cNvPr id="26628" name="Slide Number Placeholder 3">
            <a:extLst>
              <a:ext uri="{FF2B5EF4-FFF2-40B4-BE49-F238E27FC236}">
                <a16:creationId xmlns:a16="http://schemas.microsoft.com/office/drawing/2014/main" id="{C7D433EB-2F89-4D82-A818-7FBA5CC15F2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4589AEB-8B81-4E41-878B-70EA99765B94}" type="slidenum">
              <a:rPr lang="en-US" altLang="en-US" sz="1200"/>
              <a:pPr algn="r" eaLnBrk="1" hangingPunct="1"/>
              <a:t>12</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4F4631E-F3D4-49ED-8ACB-AEC06BEB363E}"/>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75E3D5E2-45F3-4D8A-85FD-0EFD07E162E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What are some of the influences on patterns of gender custom? </a:t>
            </a:r>
            <a:r>
              <a:rPr lang="en-US" altLang="en-US" i="1">
                <a:latin typeface="Arial" panose="020B0604020202020204" pitchFamily="34" charset="0"/>
                <a:ea typeface="ＭＳ Ｐゴシック" panose="020B0600070205080204" pitchFamily="34" charset="-128"/>
              </a:rPr>
              <a:t>(Biology, survival behaviors, social learning, and cultural customs are some of the influences that affect the development of these patterns.)</a:t>
            </a:r>
          </a:p>
          <a:p>
            <a:r>
              <a:rPr lang="en-US" altLang="en-US">
                <a:latin typeface="Arial" panose="020B0604020202020204" pitchFamily="34" charset="0"/>
                <a:ea typeface="ＭＳ Ｐゴシック" panose="020B0600070205080204" pitchFamily="34" charset="-128"/>
              </a:rPr>
              <a:t>As with cultural diversity, the client is the best source of information. In your practice, ask relevant and courteous questions, and let your clients teach you about themselves.</a:t>
            </a:r>
          </a:p>
        </p:txBody>
      </p:sp>
      <p:sp>
        <p:nvSpPr>
          <p:cNvPr id="28676" name="Slide Number Placeholder 3">
            <a:extLst>
              <a:ext uri="{FF2B5EF4-FFF2-40B4-BE49-F238E27FC236}">
                <a16:creationId xmlns:a16="http://schemas.microsoft.com/office/drawing/2014/main" id="{AA5B10D4-B246-4158-99DB-67C761BB4BC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38B541A-D463-4E12-9A58-9D0E6861A08A}" type="slidenum">
              <a:rPr lang="en-US" altLang="en-US" sz="1200"/>
              <a:pPr algn="r" eaLnBrk="1" hangingPunct="1"/>
              <a:t>13</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0684A25C-E436-4EC6-998C-7DBABD362A5A}"/>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1FC97A10-E309-478A-9279-A8DEDF437C7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The touch of a young practitioner may be interpreted differently than the touch of an older practitioner. </a:t>
            </a:r>
          </a:p>
          <a:p>
            <a:r>
              <a:rPr lang="en-US" altLang="en-US">
                <a:latin typeface="Arial" panose="020B0604020202020204" pitchFamily="34" charset="0"/>
                <a:ea typeface="ＭＳ Ｐゴシック" panose="020B0600070205080204" pitchFamily="34" charset="-128"/>
              </a:rPr>
              <a:t>A younger person touching an elderly person may be acceptable, but the interpretation of touch may change when two people of the same age touch. </a:t>
            </a:r>
          </a:p>
        </p:txBody>
      </p:sp>
      <p:sp>
        <p:nvSpPr>
          <p:cNvPr id="30724" name="Slide Number Placeholder 3">
            <a:extLst>
              <a:ext uri="{FF2B5EF4-FFF2-40B4-BE49-F238E27FC236}">
                <a16:creationId xmlns:a16="http://schemas.microsoft.com/office/drawing/2014/main" id="{CACA3949-E888-408E-A10B-36A568D5E7F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2BF0925-8827-4AE2-A384-9996B0B2445F}" type="slidenum">
              <a:rPr lang="en-US" altLang="en-US" sz="1200"/>
              <a:pPr algn="r" eaLnBrk="1" hangingPunct="1"/>
              <a:t>14</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CDDF6DCC-78E1-4EEA-9516-E00C803AEDE8}"/>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596ADF4E-E596-4A20-A8B2-BBE761A0A85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Any of these experiences and many more affect the way a person understands another’</a:t>
            </a:r>
            <a:r>
              <a:rPr lang="en-US" altLang="ja-JP">
                <a:latin typeface="Arial" panose="020B0604020202020204" pitchFamily="34" charset="0"/>
                <a:ea typeface="ＭＳ Ｐゴシック" panose="020B0600070205080204" pitchFamily="34" charset="-128"/>
              </a:rPr>
              <a:t>s experience of touch. </a:t>
            </a:r>
            <a:endParaRPr lang="en-US" altLang="en-US">
              <a:latin typeface="Arial" panose="020B0604020202020204" pitchFamily="34" charset="0"/>
              <a:ea typeface="ＭＳ Ｐゴシック" panose="020B0600070205080204" pitchFamily="34" charset="-128"/>
            </a:endParaRPr>
          </a:p>
        </p:txBody>
      </p:sp>
      <p:sp>
        <p:nvSpPr>
          <p:cNvPr id="32772" name="Slide Number Placeholder 3">
            <a:extLst>
              <a:ext uri="{FF2B5EF4-FFF2-40B4-BE49-F238E27FC236}">
                <a16:creationId xmlns:a16="http://schemas.microsoft.com/office/drawing/2014/main" id="{ABB3229F-80C9-4A5D-9827-AA9F962EF90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B21745F-00D0-49F1-89B2-0463030D0A19}" type="slidenum">
              <a:rPr lang="en-US" altLang="en-US" sz="1200"/>
              <a:pPr algn="r" eaLnBrk="1" hangingPunct="1"/>
              <a:t>15</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A735E6F7-E8F6-4815-AB29-659F67328C0B}"/>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ACC6F7C1-8F09-451C-8925-49057FF9F05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Each person deserves respect for his or her personal truth and individual spiritual path. </a:t>
            </a:r>
          </a:p>
        </p:txBody>
      </p:sp>
      <p:sp>
        <p:nvSpPr>
          <p:cNvPr id="34820" name="Slide Number Placeholder 3">
            <a:extLst>
              <a:ext uri="{FF2B5EF4-FFF2-40B4-BE49-F238E27FC236}">
                <a16:creationId xmlns:a16="http://schemas.microsoft.com/office/drawing/2014/main" id="{FDE31BBC-C1D3-4688-A6B2-B5F1C7FD126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AD34607-8997-4B48-BF07-681242C53A92}" type="slidenum">
              <a:rPr lang="en-US" altLang="en-US" sz="1200"/>
              <a:pPr algn="r" eaLnBrk="1" hangingPunct="1"/>
              <a:t>16</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EFA08B03-D867-48DE-9A3C-93D23EF7DA82}"/>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403B01DB-ECEC-496D-8EE7-90E86A99453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As professionals, it is important that we be aware, sensitive, and open to an appreciation of the wide variety of influences that affect professional touch and also that we diligently seek an understanding of our own desires, motivations, and responses to touch. </a:t>
            </a:r>
          </a:p>
        </p:txBody>
      </p:sp>
      <p:sp>
        <p:nvSpPr>
          <p:cNvPr id="36868" name="Slide Number Placeholder 3">
            <a:extLst>
              <a:ext uri="{FF2B5EF4-FFF2-40B4-BE49-F238E27FC236}">
                <a16:creationId xmlns:a16="http://schemas.microsoft.com/office/drawing/2014/main" id="{267E3766-C297-4F98-BF8F-0785006309A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7EA058B-2E59-4E00-87BC-9F29684BC0A5}" type="slidenum">
              <a:rPr lang="en-US" altLang="en-US" sz="1200"/>
              <a:pPr algn="r" eaLnBrk="1" hangingPunct="1"/>
              <a:t>17</a:t>
            </a:fld>
            <a:endParaRPr lang="en-US"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5B547116-BF92-4152-87E0-4115C417FBD7}"/>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F5CF2A19-7685-480D-8250-2E00E1F6CCE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What kinds of touch are considered inappropriate in a professional setting? </a:t>
            </a:r>
            <a:r>
              <a:rPr lang="en-US" altLang="en-US" i="1">
                <a:latin typeface="Arial" panose="020B0604020202020204" pitchFamily="34" charset="0"/>
                <a:ea typeface="ＭＳ Ｐゴシック" panose="020B0600070205080204" pitchFamily="34" charset="-128"/>
              </a:rPr>
              <a:t>(Aggressive touch—touch used to establish or maintain power—and erotic, or sexual, touch should always be avoided in a professional setting, even though professionals are people with complex needs and desires.)</a:t>
            </a:r>
            <a:r>
              <a:rPr lang="en-US" altLang="en-US">
                <a:latin typeface="Arial" panose="020B0604020202020204" pitchFamily="34" charset="0"/>
                <a:ea typeface="ＭＳ Ｐゴシック" panose="020B0600070205080204" pitchFamily="34" charset="-128"/>
              </a:rPr>
              <a:t> </a:t>
            </a:r>
          </a:p>
        </p:txBody>
      </p:sp>
      <p:sp>
        <p:nvSpPr>
          <p:cNvPr id="38916" name="Slide Number Placeholder 3">
            <a:extLst>
              <a:ext uri="{FF2B5EF4-FFF2-40B4-BE49-F238E27FC236}">
                <a16:creationId xmlns:a16="http://schemas.microsoft.com/office/drawing/2014/main" id="{15BDA3E2-5091-45F6-BAEF-C808EC9AAA7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143181F-FD87-4A30-8DA1-B0FA6BBB9425}" type="slidenum">
              <a:rPr lang="en-US" altLang="en-US" sz="1200"/>
              <a:pPr algn="r" eaLnBrk="1" hangingPunct="1"/>
              <a:t>18</a:t>
            </a:fld>
            <a:endParaRPr lang="en-US"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97621A1A-10C3-4176-B8E2-0E7EA1A0848C}"/>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7C2E905D-F7E8-4275-A91E-5D5483A2145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What is the definition of massage? </a:t>
            </a:r>
            <a:r>
              <a:rPr lang="en-US" altLang="en-US" i="1">
                <a:latin typeface="Arial" panose="020B0604020202020204" pitchFamily="34" charset="0"/>
                <a:ea typeface="ＭＳ Ｐゴシック" panose="020B0600070205080204" pitchFamily="34" charset="-128"/>
              </a:rPr>
              <a:t>(Massage is the use of various forms of touch to achieve a specific outcome.)</a:t>
            </a:r>
          </a:p>
        </p:txBody>
      </p:sp>
      <p:sp>
        <p:nvSpPr>
          <p:cNvPr id="40964" name="Slide Number Placeholder 3">
            <a:extLst>
              <a:ext uri="{FF2B5EF4-FFF2-40B4-BE49-F238E27FC236}">
                <a16:creationId xmlns:a16="http://schemas.microsoft.com/office/drawing/2014/main" id="{07304F30-0863-430A-BF11-84B02C22579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7581D05-C1FF-406A-B4AE-259D1B88528B}" type="slidenum">
              <a:rPr lang="en-US" altLang="en-US" sz="1200"/>
              <a:pPr algn="r" eaLnBrk="1" hangingPunct="1"/>
              <a:t>19</a:t>
            </a:fld>
            <a:endParaRPr lang="en-US"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9E6C05F5-EF59-46C4-BA2E-EEFD0762A941}"/>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88A6F68F-EA5D-43F9-AAA0-34494D98940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 profession is a paid occupation, especially one that involves prolonged training, a formal education, and specific qualification to practice.</a:t>
            </a:r>
          </a:p>
        </p:txBody>
      </p:sp>
      <p:sp>
        <p:nvSpPr>
          <p:cNvPr id="43012" name="Slide Number Placeholder 3">
            <a:extLst>
              <a:ext uri="{FF2B5EF4-FFF2-40B4-BE49-F238E27FC236}">
                <a16:creationId xmlns:a16="http://schemas.microsoft.com/office/drawing/2014/main" id="{451E8A13-8A05-4214-A9B6-65F25767455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A14E914-6953-4026-9A4D-DA6B3F74FD21}" type="slidenum">
              <a:rPr lang="en-US" altLang="en-US" sz="1200"/>
              <a:pPr algn="r" eaLnBrk="1" hangingPunct="1"/>
              <a:t>20</a:t>
            </a:fld>
            <a:endParaRPr lang="en-US"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AB3D19BF-205F-42BC-AACB-E592F25E9B3F}"/>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6F99D429-0395-4BB1-8420-1B08B6319C9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45060" name="Slide Number Placeholder 3">
            <a:extLst>
              <a:ext uri="{FF2B5EF4-FFF2-40B4-BE49-F238E27FC236}">
                <a16:creationId xmlns:a16="http://schemas.microsoft.com/office/drawing/2014/main" id="{E10C8511-6FC6-4FF5-B745-243B6BF92A3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721BDFD-E177-41DF-82A1-F473A565FA50}" type="slidenum">
              <a:rPr lang="en-US" altLang="en-US" sz="1200"/>
              <a:pPr algn="r" eaLnBrk="1" hangingPunct="1"/>
              <a:t>21</a:t>
            </a:fld>
            <a:endParaRPr lang="en-US"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C078E1CF-7D3A-4D66-8408-3D07C7296474}"/>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34FEF818-BC6D-407D-963E-4553AD141F4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Massage therapy education typically is occupational and vocational because most of massage therapy education results in a diploma or certificate, with a few exceptions for which an associate’s degree is available.</a:t>
            </a:r>
          </a:p>
          <a:p>
            <a:r>
              <a:rPr lang="en-US" altLang="en-US">
                <a:latin typeface="Arial" panose="020B0604020202020204" pitchFamily="34" charset="0"/>
                <a:ea typeface="ＭＳ Ｐゴシック" panose="020B0600070205080204" pitchFamily="34" charset="-128"/>
              </a:rPr>
              <a:t>In the future, other community colleges and universities may develop similar partnerships based on board certification. </a:t>
            </a:r>
          </a:p>
        </p:txBody>
      </p:sp>
      <p:sp>
        <p:nvSpPr>
          <p:cNvPr id="47108" name="Slide Number Placeholder 3">
            <a:extLst>
              <a:ext uri="{FF2B5EF4-FFF2-40B4-BE49-F238E27FC236}">
                <a16:creationId xmlns:a16="http://schemas.microsoft.com/office/drawing/2014/main" id="{9F4DD1CB-336C-43FC-AE6B-0482944346E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2A1F0AC-D33B-4AF2-8345-9FFBA06CA8B4}" type="slidenum">
              <a:rPr lang="en-US" altLang="en-US" sz="1200"/>
              <a:pPr algn="r" eaLnBrk="1" hangingPunct="1"/>
              <a:t>22</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FA765303-6201-4A48-B752-FAB5CD58831E}"/>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99457E42-3691-486F-86B1-14CEE0CCF97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317BBAB4-5E7E-43AD-BD27-1A1EFEDBCA4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535D9FA-8777-4C7E-B0F6-B6FFC30BDD91}" type="slidenum">
              <a:rPr lang="en-US" altLang="en-US" sz="1200"/>
              <a:pPr algn="r" eaLnBrk="1" hangingPunct="1"/>
              <a:t>23</a:t>
            </a:fld>
            <a:endParaRPr lang="en-US"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DEE41CCC-664A-458A-982F-2A9EE07D22C0}"/>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B3E11076-43EE-48AC-BA63-15AA8F1A948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As you study the rest of this textbook, you will see that although there is general agreement about what a code of ethics for massage therapy entails, no agreement has been reached on a specific code of ethics to serve the entire massage community.</a:t>
            </a:r>
          </a:p>
        </p:txBody>
      </p:sp>
      <p:sp>
        <p:nvSpPr>
          <p:cNvPr id="51204" name="Slide Number Placeholder 3">
            <a:extLst>
              <a:ext uri="{FF2B5EF4-FFF2-40B4-BE49-F238E27FC236}">
                <a16:creationId xmlns:a16="http://schemas.microsoft.com/office/drawing/2014/main" id="{A90A71AA-6734-4057-B21F-38BA9270AA2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068B564-4490-4EA2-8081-2679319560B6}" type="slidenum">
              <a:rPr lang="en-US" altLang="en-US" sz="1200"/>
              <a:pPr algn="r" eaLnBrk="1" hangingPunct="1"/>
              <a:t>24</a:t>
            </a:fld>
            <a:endParaRPr lang="en-US"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172DCB50-0061-4E66-AD0E-6D327AD96495}"/>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AB6EF928-4821-40FB-9BAF-A717959CA6C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59396" name="Slide Number Placeholder 3">
            <a:extLst>
              <a:ext uri="{FF2B5EF4-FFF2-40B4-BE49-F238E27FC236}">
                <a16:creationId xmlns:a16="http://schemas.microsoft.com/office/drawing/2014/main" id="{2C3D4E11-942A-48D0-A1FD-5948EFB1EED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D6D4A61-13F4-4AEB-A5CE-23153ACB2290}" type="slidenum">
              <a:rPr lang="en-US" altLang="en-US" sz="1200"/>
              <a:pPr algn="r" eaLnBrk="1" hangingPunct="1"/>
              <a:t>25</a:t>
            </a:fld>
            <a:endParaRPr lang="en-US"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FEDC1B62-80E1-43CA-A6EA-028FFE773ECC}"/>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1C848A97-1117-4AE3-866C-BB4F3BD50D8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Refer to Fig. 1.4 and Box 1.2.</a:t>
            </a:r>
          </a:p>
          <a:p>
            <a:r>
              <a:rPr lang="en-US" altLang="en-US">
                <a:latin typeface="Arial" panose="020B0604020202020204" pitchFamily="34" charset="0"/>
                <a:ea typeface="ＭＳ Ｐゴシック" panose="020B0600070205080204" pitchFamily="34" charset="-128"/>
              </a:rPr>
              <a:t>Valid definition of massage must encompass the foundational methods used by various approaches and must be written concisely.</a:t>
            </a:r>
          </a:p>
          <a:p>
            <a:endParaRPr lang="en-US" altLang="en-US">
              <a:latin typeface="Arial" panose="020B0604020202020204" pitchFamily="34" charset="0"/>
              <a:ea typeface="ＭＳ Ｐゴシック" panose="020B0600070205080204" pitchFamily="34" charset="-128"/>
            </a:endParaRPr>
          </a:p>
        </p:txBody>
      </p:sp>
      <p:sp>
        <p:nvSpPr>
          <p:cNvPr id="61444" name="Slide Number Placeholder 3">
            <a:extLst>
              <a:ext uri="{FF2B5EF4-FFF2-40B4-BE49-F238E27FC236}">
                <a16:creationId xmlns:a16="http://schemas.microsoft.com/office/drawing/2014/main" id="{2360E52A-7ED9-4FD6-863D-DCD882F7C5A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2687402-8C4F-4E22-B189-9BC8C3AF77E6}" type="slidenum">
              <a:rPr lang="en-US" altLang="en-US" sz="1200"/>
              <a:pPr algn="r" eaLnBrk="1" hangingPunct="1"/>
              <a:t>26</a:t>
            </a:fld>
            <a:endParaRPr lang="en-US"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1E982AE9-E823-471A-A87C-17426B1D4D94}"/>
              </a:ext>
            </a:extLst>
          </p:cNvPr>
          <p:cNvSpPr>
            <a:spLocks noGrp="1" noRot="1" noChangeAspect="1" noChangeArrowheads="1" noTextEdit="1"/>
          </p:cNvSpPr>
          <p:nvPr>
            <p:ph type="sldImg"/>
          </p:nvPr>
        </p:nvSpPr>
        <p:spPr>
          <a:ln/>
        </p:spPr>
      </p:sp>
      <p:sp>
        <p:nvSpPr>
          <p:cNvPr id="63491" name="Notes Placeholder 2">
            <a:extLst>
              <a:ext uri="{FF2B5EF4-FFF2-40B4-BE49-F238E27FC236}">
                <a16:creationId xmlns:a16="http://schemas.microsoft.com/office/drawing/2014/main" id="{4659C5AD-10E6-4E69-A97C-66A373254AB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63492" name="Slide Number Placeholder 3">
            <a:extLst>
              <a:ext uri="{FF2B5EF4-FFF2-40B4-BE49-F238E27FC236}">
                <a16:creationId xmlns:a16="http://schemas.microsoft.com/office/drawing/2014/main" id="{099D9947-466F-4ECB-9CBB-5CF2B991CB1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7BA34DD-E4AB-45D8-B0BF-71A0C2A3FD69}" type="slidenum">
              <a:rPr lang="en-US" altLang="en-US" sz="1200"/>
              <a:pPr algn="r" eaLnBrk="1" hangingPunct="1"/>
              <a:t>27</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3694CD1B-7F1C-4E7B-B485-72298684FAF7}"/>
              </a:ext>
            </a:extLst>
          </p:cNvPr>
          <p:cNvSpPr>
            <a:spLocks noGrp="1" noRot="1" noChangeAspect="1" noChangeArrowheads="1" noTextEdit="1"/>
          </p:cNvSpPr>
          <p:nvPr>
            <p:ph type="sldImg"/>
          </p:nvPr>
        </p:nvSpPr>
        <p:spPr>
          <a:ln/>
        </p:spPr>
      </p:sp>
      <p:sp>
        <p:nvSpPr>
          <p:cNvPr id="65539" name="Notes Placeholder 2">
            <a:extLst>
              <a:ext uri="{FF2B5EF4-FFF2-40B4-BE49-F238E27FC236}">
                <a16:creationId xmlns:a16="http://schemas.microsoft.com/office/drawing/2014/main" id="{356735DF-2067-490D-99A6-81380D03F68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The term </a:t>
            </a:r>
            <a:r>
              <a:rPr lang="en-US" altLang="en-US" i="1">
                <a:latin typeface="Arial" panose="020B0604020202020204" pitchFamily="34" charset="0"/>
                <a:ea typeface="ＭＳ Ｐゴシック" panose="020B0600070205080204" pitchFamily="34" charset="-128"/>
              </a:rPr>
              <a:t>massage therapist </a:t>
            </a:r>
            <a:r>
              <a:rPr lang="en-US" altLang="en-US">
                <a:latin typeface="Arial" panose="020B0604020202020204" pitchFamily="34" charset="0"/>
                <a:ea typeface="ＭＳ Ｐゴシック" panose="020B0600070205080204" pitchFamily="34" charset="-128"/>
              </a:rPr>
              <a:t>seems to be emerging as the common descriptor of an educated and licensed professional who accepts the accountability it implies.</a:t>
            </a:r>
          </a:p>
        </p:txBody>
      </p:sp>
      <p:sp>
        <p:nvSpPr>
          <p:cNvPr id="65540" name="Slide Number Placeholder 3">
            <a:extLst>
              <a:ext uri="{FF2B5EF4-FFF2-40B4-BE49-F238E27FC236}">
                <a16:creationId xmlns:a16="http://schemas.microsoft.com/office/drawing/2014/main" id="{19CAB4F7-D441-4063-BB0C-FD03955BE95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8B14C73-04CC-484A-8E30-0BF17D0780BF}" type="slidenum">
              <a:rPr lang="en-US" altLang="en-US" sz="1200"/>
              <a:pPr algn="r" eaLnBrk="1" hangingPunct="1"/>
              <a:t>28</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foottalk.blogspot.com/2007/12/humble-foot-rub.html"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s://svgsilh.com/3f51b5/image/34443.htm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altLang="en-US"/>
              <a:t>Personal </a:t>
            </a:r>
            <a:br>
              <a:rPr lang="en-US" altLang="en-US"/>
            </a:br>
            <a:r>
              <a:rPr lang="en-US" altLang="en-US"/>
              <a:t>and Professional Touch</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sp>
        <p:nvSpPr>
          <p:cNvPr id="5" name="TextBox 4">
            <a:extLst>
              <a:ext uri="{FF2B5EF4-FFF2-40B4-BE49-F238E27FC236}">
                <a16:creationId xmlns:a16="http://schemas.microsoft.com/office/drawing/2014/main" id="{1B1BB998-6E83-90B9-141E-F2E34752EB58}"/>
              </a:ext>
            </a:extLst>
          </p:cNvPr>
          <p:cNvSpPr txBox="1"/>
          <p:nvPr/>
        </p:nvSpPr>
        <p:spPr>
          <a:xfrm>
            <a:off x="737961" y="1729892"/>
            <a:ext cx="6096000" cy="2308324"/>
          </a:xfrm>
          <a:prstGeom prst="rect">
            <a:avLst/>
          </a:prstGeom>
          <a:noFill/>
        </p:spPr>
        <p:txBody>
          <a:bodyPr wrap="square">
            <a:spAutoFit/>
          </a:bodyPr>
          <a:lstStyle/>
          <a:p>
            <a:pPr marL="457200" indent="-336550" eaLnBrk="1" hangingPunct="1">
              <a:buFont typeface="Wingdings 2" panose="05020102010507070707" pitchFamily="18" charset="2"/>
              <a:buAutoNum type="arabicPeriod"/>
            </a:pPr>
            <a:r>
              <a:rPr lang="en-US" altLang="en-US" sz="2400" dirty="0"/>
              <a:t>Identify personal interpretations of touch and their influence on professional interactions.</a:t>
            </a:r>
          </a:p>
          <a:p>
            <a:pPr marL="457200" indent="-336550" eaLnBrk="1" hangingPunct="1">
              <a:buFont typeface="Wingdings 2" panose="05020102010507070707" pitchFamily="18" charset="2"/>
              <a:buAutoNum type="arabicPeriod"/>
            </a:pPr>
            <a:r>
              <a:rPr lang="en-US" altLang="en-US" sz="2400" dirty="0"/>
              <a:t>Describe professional touch.</a:t>
            </a:r>
          </a:p>
          <a:p>
            <a:pPr marL="457200" indent="-336550" eaLnBrk="1" hangingPunct="1">
              <a:buFont typeface="Wingdings 2" panose="05020102010507070707" pitchFamily="18" charset="2"/>
              <a:buAutoNum type="arabicPeriod"/>
            </a:pPr>
            <a:r>
              <a:rPr lang="en-US" altLang="en-US" sz="2400" dirty="0"/>
              <a:t>Define professionalism.</a:t>
            </a:r>
          </a:p>
          <a:p>
            <a:pPr marL="457200" indent="-336550" eaLnBrk="1" hangingPunct="1">
              <a:buFont typeface="Wingdings 2" panose="05020102010507070707" pitchFamily="18" charset="2"/>
              <a:buAutoNum type="arabicPeriod"/>
            </a:pPr>
            <a:r>
              <a:rPr lang="en-US" altLang="en-US" sz="2400" dirty="0"/>
              <a:t>Define therapeutic massage</a:t>
            </a:r>
            <a:endParaRPr lang="en-US" sz="2400" dirty="0"/>
          </a:p>
        </p:txBody>
      </p:sp>
      <p:pic>
        <p:nvPicPr>
          <p:cNvPr id="7" name="Picture 6" descr="A person's feet in a bathtub&#10;&#10;Description automatically generated with low confidence">
            <a:extLst>
              <a:ext uri="{FF2B5EF4-FFF2-40B4-BE49-F238E27FC236}">
                <a16:creationId xmlns:a16="http://schemas.microsoft.com/office/drawing/2014/main" id="{9EB51883-44A3-AF43-00B0-08490E3F221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96000" y="3191097"/>
            <a:ext cx="4762500" cy="2676525"/>
          </a:xfrm>
          <a:prstGeom prst="rect">
            <a:avLst/>
          </a:prstGeom>
        </p:spPr>
      </p:pic>
      <p:sp>
        <p:nvSpPr>
          <p:cNvPr id="8" name="TextBox 7">
            <a:extLst>
              <a:ext uri="{FF2B5EF4-FFF2-40B4-BE49-F238E27FC236}">
                <a16:creationId xmlns:a16="http://schemas.microsoft.com/office/drawing/2014/main" id="{2794FA4E-E8F8-6FEC-6A9E-1767FF26EE21}"/>
              </a:ext>
            </a:extLst>
          </p:cNvPr>
          <p:cNvSpPr txBox="1"/>
          <p:nvPr/>
        </p:nvSpPr>
        <p:spPr>
          <a:xfrm>
            <a:off x="6096000" y="5867622"/>
            <a:ext cx="4762500" cy="230832"/>
          </a:xfrm>
          <a:prstGeom prst="rect">
            <a:avLst/>
          </a:prstGeom>
          <a:noFill/>
        </p:spPr>
        <p:txBody>
          <a:bodyPr wrap="square" rtlCol="0">
            <a:spAutoFit/>
          </a:bodyPr>
          <a:lstStyle/>
          <a:p>
            <a:r>
              <a:rPr lang="en-US" sz="900">
                <a:hlinkClick r:id="rId3" tooltip="http://foottalk.blogspot.com/2007/12/humble-foot-rub.html"/>
              </a:rPr>
              <a:t>This Photo</a:t>
            </a:r>
            <a:r>
              <a:rPr lang="en-US" sz="900"/>
              <a:t> by Unknown Author is licensed under </a:t>
            </a:r>
            <a:r>
              <a:rPr lang="en-US" sz="900">
                <a:hlinkClick r:id="rId4" tooltip="https://creativecommons.org/licenses/by/3.0/"/>
              </a:rPr>
              <a:t>CC BY</a:t>
            </a:r>
            <a:endParaRPr lang="en-US" sz="900"/>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4B7359-C706-98E2-08CE-0E9FB65C29EA}"/>
              </a:ext>
            </a:extLst>
          </p:cNvPr>
          <p:cNvSpPr txBox="1"/>
          <p:nvPr/>
        </p:nvSpPr>
        <p:spPr>
          <a:xfrm>
            <a:off x="1339273" y="1256483"/>
            <a:ext cx="6096000" cy="2585323"/>
          </a:xfrm>
          <a:prstGeom prst="rect">
            <a:avLst/>
          </a:prstGeom>
          <a:noFill/>
        </p:spPr>
        <p:txBody>
          <a:bodyPr wrap="square">
            <a:spAutoFit/>
          </a:bodyPr>
          <a:lstStyle/>
          <a:p>
            <a:pPr eaLnBrk="1" hangingPunct="1"/>
            <a:r>
              <a:rPr lang="en-US" altLang="en-US" dirty="0"/>
              <a:t>Massage is professional, structured, therapeutic touch</a:t>
            </a:r>
          </a:p>
          <a:p>
            <a:pPr eaLnBrk="1" hangingPunct="1"/>
            <a:r>
              <a:rPr lang="en-US" altLang="en-US" dirty="0"/>
              <a:t>In massage therapy practice, many difficult questions arise</a:t>
            </a:r>
          </a:p>
          <a:p>
            <a:pPr eaLnBrk="1" hangingPunct="1"/>
            <a:endParaRPr lang="en-US" altLang="en-US" dirty="0"/>
          </a:p>
          <a:p>
            <a:pPr marL="742950" lvl="1" indent="-285750" eaLnBrk="1" hangingPunct="1">
              <a:buFont typeface="Arial" panose="020B0604020202020204" pitchFamily="34" charset="0"/>
              <a:buChar char="•"/>
            </a:pPr>
            <a:r>
              <a:rPr lang="en-US" altLang="en-US" dirty="0"/>
              <a:t>What is professional touch?</a:t>
            </a:r>
          </a:p>
          <a:p>
            <a:pPr marL="742950" lvl="1" indent="-285750" eaLnBrk="1" hangingPunct="1">
              <a:buFont typeface="Arial" panose="020B0604020202020204" pitchFamily="34" charset="0"/>
              <a:buChar char="•"/>
            </a:pPr>
            <a:r>
              <a:rPr lang="en-US" altLang="en-US" dirty="0"/>
              <a:t>In what way is professional therapeutic touch different from casual touch?</a:t>
            </a:r>
          </a:p>
          <a:p>
            <a:pPr marL="742950" lvl="1" indent="-285750" eaLnBrk="1" hangingPunct="1">
              <a:buFont typeface="Arial" panose="020B0604020202020204" pitchFamily="34" charset="0"/>
              <a:buChar char="•"/>
            </a:pPr>
            <a:endParaRPr lang="en-US" altLang="en-US" dirty="0"/>
          </a:p>
          <a:p>
            <a:pPr eaLnBrk="1" hangingPunct="1"/>
            <a:r>
              <a:rPr lang="en-US" altLang="en-US" dirty="0"/>
              <a:t>An awareness of such difficult questions during the course of study will help with decision making</a:t>
            </a:r>
          </a:p>
        </p:txBody>
      </p:sp>
      <p:pic>
        <p:nvPicPr>
          <p:cNvPr id="5" name="Graphic 4">
            <a:extLst>
              <a:ext uri="{FF2B5EF4-FFF2-40B4-BE49-F238E27FC236}">
                <a16:creationId xmlns:a16="http://schemas.microsoft.com/office/drawing/2014/main" id="{065FABF5-F9CF-730C-8F5E-9667D162F17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7884641" y="838200"/>
            <a:ext cx="3192934" cy="5391037"/>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ontent Placeholder 2">
            <a:extLst>
              <a:ext uri="{FF2B5EF4-FFF2-40B4-BE49-F238E27FC236}">
                <a16:creationId xmlns:a16="http://schemas.microsoft.com/office/drawing/2014/main" id="{B30901E0-5F5E-C51E-441B-D925B8101D60}"/>
              </a:ext>
            </a:extLst>
          </p:cNvPr>
          <p:cNvSpPr txBox="1">
            <a:spLocks noChangeArrowheads="1"/>
          </p:cNvSpPr>
          <p:nvPr/>
        </p:nvSpPr>
        <p:spPr>
          <a:xfrm>
            <a:off x="6600824" y="1250156"/>
            <a:ext cx="4562475" cy="435768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en-US" dirty="0"/>
              <a:t>Profession</a:t>
            </a:r>
          </a:p>
          <a:p>
            <a:pPr lvl="1"/>
            <a:r>
              <a:rPr lang="en-US" altLang="en-US" dirty="0"/>
              <a:t>An occupation requiring training and specialized study</a:t>
            </a:r>
          </a:p>
          <a:p>
            <a:r>
              <a:rPr lang="en-US" altLang="en-US" dirty="0"/>
              <a:t>Occupation</a:t>
            </a:r>
          </a:p>
          <a:p>
            <a:pPr lvl="1"/>
            <a:r>
              <a:rPr lang="en-US" altLang="en-US" dirty="0"/>
              <a:t>A productive or creative activity that serves as one’</a:t>
            </a:r>
            <a:r>
              <a:rPr lang="en-US" altLang="ja-JP" dirty="0"/>
              <a:t>s regular source of livelihood</a:t>
            </a:r>
          </a:p>
          <a:p>
            <a:r>
              <a:rPr lang="en-US" altLang="en-US" dirty="0"/>
              <a:t>Professional</a:t>
            </a:r>
          </a:p>
          <a:p>
            <a:pPr lvl="1"/>
            <a:r>
              <a:rPr lang="en-US" altLang="en-US" dirty="0"/>
              <a:t>A person who engages in a profession</a:t>
            </a:r>
          </a:p>
          <a:p>
            <a:r>
              <a:rPr lang="en-US" altLang="en-US" dirty="0"/>
              <a:t>Professionalism</a:t>
            </a:r>
          </a:p>
          <a:p>
            <a:pPr lvl="1"/>
            <a:r>
              <a:rPr lang="en-US" altLang="en-US" dirty="0"/>
              <a:t>The adherence to professional status, methods, standards, and character </a:t>
            </a:r>
          </a:p>
        </p:txBody>
      </p:sp>
      <p:sp>
        <p:nvSpPr>
          <p:cNvPr id="5" name="TextBox 4">
            <a:extLst>
              <a:ext uri="{FF2B5EF4-FFF2-40B4-BE49-F238E27FC236}">
                <a16:creationId xmlns:a16="http://schemas.microsoft.com/office/drawing/2014/main" id="{E2A24080-6FA8-87B7-BC6D-D72E7EF0C6F1}"/>
              </a:ext>
            </a:extLst>
          </p:cNvPr>
          <p:cNvSpPr txBox="1"/>
          <p:nvPr/>
        </p:nvSpPr>
        <p:spPr>
          <a:xfrm>
            <a:off x="654627" y="2782669"/>
            <a:ext cx="6172200" cy="646331"/>
          </a:xfrm>
          <a:prstGeom prst="rect">
            <a:avLst/>
          </a:prstGeom>
          <a:noFill/>
        </p:spPr>
        <p:txBody>
          <a:bodyPr wrap="square">
            <a:spAutoFit/>
          </a:bodyPr>
          <a:lstStyle/>
          <a:p>
            <a:r>
              <a:rPr lang="en-US" altLang="en-US" sz="3600" dirty="0">
                <a:solidFill>
                  <a:schemeClr val="bg1"/>
                </a:solidFill>
              </a:rPr>
              <a:t>Professional Touch</a:t>
            </a:r>
            <a:endParaRPr lang="en-US" sz="3600" dirty="0">
              <a:solidFill>
                <a:schemeClr val="bg1"/>
              </a:solidFill>
            </a:endParaRP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C3805D40-6083-49A2-8023-6C9FACB06701}"/>
              </a:ext>
            </a:extLst>
          </p:cNvPr>
          <p:cNvSpPr>
            <a:spLocks noGrp="1" noChangeArrowheads="1"/>
          </p:cNvSpPr>
          <p:nvPr>
            <p:ph type="title"/>
          </p:nvPr>
        </p:nvSpPr>
        <p:spPr/>
        <p:txBody>
          <a:bodyPr/>
          <a:lstStyle/>
          <a:p>
            <a:pPr eaLnBrk="1" hangingPunct="1"/>
            <a:r>
              <a:rPr lang="en-US" altLang="en-US" dirty="0"/>
              <a:t>Professional Touch</a:t>
            </a:r>
            <a:br>
              <a:rPr lang="en-US" altLang="en-US" dirty="0"/>
            </a:br>
            <a:endParaRPr lang="en-US" altLang="en-US" sz="1600" dirty="0"/>
          </a:p>
        </p:txBody>
      </p:sp>
      <p:sp>
        <p:nvSpPr>
          <p:cNvPr id="11267" name="Content Placeholder 2">
            <a:extLst>
              <a:ext uri="{FF2B5EF4-FFF2-40B4-BE49-F238E27FC236}">
                <a16:creationId xmlns:a16="http://schemas.microsoft.com/office/drawing/2014/main" id="{22ABCFDA-FE58-4B0A-9BBF-7601B26B45F7}"/>
              </a:ext>
            </a:extLst>
          </p:cNvPr>
          <p:cNvSpPr>
            <a:spLocks noGrp="1" noChangeArrowheads="1"/>
          </p:cNvSpPr>
          <p:nvPr>
            <p:ph idx="1"/>
          </p:nvPr>
        </p:nvSpPr>
        <p:spPr/>
        <p:txBody>
          <a:bodyPr/>
          <a:lstStyle/>
          <a:p>
            <a:pPr eaLnBrk="1" hangingPunct="1"/>
            <a:r>
              <a:rPr lang="en-US" altLang="en-US"/>
              <a:t>Professionals may sell a product, but a profession is built around the skilled ability to provide a service, such as therapeutic massage</a:t>
            </a:r>
          </a:p>
          <a:p>
            <a:pPr eaLnBrk="1" hangingPunct="1"/>
            <a:r>
              <a:rPr lang="en-US" altLang="en-US"/>
              <a:t>Professional relationship criteria</a:t>
            </a:r>
          </a:p>
          <a:p>
            <a:pPr lvl="1" eaLnBrk="1" hangingPunct="1"/>
            <a:r>
              <a:rPr lang="en-US" altLang="en-US"/>
              <a:t>Skilled service provider</a:t>
            </a:r>
          </a:p>
          <a:p>
            <a:pPr lvl="1" eaLnBrk="1" hangingPunct="1"/>
            <a:r>
              <a:rPr lang="en-US" altLang="en-US"/>
              <a:t>Standards of practice apply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F2D3FBB6-5064-42BF-B62A-C8E0A2F4D5D0}"/>
              </a:ext>
            </a:extLst>
          </p:cNvPr>
          <p:cNvSpPr>
            <a:spLocks noGrp="1" noChangeArrowheads="1"/>
          </p:cNvSpPr>
          <p:nvPr>
            <p:ph type="title"/>
          </p:nvPr>
        </p:nvSpPr>
        <p:spPr/>
        <p:txBody>
          <a:bodyPr/>
          <a:lstStyle/>
          <a:p>
            <a:pPr eaLnBrk="1" hangingPunct="1"/>
            <a:r>
              <a:rPr lang="en-US" altLang="en-US" dirty="0"/>
              <a:t>Professional Touch</a:t>
            </a:r>
            <a:br>
              <a:rPr lang="en-US" altLang="en-US" dirty="0"/>
            </a:br>
            <a:r>
              <a:rPr lang="en-US" altLang="en-US" sz="1600" dirty="0"/>
              <a:t> </a:t>
            </a:r>
          </a:p>
        </p:txBody>
      </p:sp>
      <p:sp>
        <p:nvSpPr>
          <p:cNvPr id="13315" name="Content Placeholder 2">
            <a:extLst>
              <a:ext uri="{FF2B5EF4-FFF2-40B4-BE49-F238E27FC236}">
                <a16:creationId xmlns:a16="http://schemas.microsoft.com/office/drawing/2014/main" id="{5F879B57-D607-4555-8CFD-5283DFBB5870}"/>
              </a:ext>
            </a:extLst>
          </p:cNvPr>
          <p:cNvSpPr>
            <a:spLocks noGrp="1" noChangeArrowheads="1"/>
          </p:cNvSpPr>
          <p:nvPr>
            <p:ph idx="1"/>
          </p:nvPr>
        </p:nvSpPr>
        <p:spPr/>
        <p:txBody>
          <a:bodyPr/>
          <a:lstStyle/>
          <a:p>
            <a:pPr eaLnBrk="1" hangingPunct="1"/>
            <a:r>
              <a:rPr lang="en-US" altLang="en-US"/>
              <a:t>Professional touch </a:t>
            </a:r>
          </a:p>
          <a:p>
            <a:pPr lvl="1" eaLnBrk="1" hangingPunct="1"/>
            <a:r>
              <a:rPr lang="en-US" altLang="en-US"/>
              <a:t>Skilled touch delivered to achieve a specific outcome</a:t>
            </a:r>
          </a:p>
          <a:p>
            <a:pPr lvl="1" eaLnBrk="1" hangingPunct="1"/>
            <a:r>
              <a:rPr lang="en-US" altLang="en-US"/>
              <a:t>Recipient reimburses the professional for services rendered</a:t>
            </a:r>
          </a:p>
          <a:p>
            <a:pPr lvl="1" eaLnBrk="1" hangingPunct="1"/>
            <a:r>
              <a:rPr lang="en-US" altLang="en-US"/>
              <a:t>Purposeful</a:t>
            </a:r>
          </a:p>
          <a:p>
            <a:pPr eaLnBrk="1" hangingPunct="1"/>
            <a:r>
              <a:rPr lang="en-US" altLang="en-US"/>
              <a:t>Education required</a:t>
            </a:r>
          </a:p>
          <a:p>
            <a:pPr eaLnBrk="1" hangingPunct="1"/>
            <a:r>
              <a:rPr lang="en-US" altLang="en-US"/>
              <a:t>Additional skills include communication and interpersonal skills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4CBC1D78-E1D6-4B5E-9DA9-6B97D974737F}"/>
              </a:ext>
            </a:extLst>
          </p:cNvPr>
          <p:cNvSpPr>
            <a:spLocks noGrp="1" noChangeArrowheads="1"/>
          </p:cNvSpPr>
          <p:nvPr>
            <p:ph type="title"/>
          </p:nvPr>
        </p:nvSpPr>
        <p:spPr/>
        <p:txBody>
          <a:bodyPr/>
          <a:lstStyle/>
          <a:p>
            <a:r>
              <a:rPr lang="en-US" altLang="en-US" dirty="0"/>
              <a:t>Professional Touch</a:t>
            </a:r>
            <a:br>
              <a:rPr lang="en-US" altLang="en-US" dirty="0"/>
            </a:br>
            <a:endParaRPr lang="en-US" altLang="en-US" dirty="0"/>
          </a:p>
        </p:txBody>
      </p:sp>
      <p:sp>
        <p:nvSpPr>
          <p:cNvPr id="15363" name="Content Placeholder 2">
            <a:extLst>
              <a:ext uri="{FF2B5EF4-FFF2-40B4-BE49-F238E27FC236}">
                <a16:creationId xmlns:a16="http://schemas.microsoft.com/office/drawing/2014/main" id="{E12AAC99-5EF8-4E2B-AB6D-35C55DC2EF18}"/>
              </a:ext>
            </a:extLst>
          </p:cNvPr>
          <p:cNvSpPr>
            <a:spLocks/>
          </p:cNvSpPr>
          <p:nvPr/>
        </p:nvSpPr>
        <p:spPr bwMode="auto">
          <a:xfrm>
            <a:off x="681039" y="2038350"/>
            <a:ext cx="7426325"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800100" indent="-34290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buClrTx/>
              <a:buFont typeface="Arial" panose="020B0604020202020204" pitchFamily="34" charset="0"/>
              <a:buChar char="•"/>
            </a:pPr>
            <a:r>
              <a:rPr lang="en-US" altLang="en-US" dirty="0">
                <a:solidFill>
                  <a:schemeClr val="tx1"/>
                </a:solidFill>
                <a:latin typeface="+mn-lt"/>
              </a:rPr>
              <a:t>Therapeutic applications</a:t>
            </a:r>
          </a:p>
          <a:p>
            <a:pPr lvl="1">
              <a:buClrTx/>
              <a:buFont typeface="Arial" panose="020B0604020202020204" pitchFamily="34" charset="0"/>
              <a:buChar char="•"/>
            </a:pPr>
            <a:r>
              <a:rPr lang="en-US" altLang="en-US" dirty="0">
                <a:solidFill>
                  <a:schemeClr val="tx1"/>
                </a:solidFill>
                <a:latin typeface="+mn-lt"/>
              </a:rPr>
              <a:t>Pertains to healing or curative powers</a:t>
            </a:r>
          </a:p>
          <a:p>
            <a:pPr>
              <a:buClrTx/>
              <a:buFont typeface="Arial" panose="020B0604020202020204" pitchFamily="34" charset="0"/>
              <a:buChar char="•"/>
            </a:pPr>
            <a:r>
              <a:rPr lang="en-US" altLang="en-US" dirty="0">
                <a:solidFill>
                  <a:schemeClr val="tx1"/>
                </a:solidFill>
                <a:latin typeface="+mn-lt"/>
              </a:rPr>
              <a:t>Healing</a:t>
            </a:r>
          </a:p>
          <a:p>
            <a:pPr lvl="1">
              <a:buClrTx/>
              <a:buFont typeface="Arial" panose="020B0604020202020204" pitchFamily="34" charset="0"/>
              <a:buChar char="•"/>
            </a:pPr>
            <a:r>
              <a:rPr lang="en-US" altLang="en-US" dirty="0">
                <a:solidFill>
                  <a:schemeClr val="tx1"/>
                </a:solidFill>
                <a:latin typeface="+mn-lt"/>
              </a:rPr>
              <a:t>The restoration of well-being</a:t>
            </a:r>
          </a:p>
          <a:p>
            <a:pPr>
              <a:buClrTx/>
              <a:buFont typeface="Arial" panose="020B0604020202020204" pitchFamily="34" charset="0"/>
              <a:buChar char="•"/>
            </a:pPr>
            <a:r>
              <a:rPr lang="en-US" altLang="en-US" dirty="0">
                <a:solidFill>
                  <a:schemeClr val="tx1"/>
                </a:solidFill>
                <a:latin typeface="+mn-lt"/>
              </a:rPr>
              <a:t>Therapeutic applications promote a healing environment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2F952F1-AF22-4C1E-B71C-705470D33716}"/>
              </a:ext>
            </a:extLst>
          </p:cNvPr>
          <p:cNvSpPr>
            <a:spLocks noGrp="1" noChangeArrowheads="1"/>
          </p:cNvSpPr>
          <p:nvPr>
            <p:ph type="title"/>
          </p:nvPr>
        </p:nvSpPr>
        <p:spPr/>
        <p:txBody>
          <a:bodyPr/>
          <a:lstStyle/>
          <a:p>
            <a:pPr eaLnBrk="1" hangingPunct="1"/>
            <a:r>
              <a:rPr lang="en-US" altLang="en-US"/>
              <a:t>Touch </a:t>
            </a:r>
          </a:p>
        </p:txBody>
      </p:sp>
      <p:sp>
        <p:nvSpPr>
          <p:cNvPr id="17411" name="Content Placeholder 2">
            <a:extLst>
              <a:ext uri="{FF2B5EF4-FFF2-40B4-BE49-F238E27FC236}">
                <a16:creationId xmlns:a16="http://schemas.microsoft.com/office/drawing/2014/main" id="{032A3D17-8840-4FC9-A640-860DD7BB90D1}"/>
              </a:ext>
            </a:extLst>
          </p:cNvPr>
          <p:cNvSpPr>
            <a:spLocks noGrp="1" noChangeArrowheads="1"/>
          </p:cNvSpPr>
          <p:nvPr>
            <p:ph idx="1"/>
          </p:nvPr>
        </p:nvSpPr>
        <p:spPr/>
        <p:txBody>
          <a:bodyPr/>
          <a:lstStyle/>
          <a:p>
            <a:pPr eaLnBrk="1" hangingPunct="1"/>
            <a:r>
              <a:rPr lang="en-US" altLang="en-US"/>
              <a:t>Massage therapists need to consider the nature of touch in order to understand the role of professional touch</a:t>
            </a:r>
          </a:p>
          <a:p>
            <a:pPr eaLnBrk="1" hangingPunct="1"/>
            <a:r>
              <a:rPr lang="en-US" altLang="en-US"/>
              <a:t>We must differentiate the therapeutic value of touch in the professional sense from forms of touch shared between people outside of the professional environment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7834B7D8-12EB-4524-9EC3-88CF16D9F125}"/>
              </a:ext>
            </a:extLst>
          </p:cNvPr>
          <p:cNvSpPr>
            <a:spLocks noGrp="1" noChangeArrowheads="1"/>
          </p:cNvSpPr>
          <p:nvPr>
            <p:ph type="title"/>
          </p:nvPr>
        </p:nvSpPr>
        <p:spPr/>
        <p:txBody>
          <a:bodyPr/>
          <a:lstStyle/>
          <a:p>
            <a:pPr eaLnBrk="1" hangingPunct="1"/>
            <a:r>
              <a:rPr lang="en-US" altLang="en-US"/>
              <a:t>Science of Touch </a:t>
            </a:r>
          </a:p>
        </p:txBody>
      </p:sp>
      <p:sp>
        <p:nvSpPr>
          <p:cNvPr id="19459" name="Content Placeholder 2">
            <a:extLst>
              <a:ext uri="{FF2B5EF4-FFF2-40B4-BE49-F238E27FC236}">
                <a16:creationId xmlns:a16="http://schemas.microsoft.com/office/drawing/2014/main" id="{BF90EE3A-13BB-4CB5-ABD6-BB070817230A}"/>
              </a:ext>
            </a:extLst>
          </p:cNvPr>
          <p:cNvSpPr>
            <a:spLocks noGrp="1" noChangeArrowheads="1"/>
          </p:cNvSpPr>
          <p:nvPr>
            <p:ph idx="1"/>
          </p:nvPr>
        </p:nvSpPr>
        <p:spPr/>
        <p:txBody>
          <a:bodyPr/>
          <a:lstStyle/>
          <a:p>
            <a:pPr eaLnBrk="1" hangingPunct="1"/>
            <a:r>
              <a:rPr lang="en-US" altLang="en-US"/>
              <a:t>Touch is the collection of tactile sensations that arise from sensory stimulation of the skin and muscles</a:t>
            </a:r>
          </a:p>
          <a:p>
            <a:pPr eaLnBrk="1" hangingPunct="1"/>
            <a:r>
              <a:rPr lang="en-US" altLang="en-US"/>
              <a:t>The autonomic nervous system is highly responsive to skin stimulation</a:t>
            </a:r>
          </a:p>
          <a:p>
            <a:pPr eaLnBrk="1" hangingPunct="1"/>
            <a:r>
              <a:rPr lang="en-US" altLang="en-US"/>
              <a:t>Research supports the belief that touching in a structured way is a very important, if not absolute, need of all living beings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18E0D19-C4A2-4DD6-877B-B9FB481FAAA3}"/>
              </a:ext>
            </a:extLst>
          </p:cNvPr>
          <p:cNvSpPr>
            <a:spLocks noGrp="1" noChangeArrowheads="1"/>
          </p:cNvSpPr>
          <p:nvPr>
            <p:ph type="title"/>
          </p:nvPr>
        </p:nvSpPr>
        <p:spPr/>
        <p:txBody>
          <a:bodyPr/>
          <a:lstStyle/>
          <a:p>
            <a:pPr eaLnBrk="1" hangingPunct="1"/>
            <a:r>
              <a:rPr lang="en-US" altLang="en-US"/>
              <a:t>The Experience of Touch </a:t>
            </a:r>
          </a:p>
        </p:txBody>
      </p:sp>
      <p:sp>
        <p:nvSpPr>
          <p:cNvPr id="21507" name="Content Placeholder 2">
            <a:extLst>
              <a:ext uri="{FF2B5EF4-FFF2-40B4-BE49-F238E27FC236}">
                <a16:creationId xmlns:a16="http://schemas.microsoft.com/office/drawing/2014/main" id="{CFDFF4D8-ABAF-4FE5-B180-86F49E08B546}"/>
              </a:ext>
            </a:extLst>
          </p:cNvPr>
          <p:cNvSpPr>
            <a:spLocks noGrp="1" noChangeArrowheads="1"/>
          </p:cNvSpPr>
          <p:nvPr>
            <p:ph idx="1"/>
          </p:nvPr>
        </p:nvSpPr>
        <p:spPr/>
        <p:txBody>
          <a:bodyPr/>
          <a:lstStyle/>
          <a:p>
            <a:pPr eaLnBrk="1" hangingPunct="1"/>
            <a:r>
              <a:rPr lang="en-US" altLang="en-US"/>
              <a:t>Concrete sensation of abstract sensations</a:t>
            </a:r>
          </a:p>
          <a:p>
            <a:pPr eaLnBrk="1" hangingPunct="1"/>
            <a:r>
              <a:rPr lang="en-US" altLang="en-US"/>
              <a:t>Fundamental, multilayered, and powerful form of communication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92BF0186-5960-4B34-A15E-E4826F96FC90}"/>
              </a:ext>
            </a:extLst>
          </p:cNvPr>
          <p:cNvSpPr>
            <a:spLocks noGrp="1" noChangeArrowheads="1"/>
          </p:cNvSpPr>
          <p:nvPr>
            <p:ph type="title"/>
          </p:nvPr>
        </p:nvSpPr>
        <p:spPr/>
        <p:txBody>
          <a:bodyPr/>
          <a:lstStyle/>
          <a:p>
            <a:pPr eaLnBrk="1" hangingPunct="1"/>
            <a:r>
              <a:rPr lang="en-US" altLang="en-US"/>
              <a:t>Touch as Communication </a:t>
            </a:r>
          </a:p>
        </p:txBody>
      </p:sp>
      <p:sp>
        <p:nvSpPr>
          <p:cNvPr id="23555" name="Content Placeholder 2">
            <a:extLst>
              <a:ext uri="{FF2B5EF4-FFF2-40B4-BE49-F238E27FC236}">
                <a16:creationId xmlns:a16="http://schemas.microsoft.com/office/drawing/2014/main" id="{E31B4D50-A250-462D-BC74-2DD894A7B15D}"/>
              </a:ext>
            </a:extLst>
          </p:cNvPr>
          <p:cNvSpPr>
            <a:spLocks noGrp="1" noChangeArrowheads="1"/>
          </p:cNvSpPr>
          <p:nvPr>
            <p:ph idx="1"/>
          </p:nvPr>
        </p:nvSpPr>
        <p:spPr/>
        <p:txBody>
          <a:bodyPr/>
          <a:lstStyle/>
          <a:p>
            <a:pPr eaLnBrk="1" hangingPunct="1"/>
            <a:r>
              <a:rPr lang="en-US" altLang="en-US"/>
              <a:t>More ambiguous than verbal</a:t>
            </a:r>
          </a:p>
          <a:p>
            <a:pPr eaLnBrk="1" hangingPunct="1"/>
            <a:r>
              <a:rPr lang="en-US" altLang="en-US"/>
              <a:t>Relies on interpretation of its meaning through past experience and current circumstances</a:t>
            </a:r>
          </a:p>
          <a:p>
            <a:pPr eaLnBrk="1" hangingPunct="1"/>
            <a:r>
              <a:rPr lang="en-US" altLang="en-US"/>
              <a:t>Many factors involved in the interpretation of the message</a:t>
            </a:r>
          </a:p>
          <a:p>
            <a:pPr eaLnBrk="1" hangingPunct="1"/>
            <a:r>
              <a:rPr lang="en-US" altLang="en-US"/>
              <a:t>Potential for misunderstanding increases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24581FAC-F89B-4805-A34C-1D9E2B664199}"/>
              </a:ext>
            </a:extLst>
          </p:cNvPr>
          <p:cNvSpPr>
            <a:spLocks noGrp="1" noChangeArrowheads="1"/>
          </p:cNvSpPr>
          <p:nvPr>
            <p:ph type="title"/>
          </p:nvPr>
        </p:nvSpPr>
        <p:spPr/>
        <p:txBody>
          <a:bodyPr/>
          <a:lstStyle/>
          <a:p>
            <a:pPr eaLnBrk="1" hangingPunct="1"/>
            <a:r>
              <a:rPr lang="en-US" altLang="en-US"/>
              <a:t>Cultural Influences </a:t>
            </a:r>
          </a:p>
        </p:txBody>
      </p:sp>
      <p:sp>
        <p:nvSpPr>
          <p:cNvPr id="25603" name="Content Placeholder 2">
            <a:extLst>
              <a:ext uri="{FF2B5EF4-FFF2-40B4-BE49-F238E27FC236}">
                <a16:creationId xmlns:a16="http://schemas.microsoft.com/office/drawing/2014/main" id="{F36F9177-79D2-4F47-AD29-401D01B4D2C1}"/>
              </a:ext>
            </a:extLst>
          </p:cNvPr>
          <p:cNvSpPr>
            <a:spLocks noGrp="1" noChangeArrowheads="1"/>
          </p:cNvSpPr>
          <p:nvPr>
            <p:ph idx="1"/>
          </p:nvPr>
        </p:nvSpPr>
        <p:spPr/>
        <p:txBody>
          <a:bodyPr/>
          <a:lstStyle/>
          <a:p>
            <a:pPr eaLnBrk="1" hangingPunct="1"/>
            <a:r>
              <a:rPr lang="en-US" altLang="en-US"/>
              <a:t>Culture</a:t>
            </a:r>
          </a:p>
          <a:p>
            <a:pPr lvl="1" eaLnBrk="1" hangingPunct="1"/>
            <a:r>
              <a:rPr lang="en-US" altLang="en-US"/>
              <a:t>The arts, beliefs, customs, institutions, and other products of human work created by a group of people at a particular time</a:t>
            </a:r>
          </a:p>
          <a:p>
            <a:pPr eaLnBrk="1" hangingPunct="1"/>
            <a:r>
              <a:rPr lang="en-US" altLang="en-US"/>
              <a:t>Tendencies may be defined by culture</a:t>
            </a:r>
          </a:p>
          <a:p>
            <a:pPr lvl="1" eaLnBrk="1" hangingPunct="1"/>
            <a:r>
              <a:rPr lang="en-US" altLang="en-US"/>
              <a:t>Awareness may help initial touch relationship</a:t>
            </a:r>
            <a:endParaRPr lang="en-US" altLang="en-US" i="1"/>
          </a:p>
          <a:p>
            <a:pPr lvl="1" eaLnBrk="1" hangingPunct="1"/>
            <a:r>
              <a:rPr lang="en-US" altLang="en-US" i="1"/>
              <a:t>Beware of the tendency to stereotype!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43B0297F-D25E-4D0D-8D84-2A62664B54E8}"/>
              </a:ext>
            </a:extLst>
          </p:cNvPr>
          <p:cNvSpPr>
            <a:spLocks noGrp="1" noChangeArrowheads="1"/>
          </p:cNvSpPr>
          <p:nvPr>
            <p:ph type="title"/>
          </p:nvPr>
        </p:nvSpPr>
        <p:spPr/>
        <p:txBody>
          <a:bodyPr/>
          <a:lstStyle/>
          <a:p>
            <a:pPr eaLnBrk="1" hangingPunct="1"/>
            <a:r>
              <a:rPr lang="en-US" altLang="en-US"/>
              <a:t>Gender Identity and Diversity</a:t>
            </a:r>
          </a:p>
        </p:txBody>
      </p:sp>
      <p:sp>
        <p:nvSpPr>
          <p:cNvPr id="27651" name="Content Placeholder 2">
            <a:extLst>
              <a:ext uri="{FF2B5EF4-FFF2-40B4-BE49-F238E27FC236}">
                <a16:creationId xmlns:a16="http://schemas.microsoft.com/office/drawing/2014/main" id="{6EE05C6D-2912-4EF8-9F19-28E00BD9D0F9}"/>
              </a:ext>
            </a:extLst>
          </p:cNvPr>
          <p:cNvSpPr>
            <a:spLocks noGrp="1" noChangeArrowheads="1"/>
          </p:cNvSpPr>
          <p:nvPr>
            <p:ph idx="1"/>
          </p:nvPr>
        </p:nvSpPr>
        <p:spPr/>
        <p:txBody>
          <a:bodyPr/>
          <a:lstStyle/>
          <a:p>
            <a:pPr eaLnBrk="1" hangingPunct="1"/>
            <a:r>
              <a:rPr lang="en-US" altLang="en-US"/>
              <a:t>Gender can be considered a spectrum</a:t>
            </a:r>
          </a:p>
          <a:p>
            <a:pPr eaLnBrk="1" hangingPunct="1"/>
            <a:r>
              <a:rPr lang="en-US" altLang="en-US"/>
              <a:t>Gender identity can be consistent with, or different from, the sex assigned at birth</a:t>
            </a:r>
          </a:p>
          <a:p>
            <a:pPr eaLnBrk="1" hangingPunct="1"/>
            <a:r>
              <a:rPr lang="en-US" altLang="en-US"/>
              <a:t>Gender neutrality emphasizes the equal treatment of people, with the emphasis on people as individuals</a:t>
            </a:r>
          </a:p>
          <a:p>
            <a:pPr eaLnBrk="1" hangingPunct="1"/>
            <a:r>
              <a:rPr lang="en-US" altLang="en-US"/>
              <a:t>Clients deserve to be respected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1564D2DB-8507-48B4-8139-3DE3A66D3C4C}"/>
              </a:ext>
            </a:extLst>
          </p:cNvPr>
          <p:cNvSpPr>
            <a:spLocks noGrp="1" noChangeArrowheads="1"/>
          </p:cNvSpPr>
          <p:nvPr>
            <p:ph type="title"/>
          </p:nvPr>
        </p:nvSpPr>
        <p:spPr/>
        <p:txBody>
          <a:bodyPr/>
          <a:lstStyle/>
          <a:p>
            <a:pPr eaLnBrk="1" hangingPunct="1"/>
            <a:r>
              <a:rPr lang="en-US" altLang="en-US"/>
              <a:t>Influence of Age on Touch </a:t>
            </a:r>
          </a:p>
        </p:txBody>
      </p:sp>
      <p:sp>
        <p:nvSpPr>
          <p:cNvPr id="29699" name="Content Placeholder 2">
            <a:extLst>
              <a:ext uri="{FF2B5EF4-FFF2-40B4-BE49-F238E27FC236}">
                <a16:creationId xmlns:a16="http://schemas.microsoft.com/office/drawing/2014/main" id="{D3BEA5D9-9A4C-41B1-A278-90C582577374}"/>
              </a:ext>
            </a:extLst>
          </p:cNvPr>
          <p:cNvSpPr>
            <a:spLocks noGrp="1" noChangeArrowheads="1"/>
          </p:cNvSpPr>
          <p:nvPr>
            <p:ph idx="1"/>
          </p:nvPr>
        </p:nvSpPr>
        <p:spPr/>
        <p:txBody>
          <a:bodyPr/>
          <a:lstStyle/>
          <a:p>
            <a:pPr eaLnBrk="1" hangingPunct="1"/>
            <a:r>
              <a:rPr lang="en-US" altLang="en-US"/>
              <a:t>Age differences may be a factor in interpretation of touch</a:t>
            </a:r>
          </a:p>
          <a:p>
            <a:pPr eaLnBrk="1" hangingPunct="1"/>
            <a:r>
              <a:rPr lang="en-US" altLang="en-US"/>
              <a:t>Dynamics change based on age of both practitioner and client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6AF27378-C96E-4D82-9DCC-212179A80C5C}"/>
              </a:ext>
            </a:extLst>
          </p:cNvPr>
          <p:cNvSpPr>
            <a:spLocks noGrp="1" noChangeArrowheads="1"/>
          </p:cNvSpPr>
          <p:nvPr>
            <p:ph type="title"/>
          </p:nvPr>
        </p:nvSpPr>
        <p:spPr/>
        <p:txBody>
          <a:bodyPr/>
          <a:lstStyle/>
          <a:p>
            <a:r>
              <a:rPr lang="en-US" altLang="en-US" dirty="0"/>
              <a:t>Influence of Life Events and</a:t>
            </a:r>
            <a:br>
              <a:rPr lang="en-US" altLang="en-US" dirty="0"/>
            </a:br>
            <a:r>
              <a:rPr lang="en-US" altLang="en-US" dirty="0"/>
              <a:t>the Interpretation of Touch</a:t>
            </a:r>
          </a:p>
        </p:txBody>
      </p:sp>
      <p:sp>
        <p:nvSpPr>
          <p:cNvPr id="31747" name="Content Placeholder 2">
            <a:extLst>
              <a:ext uri="{FF2B5EF4-FFF2-40B4-BE49-F238E27FC236}">
                <a16:creationId xmlns:a16="http://schemas.microsoft.com/office/drawing/2014/main" id="{3C4AF4B3-01FC-42DE-9AF1-21271A0F1F99}"/>
              </a:ext>
            </a:extLst>
          </p:cNvPr>
          <p:cNvSpPr>
            <a:spLocks noGrp="1" noChangeArrowheads="1"/>
          </p:cNvSpPr>
          <p:nvPr>
            <p:ph idx="1"/>
          </p:nvPr>
        </p:nvSpPr>
        <p:spPr/>
        <p:txBody>
          <a:bodyPr/>
          <a:lstStyle/>
          <a:p>
            <a:r>
              <a:rPr lang="en-US" altLang="en-US"/>
              <a:t>Life events affect how an individual processes touch</a:t>
            </a:r>
          </a:p>
          <a:p>
            <a:r>
              <a:rPr lang="en-US" altLang="en-US"/>
              <a:t>Factors include:</a:t>
            </a:r>
          </a:p>
          <a:p>
            <a:pPr lvl="1"/>
            <a:r>
              <a:rPr lang="en-US" altLang="en-US"/>
              <a:t>Touch trauma (pain, medical interventions)</a:t>
            </a:r>
          </a:p>
          <a:p>
            <a:pPr lvl="1"/>
            <a:r>
              <a:rPr lang="en-US" altLang="en-US"/>
              <a:t>Isolation (no touch)</a:t>
            </a:r>
          </a:p>
          <a:p>
            <a:pPr lvl="1"/>
            <a:r>
              <a:rPr lang="en-US" altLang="en-US"/>
              <a:t>Excessive touch stimulation</a:t>
            </a:r>
          </a:p>
          <a:p>
            <a:pPr lvl="1"/>
            <a:r>
              <a:rPr lang="en-US" altLang="en-US"/>
              <a:t>Healthy, appropriate touch history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9A31D2F6-087C-4EC1-AA89-8AC7C533DF09}"/>
              </a:ext>
            </a:extLst>
          </p:cNvPr>
          <p:cNvSpPr>
            <a:spLocks noGrp="1" noChangeArrowheads="1"/>
          </p:cNvSpPr>
          <p:nvPr>
            <p:ph type="title"/>
          </p:nvPr>
        </p:nvSpPr>
        <p:spPr/>
        <p:txBody>
          <a:bodyPr/>
          <a:lstStyle/>
          <a:p>
            <a:pPr eaLnBrk="1" hangingPunct="1"/>
            <a:r>
              <a:rPr lang="en-US" altLang="en-US"/>
              <a:t>Spiritual Touch </a:t>
            </a:r>
          </a:p>
        </p:txBody>
      </p:sp>
      <p:sp>
        <p:nvSpPr>
          <p:cNvPr id="33795" name="Content Placeholder 2">
            <a:extLst>
              <a:ext uri="{FF2B5EF4-FFF2-40B4-BE49-F238E27FC236}">
                <a16:creationId xmlns:a16="http://schemas.microsoft.com/office/drawing/2014/main" id="{1193067C-DAF1-4115-95F2-84D76373CB97}"/>
              </a:ext>
            </a:extLst>
          </p:cNvPr>
          <p:cNvSpPr>
            <a:spLocks noGrp="1" noChangeArrowheads="1"/>
          </p:cNvSpPr>
          <p:nvPr>
            <p:ph idx="1"/>
          </p:nvPr>
        </p:nvSpPr>
        <p:spPr/>
        <p:txBody>
          <a:bodyPr/>
          <a:lstStyle/>
          <a:p>
            <a:pPr eaLnBrk="1" hangingPunct="1"/>
            <a:r>
              <a:rPr lang="en-US" altLang="en-US"/>
              <a:t>Many spiritual rituals incorporate touch</a:t>
            </a:r>
          </a:p>
          <a:p>
            <a:pPr eaLnBrk="1" hangingPunct="1"/>
            <a:r>
              <a:rPr lang="en-US" altLang="en-US"/>
              <a:t>Involve concepts of healing of the: </a:t>
            </a:r>
          </a:p>
          <a:p>
            <a:pPr lvl="1" eaLnBrk="1" hangingPunct="1"/>
            <a:r>
              <a:rPr lang="en-US" altLang="en-US"/>
              <a:t>Body (that which is organic) </a:t>
            </a:r>
          </a:p>
          <a:p>
            <a:pPr lvl="1" eaLnBrk="1" hangingPunct="1"/>
            <a:r>
              <a:rPr lang="en-US" altLang="en-US"/>
              <a:t>Mind (that which is of thought) </a:t>
            </a:r>
          </a:p>
          <a:p>
            <a:pPr lvl="1" eaLnBrk="1" hangingPunct="1"/>
            <a:r>
              <a:rPr lang="en-US" altLang="en-US"/>
              <a:t>Spirit (that which is transcendent and sacred)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585854F0-4CAB-4CCE-9D75-2A65C06D778F}"/>
              </a:ext>
            </a:extLst>
          </p:cNvPr>
          <p:cNvSpPr>
            <a:spLocks noGrp="1" noChangeArrowheads="1"/>
          </p:cNvSpPr>
          <p:nvPr>
            <p:ph type="title"/>
          </p:nvPr>
        </p:nvSpPr>
        <p:spPr/>
        <p:txBody>
          <a:bodyPr/>
          <a:lstStyle/>
          <a:p>
            <a:pPr eaLnBrk="1" hangingPunct="1"/>
            <a:r>
              <a:rPr lang="en-US" altLang="en-US"/>
              <a:t>Diversity and Touch </a:t>
            </a:r>
          </a:p>
        </p:txBody>
      </p:sp>
      <p:sp>
        <p:nvSpPr>
          <p:cNvPr id="35843" name="Content Placeholder 2">
            <a:extLst>
              <a:ext uri="{FF2B5EF4-FFF2-40B4-BE49-F238E27FC236}">
                <a16:creationId xmlns:a16="http://schemas.microsoft.com/office/drawing/2014/main" id="{3E40D751-4DBD-4EED-BBF4-4443F018B726}"/>
              </a:ext>
            </a:extLst>
          </p:cNvPr>
          <p:cNvSpPr>
            <a:spLocks noGrp="1" noChangeArrowheads="1"/>
          </p:cNvSpPr>
          <p:nvPr>
            <p:ph idx="1"/>
          </p:nvPr>
        </p:nvSpPr>
        <p:spPr/>
        <p:txBody>
          <a:bodyPr/>
          <a:lstStyle/>
          <a:p>
            <a:pPr eaLnBrk="1" hangingPunct="1"/>
            <a:r>
              <a:rPr lang="en-US" altLang="en-US"/>
              <a:t>Response and interpretation to touch given and received may vary day to day</a:t>
            </a:r>
          </a:p>
          <a:p>
            <a:pPr lvl="1" eaLnBrk="1" hangingPunct="1"/>
            <a:r>
              <a:rPr lang="en-US" altLang="en-US"/>
              <a:t>Occurs because people are in a constant state of flux</a:t>
            </a:r>
          </a:p>
          <a:p>
            <a:pPr eaLnBrk="1" hangingPunct="1"/>
            <a:r>
              <a:rPr lang="en-US" altLang="en-US"/>
              <a:t>A person’</a:t>
            </a:r>
            <a:r>
              <a:rPr lang="en-US" altLang="ja-JP"/>
              <a:t>s response to and need for touch cannot be predetermined</a:t>
            </a:r>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D07C433-111A-40EF-97C7-B736D2239466}"/>
              </a:ext>
            </a:extLst>
          </p:cNvPr>
          <p:cNvSpPr>
            <a:spLocks noGrp="1" noChangeArrowheads="1"/>
          </p:cNvSpPr>
          <p:nvPr>
            <p:ph type="title"/>
          </p:nvPr>
        </p:nvSpPr>
        <p:spPr/>
        <p:txBody>
          <a:bodyPr/>
          <a:lstStyle/>
          <a:p>
            <a:pPr eaLnBrk="1" hangingPunct="1"/>
            <a:r>
              <a:rPr lang="en-US" altLang="en-US"/>
              <a:t>Forms of Inappropriate Touch </a:t>
            </a:r>
          </a:p>
        </p:txBody>
      </p:sp>
      <p:sp>
        <p:nvSpPr>
          <p:cNvPr id="37891" name="Content Placeholder 2">
            <a:extLst>
              <a:ext uri="{FF2B5EF4-FFF2-40B4-BE49-F238E27FC236}">
                <a16:creationId xmlns:a16="http://schemas.microsoft.com/office/drawing/2014/main" id="{CCB8DB51-CA3B-4B70-A9E6-5F14C4FE8E56}"/>
              </a:ext>
            </a:extLst>
          </p:cNvPr>
          <p:cNvSpPr>
            <a:spLocks noGrp="1" noChangeArrowheads="1"/>
          </p:cNvSpPr>
          <p:nvPr>
            <p:ph idx="1"/>
          </p:nvPr>
        </p:nvSpPr>
        <p:spPr/>
        <p:txBody>
          <a:bodyPr/>
          <a:lstStyle/>
          <a:p>
            <a:pPr eaLnBrk="1" hangingPunct="1"/>
            <a:r>
              <a:rPr lang="en-US" altLang="en-US"/>
              <a:t>Hostile or aggressive touch </a:t>
            </a:r>
          </a:p>
          <a:p>
            <a:pPr lvl="1" eaLnBrk="1" hangingPunct="1"/>
            <a:r>
              <a:rPr lang="en-US" altLang="en-US"/>
              <a:t>Avoid touching a client when angry, or when he or she is angry with you</a:t>
            </a:r>
          </a:p>
          <a:p>
            <a:pPr eaLnBrk="1" hangingPunct="1"/>
            <a:r>
              <a:rPr lang="en-US" altLang="en-US"/>
              <a:t>Erotic (sexual) touch </a:t>
            </a:r>
          </a:p>
          <a:p>
            <a:pPr lvl="1" eaLnBrk="1" hangingPunct="1"/>
            <a:r>
              <a:rPr lang="en-US" altLang="en-US"/>
              <a:t>It is inappropriate for professionals to foster any type of erotic feelings with a client; erotic feelings should never be expressed</a:t>
            </a:r>
          </a:p>
          <a:p>
            <a:pPr eaLnBrk="1" hangingPunct="1"/>
            <a:r>
              <a:rPr lang="en-US" altLang="en-US"/>
              <a:t>Invasive touch </a:t>
            </a:r>
          </a:p>
          <a:p>
            <a:pPr lvl="1" eaLnBrk="1" hangingPunct="1"/>
            <a:r>
              <a:rPr lang="en-US" altLang="en-US"/>
              <a:t>Body areas of touch sensitivity</a:t>
            </a:r>
          </a:p>
          <a:p>
            <a:pPr lvl="2" eaLnBrk="1" hangingPunct="1"/>
            <a:r>
              <a:rPr lang="en-US" altLang="en-US"/>
              <a:t>Taboo areas include the anus, genitals, mouth, ears, and nose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B7D72B1A-59FB-427B-9C58-29481FEEA73A}"/>
              </a:ext>
            </a:extLst>
          </p:cNvPr>
          <p:cNvSpPr>
            <a:spLocks noGrp="1" noChangeArrowheads="1"/>
          </p:cNvSpPr>
          <p:nvPr>
            <p:ph type="title"/>
          </p:nvPr>
        </p:nvSpPr>
        <p:spPr/>
        <p:txBody>
          <a:bodyPr/>
          <a:lstStyle/>
          <a:p>
            <a:pPr eaLnBrk="1" hangingPunct="1"/>
            <a:r>
              <a:rPr lang="en-US" altLang="en-US"/>
              <a:t>Forms of Appropriate Touch </a:t>
            </a:r>
          </a:p>
        </p:txBody>
      </p:sp>
      <p:sp>
        <p:nvSpPr>
          <p:cNvPr id="39939" name="Content Placeholder 2">
            <a:extLst>
              <a:ext uri="{FF2B5EF4-FFF2-40B4-BE49-F238E27FC236}">
                <a16:creationId xmlns:a16="http://schemas.microsoft.com/office/drawing/2014/main" id="{724687AF-3813-41AE-B93F-EAE6B0C678CB}"/>
              </a:ext>
            </a:extLst>
          </p:cNvPr>
          <p:cNvSpPr>
            <a:spLocks noGrp="1" noChangeArrowheads="1"/>
          </p:cNvSpPr>
          <p:nvPr>
            <p:ph idx="1"/>
          </p:nvPr>
        </p:nvSpPr>
        <p:spPr/>
        <p:txBody>
          <a:bodyPr>
            <a:normAutofit lnSpcReduction="10000"/>
          </a:bodyPr>
          <a:lstStyle/>
          <a:p>
            <a:pPr eaLnBrk="1" hangingPunct="1"/>
            <a:r>
              <a:rPr lang="en-US" altLang="en-US"/>
              <a:t>Touch technique</a:t>
            </a:r>
          </a:p>
          <a:p>
            <a:pPr lvl="1" eaLnBrk="1" hangingPunct="1"/>
            <a:r>
              <a:rPr lang="en-US" altLang="en-US"/>
              <a:t>Basis of therapeutic massage methods</a:t>
            </a:r>
          </a:p>
          <a:p>
            <a:pPr eaLnBrk="1" hangingPunct="1"/>
            <a:r>
              <a:rPr lang="en-US" altLang="en-US"/>
              <a:t>Classification of intention of touch therapy</a:t>
            </a:r>
          </a:p>
          <a:p>
            <a:pPr lvl="1" eaLnBrk="1" hangingPunct="1"/>
            <a:r>
              <a:rPr lang="en-US" altLang="en-US"/>
              <a:t>Mechanical touch</a:t>
            </a:r>
          </a:p>
          <a:p>
            <a:pPr lvl="2" eaLnBrk="1" hangingPunct="1"/>
            <a:r>
              <a:rPr lang="en-US" altLang="en-US"/>
              <a:t>Used for a specific anatomical or physiological outcome</a:t>
            </a:r>
          </a:p>
          <a:p>
            <a:pPr lvl="1" eaLnBrk="1" hangingPunct="1"/>
            <a:r>
              <a:rPr lang="en-US" altLang="en-US"/>
              <a:t>Expressive touch </a:t>
            </a:r>
          </a:p>
          <a:p>
            <a:pPr lvl="2" eaLnBrk="1" hangingPunct="1"/>
            <a:r>
              <a:rPr lang="en-US" altLang="en-US"/>
              <a:t>Used to apply support and convey awareness and empathy for the client</a:t>
            </a:r>
          </a:p>
          <a:p>
            <a:pPr lvl="1" eaLnBrk="1" hangingPunct="1"/>
            <a:r>
              <a:rPr lang="en-US" altLang="en-US"/>
              <a:t>As professionals, both forms must be perfected.</a:t>
            </a:r>
          </a:p>
          <a:p>
            <a:pPr eaLnBrk="1" hangingPunct="1"/>
            <a:r>
              <a:rPr lang="en-US" altLang="en-US"/>
              <a:t>Uniqueness of touch</a:t>
            </a:r>
          </a:p>
          <a:p>
            <a:pPr lvl="1" eaLnBrk="1" hangingPunct="1"/>
            <a:r>
              <a:rPr lang="en-US" altLang="en-US"/>
              <a:t>Important for massage professionals to embrace the expansive, abstract experience of touch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61F56A2B-78B8-4B94-B229-BF763FD1C6D7}"/>
              </a:ext>
            </a:extLst>
          </p:cNvPr>
          <p:cNvSpPr>
            <a:spLocks noGrp="1" noChangeArrowheads="1"/>
          </p:cNvSpPr>
          <p:nvPr>
            <p:ph type="title"/>
          </p:nvPr>
        </p:nvSpPr>
        <p:spPr/>
        <p:txBody>
          <a:bodyPr/>
          <a:lstStyle/>
          <a:p>
            <a:pPr eaLnBrk="1" hangingPunct="1"/>
            <a:r>
              <a:rPr lang="en-US" altLang="en-US"/>
              <a:t>Profession</a:t>
            </a:r>
          </a:p>
        </p:txBody>
      </p:sp>
      <p:sp>
        <p:nvSpPr>
          <p:cNvPr id="41987" name="Content Placeholder 2">
            <a:extLst>
              <a:ext uri="{FF2B5EF4-FFF2-40B4-BE49-F238E27FC236}">
                <a16:creationId xmlns:a16="http://schemas.microsoft.com/office/drawing/2014/main" id="{AB7E5815-15CE-4569-8461-DBA259153D6C}"/>
              </a:ext>
            </a:extLst>
          </p:cNvPr>
          <p:cNvSpPr>
            <a:spLocks noGrp="1" noChangeArrowheads="1"/>
          </p:cNvSpPr>
          <p:nvPr>
            <p:ph idx="1"/>
          </p:nvPr>
        </p:nvSpPr>
        <p:spPr/>
        <p:txBody>
          <a:bodyPr/>
          <a:lstStyle/>
          <a:p>
            <a:pPr eaLnBrk="1" hangingPunct="1"/>
            <a:r>
              <a:rPr lang="en-US" altLang="en-US" dirty="0"/>
              <a:t>A profession has these characteristics:</a:t>
            </a:r>
          </a:p>
          <a:p>
            <a:pPr lvl="1" eaLnBrk="1" hangingPunct="1"/>
            <a:r>
              <a:rPr lang="en-US" altLang="en-US" dirty="0"/>
              <a:t>Specialized body of knowledge</a:t>
            </a:r>
          </a:p>
          <a:p>
            <a:pPr lvl="1" eaLnBrk="1" hangingPunct="1"/>
            <a:r>
              <a:rPr lang="en-US" altLang="en-US" dirty="0"/>
              <a:t>Extensive training</a:t>
            </a:r>
          </a:p>
          <a:p>
            <a:pPr lvl="1" eaLnBrk="1" hangingPunct="1"/>
            <a:r>
              <a:rPr lang="en-US" altLang="en-US" dirty="0"/>
              <a:t>Orientation toward service</a:t>
            </a:r>
          </a:p>
          <a:p>
            <a:pPr lvl="1" eaLnBrk="1" hangingPunct="1"/>
            <a:r>
              <a:rPr lang="en-US" altLang="en-US" dirty="0"/>
              <a:t>Commonly accepted code of ethics</a:t>
            </a:r>
          </a:p>
          <a:p>
            <a:pPr lvl="1" eaLnBrk="1" hangingPunct="1"/>
            <a:r>
              <a:rPr lang="en-US" altLang="en-US" dirty="0"/>
              <a:t>Legal recognition through licensure</a:t>
            </a:r>
          </a:p>
          <a:p>
            <a:pPr lvl="1" eaLnBrk="1" hangingPunct="1"/>
            <a:r>
              <a:rPr lang="en-US" altLang="en-US" dirty="0"/>
              <a:t>Verification of advance training with board certification</a:t>
            </a:r>
          </a:p>
          <a:p>
            <a:pPr lvl="1" eaLnBrk="1" hangingPunct="1"/>
            <a:r>
              <a:rPr lang="en-US" altLang="en-US" dirty="0"/>
              <a:t>Membership in a professional association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909A2C51-76BE-429E-B23B-63AAE6EFCC4E}"/>
              </a:ext>
            </a:extLst>
          </p:cNvPr>
          <p:cNvSpPr>
            <a:spLocks noGrp="1" noChangeArrowheads="1"/>
          </p:cNvSpPr>
          <p:nvPr>
            <p:ph type="title"/>
          </p:nvPr>
        </p:nvSpPr>
        <p:spPr/>
        <p:txBody>
          <a:bodyPr/>
          <a:lstStyle/>
          <a:p>
            <a:pPr eaLnBrk="1" hangingPunct="1"/>
            <a:r>
              <a:rPr lang="en-US" altLang="en-US"/>
              <a:t>Specialized Body of Knowledge</a:t>
            </a:r>
          </a:p>
        </p:txBody>
      </p:sp>
      <p:sp>
        <p:nvSpPr>
          <p:cNvPr id="44035" name="Content Placeholder 2">
            <a:extLst>
              <a:ext uri="{FF2B5EF4-FFF2-40B4-BE49-F238E27FC236}">
                <a16:creationId xmlns:a16="http://schemas.microsoft.com/office/drawing/2014/main" id="{8284714C-C1C6-4BB4-9E13-6A846EAF05D8}"/>
              </a:ext>
            </a:extLst>
          </p:cNvPr>
          <p:cNvSpPr>
            <a:spLocks noGrp="1" noChangeArrowheads="1"/>
          </p:cNvSpPr>
          <p:nvPr>
            <p:ph idx="1"/>
          </p:nvPr>
        </p:nvSpPr>
        <p:spPr/>
        <p:txBody>
          <a:bodyPr/>
          <a:lstStyle/>
          <a:p>
            <a:pPr eaLnBrk="1" hangingPunct="1"/>
            <a:r>
              <a:rPr lang="en-US" altLang="en-US" i="1"/>
              <a:t>Massage Therapy Body of Knowledge</a:t>
            </a:r>
            <a:r>
              <a:rPr lang="en-US" altLang="en-US"/>
              <a:t> (MTBOK)</a:t>
            </a:r>
          </a:p>
          <a:p>
            <a:pPr lvl="1" eaLnBrk="1" hangingPunct="1"/>
            <a:r>
              <a:rPr lang="en-US" altLang="en-US"/>
              <a:t>Created by MTBOK Stewards</a:t>
            </a:r>
          </a:p>
          <a:p>
            <a:pPr eaLnBrk="1" hangingPunct="1"/>
            <a:r>
              <a:rPr lang="en-US" altLang="en-US" i="1"/>
              <a:t>Entry-Level Analysis Project</a:t>
            </a:r>
            <a:r>
              <a:rPr lang="en-US" altLang="en-US"/>
              <a:t> (ELAP)</a:t>
            </a:r>
          </a:p>
          <a:p>
            <a:pPr lvl="1" eaLnBrk="1" hangingPunct="1"/>
            <a:r>
              <a:rPr lang="en-US" altLang="en-US"/>
              <a:t>Research project supported by a number of professional massage therapy associations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FEDADB19-EEC0-48D5-9D18-A1907D0256FE}"/>
              </a:ext>
            </a:extLst>
          </p:cNvPr>
          <p:cNvSpPr>
            <a:spLocks noGrp="1" noChangeArrowheads="1"/>
          </p:cNvSpPr>
          <p:nvPr>
            <p:ph type="title"/>
          </p:nvPr>
        </p:nvSpPr>
        <p:spPr/>
        <p:txBody>
          <a:bodyPr/>
          <a:lstStyle/>
          <a:p>
            <a:pPr eaLnBrk="1" hangingPunct="1"/>
            <a:r>
              <a:rPr lang="en-US" altLang="en-US"/>
              <a:t>Extensive Training</a:t>
            </a:r>
          </a:p>
        </p:txBody>
      </p:sp>
      <p:sp>
        <p:nvSpPr>
          <p:cNvPr id="46083" name="Content Placeholder 2">
            <a:extLst>
              <a:ext uri="{FF2B5EF4-FFF2-40B4-BE49-F238E27FC236}">
                <a16:creationId xmlns:a16="http://schemas.microsoft.com/office/drawing/2014/main" id="{2179DE55-7092-4F04-9DCC-04A50CD0A944}"/>
              </a:ext>
            </a:extLst>
          </p:cNvPr>
          <p:cNvSpPr>
            <a:spLocks noGrp="1" noChangeArrowheads="1"/>
          </p:cNvSpPr>
          <p:nvPr>
            <p:ph idx="1"/>
          </p:nvPr>
        </p:nvSpPr>
        <p:spPr/>
        <p:txBody>
          <a:bodyPr/>
          <a:lstStyle/>
          <a:p>
            <a:pPr eaLnBrk="1" hangingPunct="1"/>
            <a:r>
              <a:rPr lang="en-US" altLang="en-US" dirty="0"/>
              <a:t>In massage therapy, two main categories of practice have emerged, with six distinct practice settings</a:t>
            </a:r>
          </a:p>
          <a:p>
            <a:pPr lvl="1" eaLnBrk="1" hangingPunct="1"/>
            <a:r>
              <a:rPr lang="en-US" altLang="en-US" dirty="0"/>
              <a:t>Wellness and health promotion</a:t>
            </a:r>
          </a:p>
          <a:p>
            <a:pPr lvl="2" eaLnBrk="1" hangingPunct="1"/>
            <a:r>
              <a:rPr lang="en-US" altLang="en-US" dirty="0"/>
              <a:t>Spa setting</a:t>
            </a:r>
          </a:p>
          <a:p>
            <a:pPr lvl="2" eaLnBrk="1" hangingPunct="1"/>
            <a:r>
              <a:rPr lang="en-US" altLang="en-US" dirty="0"/>
              <a:t>Massage franchise/wellness center</a:t>
            </a:r>
          </a:p>
          <a:p>
            <a:pPr lvl="2" eaLnBrk="1" hangingPunct="1"/>
            <a:r>
              <a:rPr lang="en-US" altLang="en-US" dirty="0"/>
              <a:t>Sports and fitness setting</a:t>
            </a:r>
          </a:p>
          <a:p>
            <a:pPr lvl="2" eaLnBrk="1" hangingPunct="1"/>
            <a:r>
              <a:rPr lang="en-US" altLang="en-US" dirty="0"/>
              <a:t>Independent massage practice</a:t>
            </a:r>
          </a:p>
          <a:p>
            <a:pPr lvl="1" eaLnBrk="1" hangingPunct="1"/>
            <a:r>
              <a:rPr lang="en-US" altLang="en-US" dirty="0"/>
              <a:t>Medical care</a:t>
            </a:r>
          </a:p>
          <a:p>
            <a:pPr lvl="2" eaLnBrk="1" hangingPunct="1"/>
            <a:r>
              <a:rPr lang="en-US" altLang="en-US" dirty="0"/>
              <a:t>Clinical/medical/rehabilitation settings</a:t>
            </a:r>
          </a:p>
          <a:p>
            <a:pPr lvl="2" eaLnBrk="1" hangingPunct="1"/>
            <a:r>
              <a:rPr lang="en-US" altLang="en-US" dirty="0"/>
              <a:t>Independent massage practice with clients who have medical conditions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B51D7072-28AD-4D41-BFC0-9A58045B5CFF}"/>
              </a:ext>
            </a:extLst>
          </p:cNvPr>
          <p:cNvSpPr>
            <a:spLocks noGrp="1" noChangeArrowheads="1"/>
          </p:cNvSpPr>
          <p:nvPr>
            <p:ph type="title"/>
          </p:nvPr>
        </p:nvSpPr>
        <p:spPr/>
        <p:txBody>
          <a:bodyPr/>
          <a:lstStyle/>
          <a:p>
            <a:pPr eaLnBrk="1" hangingPunct="1"/>
            <a:r>
              <a:rPr lang="en-US" altLang="en-US"/>
              <a:t>Orientation to Service</a:t>
            </a:r>
          </a:p>
        </p:txBody>
      </p:sp>
      <p:sp>
        <p:nvSpPr>
          <p:cNvPr id="48131" name="Content Placeholder 2">
            <a:extLst>
              <a:ext uri="{FF2B5EF4-FFF2-40B4-BE49-F238E27FC236}">
                <a16:creationId xmlns:a16="http://schemas.microsoft.com/office/drawing/2014/main" id="{1F744028-C02F-4B79-B0B9-EB7A5A2906D5}"/>
              </a:ext>
            </a:extLst>
          </p:cNvPr>
          <p:cNvSpPr>
            <a:spLocks noGrp="1" noChangeArrowheads="1"/>
          </p:cNvSpPr>
          <p:nvPr>
            <p:ph idx="1"/>
          </p:nvPr>
        </p:nvSpPr>
        <p:spPr/>
        <p:txBody>
          <a:bodyPr/>
          <a:lstStyle/>
          <a:p>
            <a:pPr eaLnBrk="1" hangingPunct="1"/>
            <a:r>
              <a:rPr lang="en-US" altLang="en-US"/>
              <a:t>Definition of service that best applies to this discussion is “to meet a need”</a:t>
            </a:r>
          </a:p>
          <a:p>
            <a:pPr eaLnBrk="1" hangingPunct="1"/>
            <a:r>
              <a:rPr lang="en-US" altLang="en-US"/>
              <a:t>Individuals need to find their own balance between income and orientation toward service</a:t>
            </a:r>
          </a:p>
          <a:p>
            <a:pPr eaLnBrk="1" hangingPunct="1"/>
            <a:r>
              <a:rPr lang="en-US" altLang="en-US"/>
              <a:t>Living wage is more than minimum wage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3B9C70AD-FD2E-4B49-B7B6-EA34F6D50274}"/>
              </a:ext>
            </a:extLst>
          </p:cNvPr>
          <p:cNvSpPr>
            <a:spLocks noGrp="1" noChangeArrowheads="1"/>
          </p:cNvSpPr>
          <p:nvPr>
            <p:ph type="title"/>
          </p:nvPr>
        </p:nvSpPr>
        <p:spPr/>
        <p:txBody>
          <a:bodyPr/>
          <a:lstStyle/>
          <a:p>
            <a:pPr eaLnBrk="1" hangingPunct="1"/>
            <a:r>
              <a:rPr lang="en-US" altLang="en-US"/>
              <a:t>Commonly Accepted Code of Ethics </a:t>
            </a:r>
          </a:p>
        </p:txBody>
      </p:sp>
      <p:sp>
        <p:nvSpPr>
          <p:cNvPr id="50179" name="Content Placeholder 2">
            <a:extLst>
              <a:ext uri="{FF2B5EF4-FFF2-40B4-BE49-F238E27FC236}">
                <a16:creationId xmlns:a16="http://schemas.microsoft.com/office/drawing/2014/main" id="{C9B4F383-9C90-4920-8101-A90F33B370B6}"/>
              </a:ext>
            </a:extLst>
          </p:cNvPr>
          <p:cNvSpPr>
            <a:spLocks noGrp="1" noChangeArrowheads="1"/>
          </p:cNvSpPr>
          <p:nvPr>
            <p:ph idx="1"/>
          </p:nvPr>
        </p:nvSpPr>
        <p:spPr/>
        <p:txBody>
          <a:bodyPr/>
          <a:lstStyle/>
          <a:p>
            <a:pPr eaLnBrk="1" hangingPunct="1"/>
            <a:r>
              <a:rPr lang="en-US" altLang="en-US"/>
              <a:t>Code of ethics: Agreed-on set of behaviors developed to promote high standards of practice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D4233812-2D7F-4480-934A-0886B0CF505F}"/>
              </a:ext>
            </a:extLst>
          </p:cNvPr>
          <p:cNvSpPr>
            <a:spLocks noGrp="1" noChangeArrowheads="1"/>
          </p:cNvSpPr>
          <p:nvPr>
            <p:ph type="title"/>
          </p:nvPr>
        </p:nvSpPr>
        <p:spPr/>
        <p:txBody>
          <a:bodyPr/>
          <a:lstStyle/>
          <a:p>
            <a:pPr eaLnBrk="1" hangingPunct="1"/>
            <a:r>
              <a:rPr lang="en-US" altLang="en-US"/>
              <a:t>Massage Therapy as a Profession</a:t>
            </a:r>
          </a:p>
        </p:txBody>
      </p:sp>
      <p:sp>
        <p:nvSpPr>
          <p:cNvPr id="58371" name="Content Placeholder 2">
            <a:extLst>
              <a:ext uri="{FF2B5EF4-FFF2-40B4-BE49-F238E27FC236}">
                <a16:creationId xmlns:a16="http://schemas.microsoft.com/office/drawing/2014/main" id="{109C16BD-1F90-4787-AE36-3B0CB4CC1209}"/>
              </a:ext>
            </a:extLst>
          </p:cNvPr>
          <p:cNvSpPr>
            <a:spLocks noGrp="1" noChangeArrowheads="1"/>
          </p:cNvSpPr>
          <p:nvPr>
            <p:ph idx="1"/>
          </p:nvPr>
        </p:nvSpPr>
        <p:spPr/>
        <p:txBody>
          <a:bodyPr/>
          <a:lstStyle/>
          <a:p>
            <a:pPr eaLnBrk="1" hangingPunct="1"/>
            <a:r>
              <a:rPr lang="en-US" altLang="en-US"/>
              <a:t>If massage therapy is to be considered a profession, then some level of educational standards must be endorsed</a:t>
            </a:r>
          </a:p>
          <a:p>
            <a:pPr eaLnBrk="1" hangingPunct="1"/>
            <a:r>
              <a:rPr lang="en-US" altLang="en-US"/>
              <a:t>Biggest obstacle is lack of clarity about what massage therapy actually entails</a:t>
            </a:r>
          </a:p>
          <a:p>
            <a:pPr eaLnBrk="1" hangingPunct="1"/>
            <a:r>
              <a:rPr lang="en-US" altLang="en-US"/>
              <a:t>No agreed-upon definition of massage and massage therapy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F687580C-91BF-4C81-B4AC-C44E0525695C}"/>
              </a:ext>
            </a:extLst>
          </p:cNvPr>
          <p:cNvSpPr>
            <a:spLocks noGrp="1" noChangeArrowheads="1"/>
          </p:cNvSpPr>
          <p:nvPr>
            <p:ph type="title"/>
          </p:nvPr>
        </p:nvSpPr>
        <p:spPr/>
        <p:txBody>
          <a:bodyPr/>
          <a:lstStyle/>
          <a:p>
            <a:r>
              <a:rPr lang="en-US" altLang="en-US"/>
              <a:t>Defining Massage</a:t>
            </a:r>
          </a:p>
        </p:txBody>
      </p:sp>
      <p:sp>
        <p:nvSpPr>
          <p:cNvPr id="60419" name="Content Placeholder 2">
            <a:extLst>
              <a:ext uri="{FF2B5EF4-FFF2-40B4-BE49-F238E27FC236}">
                <a16:creationId xmlns:a16="http://schemas.microsoft.com/office/drawing/2014/main" id="{50EB762E-5E2E-455F-809A-2B63B7A8C8D4}"/>
              </a:ext>
            </a:extLst>
          </p:cNvPr>
          <p:cNvSpPr>
            <a:spLocks noGrp="1" noChangeArrowheads="1"/>
          </p:cNvSpPr>
          <p:nvPr>
            <p:ph idx="1"/>
          </p:nvPr>
        </p:nvSpPr>
        <p:spPr/>
        <p:txBody>
          <a:bodyPr/>
          <a:lstStyle/>
          <a:p>
            <a:r>
              <a:rPr lang="en-US" altLang="en-US" dirty="0"/>
              <a:t>Four important developments in massage profession have occurred since 2010 that have influenced the definition of massage</a:t>
            </a:r>
          </a:p>
          <a:p>
            <a:pPr lvl="1"/>
            <a:r>
              <a:rPr lang="en-US" altLang="en-US" dirty="0"/>
              <a:t>Coalition of National Massage Therapy Organizations was formed</a:t>
            </a:r>
          </a:p>
          <a:p>
            <a:pPr lvl="1"/>
            <a:r>
              <a:rPr lang="en-US" altLang="en-US" dirty="0"/>
              <a:t>Coalition members worked together to fund and support the Massage Therapy Body of Knowledge (MTBOK) and the Entry-Level Analysis Project (ELAP)</a:t>
            </a:r>
          </a:p>
          <a:p>
            <a:pPr lvl="1"/>
            <a:r>
              <a:rPr lang="en-US" altLang="en-US" dirty="0"/>
              <a:t>FSMTB developed Model Practice Act</a:t>
            </a:r>
          </a:p>
          <a:p>
            <a:pPr lvl="1"/>
            <a:r>
              <a:rPr lang="en-US" altLang="en-US" dirty="0"/>
              <a:t>NCBTMB validated credentialing of massage practice beyond licensure through Board Certification credential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B09846E7-C9AB-4969-B5E0-449F34796AF0}"/>
              </a:ext>
            </a:extLst>
          </p:cNvPr>
          <p:cNvSpPr>
            <a:spLocks noGrp="1" noChangeArrowheads="1"/>
          </p:cNvSpPr>
          <p:nvPr>
            <p:ph type="title"/>
          </p:nvPr>
        </p:nvSpPr>
        <p:spPr/>
        <p:txBody>
          <a:bodyPr>
            <a:normAutofit fontScale="90000"/>
          </a:bodyPr>
          <a:lstStyle/>
          <a:p>
            <a:r>
              <a:rPr lang="en-US" altLang="en-US" dirty="0"/>
              <a:t>Clarifying Definitions for </a:t>
            </a:r>
            <a:br>
              <a:rPr lang="en-US" altLang="en-US" dirty="0"/>
            </a:br>
            <a:r>
              <a:rPr lang="en-US" altLang="en-US" dirty="0"/>
              <a:t>Massage Therapy Profession </a:t>
            </a:r>
            <a:br>
              <a:rPr lang="en-US" altLang="en-US" dirty="0"/>
            </a:br>
            <a:r>
              <a:rPr lang="en-US" altLang="en-US" dirty="0"/>
              <a:t>(Slide 1 of 2)</a:t>
            </a:r>
          </a:p>
        </p:txBody>
      </p:sp>
      <p:sp>
        <p:nvSpPr>
          <p:cNvPr id="62467" name="Content Placeholder 2">
            <a:extLst>
              <a:ext uri="{FF2B5EF4-FFF2-40B4-BE49-F238E27FC236}">
                <a16:creationId xmlns:a16="http://schemas.microsoft.com/office/drawing/2014/main" id="{7A7B6AD8-D5E7-4111-A01D-EE46DF1F058D}"/>
              </a:ext>
            </a:extLst>
          </p:cNvPr>
          <p:cNvSpPr>
            <a:spLocks noGrp="1" noChangeArrowheads="1"/>
          </p:cNvSpPr>
          <p:nvPr>
            <p:ph idx="1"/>
          </p:nvPr>
        </p:nvSpPr>
        <p:spPr/>
        <p:txBody>
          <a:bodyPr/>
          <a:lstStyle/>
          <a:p>
            <a:r>
              <a:rPr lang="en-US" altLang="en-US" dirty="0"/>
              <a:t>Massage: Patterned and purposeful soft tissue manipulation accomplished by use of digits, hands, forearms, elbows, knees, and/or feet, without or without the use of emollients, liniments, heat and cold, hand-held tools or other external apparatus, for the intent of therapeutic change</a:t>
            </a:r>
          </a:p>
          <a:p>
            <a:r>
              <a:rPr lang="en-US" altLang="en-US" dirty="0"/>
              <a:t>Massage therapy: Application of massage and non-hands-on components, including health promotion and education massages, for self-care and health maintenance therapy, as well as outcomes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0AEFEFC4-5B9C-4FF9-A23E-FF2FD2C8D893}"/>
              </a:ext>
            </a:extLst>
          </p:cNvPr>
          <p:cNvSpPr>
            <a:spLocks noGrp="1" noChangeArrowheads="1"/>
          </p:cNvSpPr>
          <p:nvPr>
            <p:ph type="title"/>
          </p:nvPr>
        </p:nvSpPr>
        <p:spPr/>
        <p:txBody>
          <a:bodyPr>
            <a:normAutofit fontScale="90000"/>
          </a:bodyPr>
          <a:lstStyle/>
          <a:p>
            <a:r>
              <a:rPr lang="en-US" altLang="en-US" dirty="0"/>
              <a:t>Clarifying Definitions for </a:t>
            </a:r>
            <a:br>
              <a:rPr lang="en-US" altLang="en-US" dirty="0"/>
            </a:br>
            <a:r>
              <a:rPr lang="en-US" altLang="en-US" dirty="0"/>
              <a:t>Massage Therapy Profession</a:t>
            </a:r>
            <a:br>
              <a:rPr lang="en-US" altLang="en-US" dirty="0"/>
            </a:br>
            <a:r>
              <a:rPr lang="en-US" altLang="en-US" dirty="0"/>
              <a:t>(Slide 2 of 2)</a:t>
            </a:r>
          </a:p>
        </p:txBody>
      </p:sp>
      <p:sp>
        <p:nvSpPr>
          <p:cNvPr id="64515" name="Content Placeholder 2">
            <a:extLst>
              <a:ext uri="{FF2B5EF4-FFF2-40B4-BE49-F238E27FC236}">
                <a16:creationId xmlns:a16="http://schemas.microsoft.com/office/drawing/2014/main" id="{143DEEA5-B66B-4849-88EE-18538D98EE35}"/>
              </a:ext>
            </a:extLst>
          </p:cNvPr>
          <p:cNvSpPr>
            <a:spLocks noGrp="1" noChangeArrowheads="1"/>
          </p:cNvSpPr>
          <p:nvPr>
            <p:ph idx="1"/>
          </p:nvPr>
        </p:nvSpPr>
        <p:spPr/>
        <p:txBody>
          <a:bodyPr/>
          <a:lstStyle/>
          <a:p>
            <a:r>
              <a:rPr lang="en-US" altLang="en-US" dirty="0"/>
              <a:t>Massage therapy practice: Client-centered framework for providing massage therapy through a process of assessment and evaluation, plan of care, treatment, reassessment and reevaluation health messages, document, and closure in an effort to improve health and/or well-being</a:t>
            </a:r>
          </a:p>
          <a:p>
            <a:r>
              <a:rPr lang="en-US" altLang="en-US" dirty="0"/>
              <a:t>Technician: One who has expertise in a technical skill or process</a:t>
            </a:r>
          </a:p>
          <a:p>
            <a:r>
              <a:rPr lang="en-US" altLang="en-US" dirty="0"/>
              <a:t>Practitioner: One who practices an occupation or profession</a:t>
            </a:r>
          </a:p>
          <a:p>
            <a:r>
              <a:rPr lang="en-US" altLang="en-US" dirty="0"/>
              <a:t>Therapist: One who treats illness or disability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6787</TotalTime>
  <Words>2213</Words>
  <Application>Microsoft Office PowerPoint</Application>
  <PresentationFormat>Widescreen</PresentationFormat>
  <Paragraphs>213</Paragraphs>
  <Slides>29</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Futura PT</vt:lpstr>
      <vt:lpstr>Futura PT Book</vt:lpstr>
      <vt:lpstr>Futura PT Demi</vt:lpstr>
      <vt:lpstr>Wingdings 2</vt:lpstr>
      <vt:lpstr>Office Theme</vt:lpstr>
      <vt:lpstr>PowerPoint Presentation</vt:lpstr>
      <vt:lpstr>PowerPoint Presentation</vt:lpstr>
      <vt:lpstr>PowerPoint Presentation</vt:lpstr>
      <vt:lpstr>PowerPoint Presentation</vt:lpstr>
      <vt:lpstr>Professional Touch </vt:lpstr>
      <vt:lpstr>Professional Touch  </vt:lpstr>
      <vt:lpstr>Professional Touch </vt:lpstr>
      <vt:lpstr>Touch </vt:lpstr>
      <vt:lpstr>Science of Touch </vt:lpstr>
      <vt:lpstr>The Experience of Touch </vt:lpstr>
      <vt:lpstr>Touch as Communication </vt:lpstr>
      <vt:lpstr>Cultural Influences </vt:lpstr>
      <vt:lpstr>Gender Identity and Diversity</vt:lpstr>
      <vt:lpstr>Influence of Age on Touch </vt:lpstr>
      <vt:lpstr>Influence of Life Events and the Interpretation of Touch</vt:lpstr>
      <vt:lpstr>Spiritual Touch </vt:lpstr>
      <vt:lpstr>Diversity and Touch </vt:lpstr>
      <vt:lpstr>Forms of Inappropriate Touch </vt:lpstr>
      <vt:lpstr>Forms of Appropriate Touch </vt:lpstr>
      <vt:lpstr>Profession</vt:lpstr>
      <vt:lpstr>Specialized Body of Knowledge</vt:lpstr>
      <vt:lpstr>Extensive Training</vt:lpstr>
      <vt:lpstr>Orientation to Service</vt:lpstr>
      <vt:lpstr>Commonly Accepted Code of Ethics </vt:lpstr>
      <vt:lpstr>Massage Therapy as a Profession</vt:lpstr>
      <vt:lpstr>Defining Massage</vt:lpstr>
      <vt:lpstr>Clarifying Definitions for  Massage Therapy Profession  (Slide 1 of 2)</vt:lpstr>
      <vt:lpstr>Clarifying Definitions for  Massage Therapy Profession (Slide 2 of 2)</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244</cp:revision>
  <dcterms:created xsi:type="dcterms:W3CDTF">2020-02-19T20:43:13Z</dcterms:created>
  <dcterms:modified xsi:type="dcterms:W3CDTF">2023-04-11T16:49:19Z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