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0" i="1" u="heavy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600" b="0" i="1" u="heavy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807719"/>
            <a:ext cx="12192000" cy="32384"/>
          </a:xfrm>
          <a:custGeom>
            <a:avLst/>
            <a:gdLst/>
            <a:ahLst/>
            <a:cxnLst/>
            <a:rect l="l" t="t" r="r" b="b"/>
            <a:pathLst>
              <a:path w="12192000" h="32384">
                <a:moveTo>
                  <a:pt x="12192000" y="0"/>
                </a:moveTo>
                <a:lnTo>
                  <a:pt x="0" y="0"/>
                </a:lnTo>
                <a:lnTo>
                  <a:pt x="0" y="31876"/>
                </a:lnTo>
                <a:lnTo>
                  <a:pt x="12192000" y="31876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5EB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15339" y="-15112"/>
            <a:ext cx="7285050" cy="86486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330" y="1583940"/>
            <a:ext cx="9872980" cy="43364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0" i="1" u="heavy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image" Target="../media/image1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3" Type="http://schemas.openxmlformats.org/officeDocument/2006/relationships/image" Target="../media/image1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0667"/>
            <a:ext cx="743712" cy="79247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750053" y="2339720"/>
            <a:ext cx="5535930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/>
              <a:t>MRAD</a:t>
            </a:r>
            <a:r>
              <a:rPr dirty="0" sz="4000" spc="-235"/>
              <a:t> </a:t>
            </a:r>
            <a:r>
              <a:rPr dirty="0" sz="4000"/>
              <a:t>251:</a:t>
            </a:r>
            <a:r>
              <a:rPr dirty="0" sz="4000" spc="-235"/>
              <a:t> </a:t>
            </a:r>
            <a:r>
              <a:rPr dirty="0" sz="4000"/>
              <a:t>CT</a:t>
            </a:r>
            <a:r>
              <a:rPr dirty="0" sz="4000" spc="-229"/>
              <a:t> </a:t>
            </a:r>
            <a:r>
              <a:rPr dirty="0" sz="4000"/>
              <a:t>Theory</a:t>
            </a:r>
            <a:r>
              <a:rPr dirty="0" sz="4000" spc="-235"/>
              <a:t> </a:t>
            </a:r>
            <a:r>
              <a:rPr dirty="0" sz="4000" spc="-50"/>
              <a:t>1</a:t>
            </a:r>
            <a:endParaRPr sz="4000"/>
          </a:p>
        </p:txBody>
      </p:sp>
      <p:sp>
        <p:nvSpPr>
          <p:cNvPr id="4" name="object 4" descr=""/>
          <p:cNvSpPr txBox="1"/>
          <p:nvPr/>
        </p:nvSpPr>
        <p:spPr>
          <a:xfrm>
            <a:off x="4749800" y="3323590"/>
            <a:ext cx="4758055" cy="1003935"/>
          </a:xfrm>
          <a:prstGeom prst="rect">
            <a:avLst/>
          </a:prstGeom>
        </p:spPr>
        <p:txBody>
          <a:bodyPr wrap="square" lIns="0" tIns="10668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40"/>
              </a:spcBef>
            </a:pPr>
            <a:r>
              <a:rPr dirty="0" u="heavy" sz="18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Outcome</a:t>
            </a:r>
            <a:r>
              <a:rPr dirty="0" u="heavy" sz="1800" spc="-8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1800" spc="-2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4</a:t>
            </a:r>
            <a:r>
              <a:rPr dirty="0" sz="1800" spc="-25">
                <a:latin typeface="Arial MT"/>
                <a:cs typeface="Arial MT"/>
              </a:rPr>
              <a:t>: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ts val="2030"/>
              </a:lnSpc>
              <a:spcBef>
                <a:spcPts val="745"/>
              </a:spcBef>
            </a:pPr>
            <a:r>
              <a:rPr dirty="0" sz="1800">
                <a:latin typeface="Arial MT"/>
                <a:cs typeface="Arial MT"/>
              </a:rPr>
              <a:t>Identify</a:t>
            </a:r>
            <a:r>
              <a:rPr dirty="0" sz="1800" spc="-1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quality</a:t>
            </a:r>
            <a:r>
              <a:rPr dirty="0" sz="1800" spc="-6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control</a:t>
            </a:r>
            <a:r>
              <a:rPr dirty="0" sz="1800" spc="-8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requirements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and</a:t>
            </a:r>
            <a:r>
              <a:rPr dirty="0" sz="1800" spc="-8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quality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ts val="2030"/>
              </a:lnSpc>
            </a:pPr>
            <a:r>
              <a:rPr dirty="0" sz="1800">
                <a:latin typeface="Arial MT"/>
                <a:cs typeface="Arial MT"/>
              </a:rPr>
              <a:t>assurance</a:t>
            </a:r>
            <a:r>
              <a:rPr dirty="0" sz="1800" spc="-7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data</a:t>
            </a:r>
            <a:r>
              <a:rPr dirty="0" sz="1800" spc="-9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for</a:t>
            </a:r>
            <a:r>
              <a:rPr dirty="0" sz="1800" spc="-114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computed</a:t>
            </a:r>
            <a:r>
              <a:rPr dirty="0" sz="1800" spc="-8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tomography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 spc="-20">
                <a:latin typeface="Arial MT"/>
                <a:cs typeface="Arial MT"/>
              </a:rPr>
              <a:t>(CT)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0667"/>
            <a:ext cx="743712" cy="79247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8039" rIns="0" bIns="0" rtlCol="0" vert="horz">
            <a:spAutoFit/>
          </a:bodyPr>
          <a:lstStyle/>
          <a:p>
            <a:pPr marL="171450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Objectives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96923"/>
            <a:ext cx="8950960" cy="3594735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5080" indent="-5080">
              <a:lnSpc>
                <a:spcPts val="3000"/>
              </a:lnSpc>
              <a:spcBef>
                <a:spcPts val="495"/>
              </a:spcBef>
              <a:buSzPct val="96428"/>
              <a:buAutoNum type="arabicPeriod"/>
              <a:tabLst>
                <a:tab pos="306070" algn="l"/>
              </a:tabLst>
            </a:pPr>
            <a:r>
              <a:rPr dirty="0" sz="2800" spc="-20">
                <a:latin typeface="Arial MT"/>
                <a:cs typeface="Arial MT"/>
              </a:rPr>
              <a:t>	</a:t>
            </a:r>
            <a:r>
              <a:rPr dirty="0" sz="2800" spc="-20">
                <a:latin typeface="Arial MT"/>
                <a:cs typeface="Arial MT"/>
              </a:rPr>
              <a:t>Distinguish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between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principles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quality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control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and </a:t>
            </a:r>
            <a:r>
              <a:rPr dirty="0" sz="2800" spc="-10">
                <a:latin typeface="Arial MT"/>
                <a:cs typeface="Arial MT"/>
              </a:rPr>
              <a:t>quality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assurance</a:t>
            </a:r>
            <a:endParaRPr sz="2800">
              <a:latin typeface="Arial MT"/>
              <a:cs typeface="Arial MT"/>
            </a:endParaRPr>
          </a:p>
          <a:p>
            <a:pPr marL="926465" indent="-913765">
              <a:lnSpc>
                <a:spcPct val="100000"/>
              </a:lnSpc>
              <a:spcBef>
                <a:spcPts val="1964"/>
              </a:spcBef>
              <a:buSzPct val="96428"/>
              <a:buAutoNum type="arabicPeriod"/>
              <a:tabLst>
                <a:tab pos="926465" algn="l"/>
              </a:tabLst>
            </a:pPr>
            <a:r>
              <a:rPr dirty="0" sz="2800" spc="-10">
                <a:latin typeface="Arial MT"/>
                <a:cs typeface="Arial MT"/>
              </a:rPr>
              <a:t>Describe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principles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quality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control</a:t>
            </a:r>
            <a:endParaRPr sz="2800">
              <a:latin typeface="Arial MT"/>
              <a:cs typeface="Arial MT"/>
            </a:endParaRPr>
          </a:p>
          <a:p>
            <a:pPr marL="926465" indent="-913765">
              <a:lnSpc>
                <a:spcPct val="100000"/>
              </a:lnSpc>
              <a:spcBef>
                <a:spcPts val="2100"/>
              </a:spcBef>
              <a:buSzPct val="96428"/>
              <a:buAutoNum type="arabicPeriod"/>
              <a:tabLst>
                <a:tab pos="926465" algn="l"/>
              </a:tabLst>
            </a:pPr>
            <a:r>
              <a:rPr dirty="0" sz="2800" spc="-10">
                <a:latin typeface="Arial MT"/>
                <a:cs typeface="Arial MT"/>
              </a:rPr>
              <a:t>Describe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data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collected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for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quality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assurance</a:t>
            </a:r>
            <a:endParaRPr sz="2800">
              <a:latin typeface="Arial MT"/>
              <a:cs typeface="Arial MT"/>
            </a:endParaRPr>
          </a:p>
          <a:p>
            <a:pPr marL="926465" indent="-913765">
              <a:lnSpc>
                <a:spcPct val="100000"/>
              </a:lnSpc>
              <a:spcBef>
                <a:spcPts val="2105"/>
              </a:spcBef>
              <a:buSzPct val="96428"/>
              <a:buAutoNum type="arabicPeriod"/>
              <a:tabLst>
                <a:tab pos="926465" algn="l"/>
              </a:tabLst>
            </a:pPr>
            <a:r>
              <a:rPr dirty="0" sz="2800" spc="-20">
                <a:latin typeface="Arial MT"/>
                <a:cs typeface="Arial MT"/>
              </a:rPr>
              <a:t>Identify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different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types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quality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control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tests</a:t>
            </a:r>
            <a:endParaRPr sz="2800">
              <a:latin typeface="Arial MT"/>
              <a:cs typeface="Arial MT"/>
            </a:endParaRPr>
          </a:p>
          <a:p>
            <a:pPr marL="926465" indent="-913765">
              <a:lnSpc>
                <a:spcPct val="100000"/>
              </a:lnSpc>
              <a:spcBef>
                <a:spcPts val="2100"/>
              </a:spcBef>
              <a:buSzPct val="96428"/>
              <a:buAutoNum type="arabicPeriod"/>
              <a:tabLst>
                <a:tab pos="926465" algn="l"/>
              </a:tabLst>
            </a:pPr>
            <a:r>
              <a:rPr dirty="0" sz="2800" spc="-10">
                <a:latin typeface="Arial MT"/>
                <a:cs typeface="Arial MT"/>
              </a:rPr>
              <a:t>Explain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purpose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quality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control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tests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0667"/>
            <a:ext cx="743712" cy="79247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66675" rIns="0" bIns="0" rtlCol="0" vert="horz">
            <a:spAutoFit/>
          </a:bodyPr>
          <a:lstStyle/>
          <a:p>
            <a:pPr marL="133350">
              <a:lnSpc>
                <a:spcPct val="100000"/>
              </a:lnSpc>
              <a:spcBef>
                <a:spcPts val="100"/>
              </a:spcBef>
            </a:pPr>
            <a:r>
              <a:rPr dirty="0"/>
              <a:t>Objective</a:t>
            </a:r>
            <a:r>
              <a:rPr dirty="0" spc="-95"/>
              <a:t> </a:t>
            </a:r>
            <a:r>
              <a:rPr dirty="0" spc="-25"/>
              <a:t>4.1</a:t>
            </a: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39439" y="2753867"/>
            <a:ext cx="4489704" cy="256032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316223" y="5202935"/>
            <a:ext cx="4475987" cy="284988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916330" y="1796923"/>
            <a:ext cx="9729470" cy="4196715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5080">
              <a:lnSpc>
                <a:spcPts val="3000"/>
              </a:lnSpc>
              <a:spcBef>
                <a:spcPts val="495"/>
              </a:spcBef>
            </a:pPr>
            <a:r>
              <a:rPr dirty="0" sz="2800" spc="-10" b="1">
                <a:solidFill>
                  <a:srgbClr val="FF0000"/>
                </a:solidFill>
                <a:latin typeface="Arial"/>
                <a:cs typeface="Arial"/>
              </a:rPr>
              <a:t>Quality</a:t>
            </a:r>
            <a:r>
              <a:rPr dirty="0" sz="2800" spc="-16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800" spc="-10" b="1">
                <a:solidFill>
                  <a:srgbClr val="FF0000"/>
                </a:solidFill>
                <a:latin typeface="Arial"/>
                <a:cs typeface="Arial"/>
              </a:rPr>
              <a:t>Assurance</a:t>
            </a:r>
            <a:r>
              <a:rPr dirty="0" sz="2800" spc="-14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management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program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used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ensure </a:t>
            </a:r>
            <a:r>
              <a:rPr dirty="0" sz="2800" spc="-20">
                <a:latin typeface="Arial MT"/>
                <a:cs typeface="Arial MT"/>
              </a:rPr>
              <a:t>excellence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healthcare</a:t>
            </a:r>
            <a:endParaRPr sz="28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27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systematic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30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QA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focuses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on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u="heavy" sz="2600" i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preventing</a:t>
            </a:r>
            <a:r>
              <a:rPr dirty="0" sz="2600" spc="-110" i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600">
                <a:latin typeface="Arial MT"/>
                <a:cs typeface="Arial MT"/>
              </a:rPr>
              <a:t>defects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or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deficiencies</a:t>
            </a:r>
            <a:endParaRPr sz="2600">
              <a:latin typeface="Arial MT"/>
              <a:cs typeface="Arial MT"/>
            </a:endParaRPr>
          </a:p>
          <a:p>
            <a:pPr marL="12700" marR="399415">
              <a:lnSpc>
                <a:spcPct val="89300"/>
              </a:lnSpc>
              <a:spcBef>
                <a:spcPts val="2390"/>
              </a:spcBef>
            </a:pPr>
            <a:r>
              <a:rPr dirty="0" sz="2800" b="1">
                <a:solidFill>
                  <a:srgbClr val="00AD50"/>
                </a:solidFill>
                <a:latin typeface="Arial"/>
                <a:cs typeface="Arial"/>
              </a:rPr>
              <a:t>Quality</a:t>
            </a:r>
            <a:r>
              <a:rPr dirty="0" sz="2800" spc="-140" b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00AD50"/>
                </a:solidFill>
                <a:latin typeface="Arial"/>
                <a:cs typeface="Arial"/>
              </a:rPr>
              <a:t>Control</a:t>
            </a:r>
            <a:r>
              <a:rPr dirty="0" sz="2800" spc="-110" b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part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QA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program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that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deals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with </a:t>
            </a:r>
            <a:r>
              <a:rPr dirty="0" sz="2800" spc="-25">
                <a:latin typeface="Arial MT"/>
                <a:cs typeface="Arial MT"/>
              </a:rPr>
              <a:t>techniques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used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monitoring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maintaining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technical </a:t>
            </a:r>
            <a:r>
              <a:rPr dirty="0" sz="2800">
                <a:latin typeface="Arial MT"/>
                <a:cs typeface="Arial MT"/>
              </a:rPr>
              <a:t>elements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systems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that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affect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quality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image</a:t>
            </a:r>
            <a:endParaRPr sz="28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30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QC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deals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with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70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Focuses</a:t>
            </a:r>
            <a:r>
              <a:rPr dirty="0" sz="2600" spc="-1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on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u="heavy" sz="2600" i="1">
                <a:solidFill>
                  <a:srgbClr val="00AD50"/>
                </a:solidFill>
                <a:uFill>
                  <a:solidFill>
                    <a:srgbClr val="00AD50"/>
                  </a:solidFill>
                </a:uFill>
                <a:latin typeface="Arial"/>
                <a:cs typeface="Arial"/>
              </a:rPr>
              <a:t>detecting</a:t>
            </a:r>
            <a:r>
              <a:rPr dirty="0" sz="2600" spc="-110" i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600">
                <a:latin typeface="Arial MT"/>
                <a:cs typeface="Arial MT"/>
              </a:rPr>
              <a:t>deficiencies</a:t>
            </a:r>
            <a:r>
              <a:rPr dirty="0" sz="2600" spc="-1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and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defects</a:t>
            </a:r>
            <a:endParaRPr sz="26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0667"/>
            <a:ext cx="743712" cy="79247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13664">
              <a:lnSpc>
                <a:spcPct val="100000"/>
              </a:lnSpc>
              <a:spcBef>
                <a:spcPts val="105"/>
              </a:spcBef>
            </a:pPr>
            <a:r>
              <a:rPr dirty="0"/>
              <a:t>Objective</a:t>
            </a:r>
            <a:r>
              <a:rPr dirty="0" spc="-100"/>
              <a:t> </a:t>
            </a:r>
            <a:r>
              <a:rPr dirty="0" spc="-25"/>
              <a:t>4.2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87398"/>
            <a:ext cx="9973310" cy="2983230"/>
          </a:xfrm>
          <a:prstGeom prst="rect">
            <a:avLst/>
          </a:prstGeom>
        </p:spPr>
        <p:txBody>
          <a:bodyPr wrap="square" lIns="0" tIns="56515" rIns="0" bIns="0" rtlCol="0" vert="horz">
            <a:spAutoFit/>
          </a:bodyPr>
          <a:lstStyle/>
          <a:p>
            <a:pPr marL="12700" marR="440055">
              <a:lnSpc>
                <a:spcPct val="91100"/>
              </a:lnSpc>
              <a:spcBef>
                <a:spcPts val="445"/>
              </a:spcBef>
            </a:pPr>
            <a:r>
              <a:rPr dirty="0" sz="3200">
                <a:latin typeface="Arial MT"/>
                <a:cs typeface="Arial MT"/>
              </a:rPr>
              <a:t>QC</a:t>
            </a:r>
            <a:r>
              <a:rPr dirty="0" sz="3200" spc="-9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is</a:t>
            </a:r>
            <a:r>
              <a:rPr dirty="0" sz="3200" spc="-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the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part</a:t>
            </a:r>
            <a:r>
              <a:rPr dirty="0" sz="3200" spc="-6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of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</a:t>
            </a:r>
            <a:r>
              <a:rPr dirty="0" sz="3200" spc="-8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QA</a:t>
            </a:r>
            <a:r>
              <a:rPr dirty="0" sz="3200" spc="-7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program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that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tests</a:t>
            </a:r>
            <a:r>
              <a:rPr dirty="0" sz="3200" spc="-70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the </a:t>
            </a:r>
            <a:r>
              <a:rPr dirty="0" sz="3200">
                <a:latin typeface="Arial MT"/>
                <a:cs typeface="Arial MT"/>
              </a:rPr>
              <a:t>performance</a:t>
            </a:r>
            <a:r>
              <a:rPr dirty="0" sz="3200" spc="-19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of</a:t>
            </a:r>
            <a:r>
              <a:rPr dirty="0" sz="3200" spc="-8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the</a:t>
            </a:r>
            <a:r>
              <a:rPr dirty="0" sz="3200" spc="-1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CT</a:t>
            </a:r>
            <a:r>
              <a:rPr dirty="0" sz="3200" spc="-1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scanner</a:t>
            </a:r>
            <a:r>
              <a:rPr dirty="0" sz="3200" spc="-17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against</a:t>
            </a:r>
            <a:r>
              <a:rPr dirty="0" sz="3200" spc="-9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an</a:t>
            </a:r>
            <a:r>
              <a:rPr dirty="0" sz="3200" spc="-1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industry</a:t>
            </a:r>
            <a:r>
              <a:rPr dirty="0" sz="3200" spc="-105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or </a:t>
            </a:r>
            <a:r>
              <a:rPr dirty="0" sz="3200">
                <a:latin typeface="Arial MT"/>
                <a:cs typeface="Arial MT"/>
              </a:rPr>
              <a:t>machine</a:t>
            </a:r>
            <a:r>
              <a:rPr dirty="0" sz="3200" spc="-18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standard.</a:t>
            </a:r>
            <a:endParaRPr sz="3200">
              <a:latin typeface="Arial MT"/>
              <a:cs typeface="Arial MT"/>
            </a:endParaRPr>
          </a:p>
          <a:p>
            <a:pPr marL="240029" marR="5080" indent="-227329">
              <a:lnSpc>
                <a:spcPts val="3000"/>
              </a:lnSpc>
              <a:spcBef>
                <a:spcPts val="2360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goal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QC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ensure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all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acquired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images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diagnostic </a:t>
            </a:r>
            <a:r>
              <a:rPr dirty="0" sz="2800" spc="-10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with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minimal</a:t>
            </a:r>
            <a:r>
              <a:rPr dirty="0" sz="2800" spc="-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dose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patient</a:t>
            </a:r>
            <a:endParaRPr sz="28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965"/>
              </a:spcBef>
              <a:buFont typeface="Arial MT"/>
              <a:buChar char="•"/>
              <a:tabLst>
                <a:tab pos="697865" algn="l"/>
              </a:tabLst>
            </a:pPr>
            <a:r>
              <a:rPr dirty="0" sz="2600" i="1">
                <a:latin typeface="Arial"/>
                <a:cs typeface="Arial"/>
              </a:rPr>
              <a:t>QC</a:t>
            </a:r>
            <a:r>
              <a:rPr dirty="0" sz="2600" spc="-95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is</a:t>
            </a:r>
            <a:r>
              <a:rPr dirty="0" sz="2600" spc="-75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an</a:t>
            </a:r>
            <a:r>
              <a:rPr dirty="0" sz="2600" spc="-55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important</a:t>
            </a:r>
            <a:r>
              <a:rPr dirty="0" sz="2600" spc="-15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part</a:t>
            </a:r>
            <a:r>
              <a:rPr dirty="0" sz="2600" spc="-9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of</a:t>
            </a:r>
            <a:r>
              <a:rPr dirty="0" sz="2600" spc="-6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radiation</a:t>
            </a:r>
            <a:r>
              <a:rPr dirty="0" sz="2600" spc="-65" i="1">
                <a:latin typeface="Arial"/>
                <a:cs typeface="Arial"/>
              </a:rPr>
              <a:t> </a:t>
            </a:r>
            <a:r>
              <a:rPr dirty="0" sz="2600" spc="-10" i="1">
                <a:latin typeface="Arial"/>
                <a:cs typeface="Arial"/>
              </a:rPr>
              <a:t>protection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80975" rIns="0" bIns="0" rtlCol="0" vert="horz">
            <a:spAutoFit/>
          </a:bodyPr>
          <a:lstStyle/>
          <a:p>
            <a:pPr marL="133350">
              <a:lnSpc>
                <a:spcPct val="100000"/>
              </a:lnSpc>
              <a:spcBef>
                <a:spcPts val="100"/>
              </a:spcBef>
            </a:pPr>
            <a:r>
              <a:rPr dirty="0"/>
              <a:t>Benefits</a:t>
            </a:r>
            <a:r>
              <a:rPr dirty="0" spc="-105"/>
              <a:t> </a:t>
            </a:r>
            <a:r>
              <a:rPr dirty="0"/>
              <a:t>of</a:t>
            </a:r>
            <a:r>
              <a:rPr dirty="0" spc="-75"/>
              <a:t> </a:t>
            </a:r>
            <a:r>
              <a:rPr dirty="0"/>
              <a:t>QC</a:t>
            </a:r>
            <a:r>
              <a:rPr dirty="0" spc="-75"/>
              <a:t> </a:t>
            </a:r>
            <a:r>
              <a:rPr dirty="0" spc="-10"/>
              <a:t>tests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539697"/>
            <a:ext cx="10050145" cy="2796540"/>
          </a:xfrm>
          <a:prstGeom prst="rect">
            <a:avLst/>
          </a:prstGeom>
        </p:spPr>
        <p:txBody>
          <a:bodyPr wrap="square" lIns="0" tIns="260350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205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QC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ensures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scanners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performance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accuracy</a:t>
            </a:r>
            <a:endParaRPr sz="2800">
              <a:latin typeface="Arial MT"/>
              <a:cs typeface="Arial MT"/>
            </a:endParaRPr>
          </a:p>
          <a:p>
            <a:pPr marL="240029" marR="5080" indent="-227329">
              <a:lnSpc>
                <a:spcPts val="3000"/>
              </a:lnSpc>
              <a:spcBef>
                <a:spcPts val="2345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Image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quality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issues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can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solved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faster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by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evaluating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QC </a:t>
            </a:r>
            <a:r>
              <a:rPr dirty="0" sz="2800" spc="-25">
                <a:latin typeface="Arial MT"/>
                <a:cs typeface="Arial MT"/>
              </a:rPr>
              <a:t>	</a:t>
            </a:r>
            <a:r>
              <a:rPr dirty="0" sz="2800" spc="-10">
                <a:latin typeface="Arial MT"/>
                <a:cs typeface="Arial MT"/>
              </a:rPr>
              <a:t>results</a:t>
            </a:r>
            <a:endParaRPr sz="2800">
              <a:latin typeface="Arial MT"/>
              <a:cs typeface="Arial MT"/>
            </a:endParaRPr>
          </a:p>
          <a:p>
            <a:pPr marL="240029" marR="1282065" indent="-227329">
              <a:lnSpc>
                <a:spcPts val="3000"/>
              </a:lnSpc>
              <a:spcBef>
                <a:spcPts val="2200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QC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tests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also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valuable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for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service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engineers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as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the </a:t>
            </a:r>
            <a:r>
              <a:rPr dirty="0" sz="2800" spc="-25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problems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often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identified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results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0667"/>
            <a:ext cx="743712" cy="79247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2339" rIns="0" bIns="0" rtlCol="0" vert="horz">
            <a:spAutoFit/>
          </a:bodyPr>
          <a:lstStyle/>
          <a:p>
            <a:pPr marL="113664">
              <a:lnSpc>
                <a:spcPct val="100000"/>
              </a:lnSpc>
              <a:spcBef>
                <a:spcPts val="100"/>
              </a:spcBef>
            </a:pPr>
            <a:r>
              <a:rPr dirty="0"/>
              <a:t>QC</a:t>
            </a:r>
            <a:r>
              <a:rPr dirty="0" spc="-10"/>
              <a:t> Schedule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45437"/>
            <a:ext cx="9674860" cy="40716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3354"/>
              </a:lnSpc>
              <a:spcBef>
                <a:spcPts val="95"/>
              </a:spcBef>
            </a:pPr>
            <a:r>
              <a:rPr dirty="0" sz="2800">
                <a:latin typeface="Arial MT"/>
                <a:cs typeface="Arial MT"/>
              </a:rPr>
              <a:t>For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QC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program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run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smoothly:</a:t>
            </a:r>
            <a:endParaRPr sz="2800">
              <a:latin typeface="Arial MT"/>
              <a:cs typeface="Arial MT"/>
            </a:endParaRPr>
          </a:p>
          <a:p>
            <a:pPr marL="241300" indent="-228600">
              <a:lnSpc>
                <a:spcPts val="3025"/>
              </a:lnSpc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QC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tests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need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performed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on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regular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basis</a:t>
            </a:r>
            <a:endParaRPr sz="2600">
              <a:latin typeface="Arial MT"/>
              <a:cs typeface="Arial MT"/>
            </a:endParaRPr>
          </a:p>
          <a:p>
            <a:pPr lvl="1" marL="696595" marR="50800" indent="-227329">
              <a:lnSpc>
                <a:spcPts val="2300"/>
              </a:lnSpc>
              <a:spcBef>
                <a:spcPts val="475"/>
              </a:spcBef>
              <a:buChar char="•"/>
              <a:tabLst>
                <a:tab pos="697865" algn="l"/>
              </a:tabLst>
            </a:pPr>
            <a:r>
              <a:rPr dirty="0" sz="2400">
                <a:latin typeface="Arial MT"/>
                <a:cs typeface="Arial MT"/>
              </a:rPr>
              <a:t>May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required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performed: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daily,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weekly,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monthly,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quarterly, </a:t>
            </a:r>
            <a:r>
              <a:rPr dirty="0" sz="2400" spc="-10">
                <a:latin typeface="Arial MT"/>
                <a:cs typeface="Arial MT"/>
              </a:rPr>
              <a:t>	</a:t>
            </a:r>
            <a:r>
              <a:rPr dirty="0" sz="2400" spc="-40">
                <a:latin typeface="Arial MT"/>
                <a:cs typeface="Arial MT"/>
              </a:rPr>
              <a:t>semi-</a:t>
            </a:r>
            <a:r>
              <a:rPr dirty="0" sz="2400">
                <a:latin typeface="Arial MT"/>
                <a:cs typeface="Arial MT"/>
              </a:rPr>
              <a:t>annually,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or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yearly</a:t>
            </a:r>
            <a:endParaRPr sz="24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61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Results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need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recorded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&amp;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maintained</a:t>
            </a:r>
            <a:endParaRPr sz="26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10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Log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all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test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results</a:t>
            </a:r>
            <a:endParaRPr sz="2400">
              <a:latin typeface="Arial MT"/>
              <a:cs typeface="Arial MT"/>
            </a:endParaRPr>
          </a:p>
          <a:p>
            <a:pPr marL="241300" indent="-228600">
              <a:lnSpc>
                <a:spcPts val="2985"/>
              </a:lnSpc>
              <a:spcBef>
                <a:spcPts val="57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Results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must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interpreted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promptly</a:t>
            </a:r>
            <a:endParaRPr sz="2600">
              <a:latin typeface="Arial MT"/>
              <a:cs typeface="Arial MT"/>
            </a:endParaRPr>
          </a:p>
          <a:p>
            <a:pPr lvl="1" marL="696595" marR="5080" indent="-227329">
              <a:lnSpc>
                <a:spcPts val="2590"/>
              </a:lnSpc>
              <a:spcBef>
                <a:spcPts val="195"/>
              </a:spcBef>
              <a:buChar char="•"/>
              <a:tabLst>
                <a:tab pos="697865" algn="l"/>
              </a:tabLst>
            </a:pPr>
            <a:r>
              <a:rPr dirty="0" sz="2400" spc="-10">
                <a:latin typeface="Arial MT"/>
                <a:cs typeface="Arial MT"/>
              </a:rPr>
              <a:t>Comparing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QC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results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both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specifications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scanner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and </a:t>
            </a:r>
            <a:r>
              <a:rPr dirty="0" sz="2400" spc="-25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previous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test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results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80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Results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can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demonstrate</a:t>
            </a:r>
            <a:r>
              <a:rPr dirty="0" sz="2000" spc="-1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if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scanners</a:t>
            </a:r>
            <a:r>
              <a:rPr dirty="0" sz="2000" spc="-15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performance</a:t>
            </a:r>
            <a:r>
              <a:rPr dirty="0" sz="2000" spc="-1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is</a:t>
            </a:r>
            <a:r>
              <a:rPr dirty="0" sz="2000" spc="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degrading</a:t>
            </a:r>
            <a:endParaRPr sz="2000">
              <a:latin typeface="Arial MT"/>
              <a:cs typeface="Arial MT"/>
            </a:endParaRPr>
          </a:p>
          <a:p>
            <a:pPr lvl="3" marL="1612265" indent="-228600">
              <a:lnSpc>
                <a:spcPct val="100000"/>
              </a:lnSpc>
              <a:spcBef>
                <a:spcPts val="210"/>
              </a:spcBef>
              <a:buChar char="•"/>
              <a:tabLst>
                <a:tab pos="1612265" algn="l"/>
              </a:tabLst>
            </a:pPr>
            <a:r>
              <a:rPr dirty="0" sz="1800">
                <a:latin typeface="Arial MT"/>
                <a:cs typeface="Arial MT"/>
              </a:rPr>
              <a:t>Analysis</a:t>
            </a:r>
            <a:r>
              <a:rPr dirty="0" sz="1800" spc="-5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of</a:t>
            </a:r>
            <a:r>
              <a:rPr dirty="0" sz="1800" spc="-8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results</a:t>
            </a:r>
            <a:r>
              <a:rPr dirty="0" sz="1800" spc="-8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determines</a:t>
            </a:r>
            <a:r>
              <a:rPr dirty="0" sz="1800" spc="-6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required</a:t>
            </a:r>
            <a:r>
              <a:rPr dirty="0" sz="1800" spc="-5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response</a:t>
            </a:r>
            <a:endParaRPr sz="1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0667"/>
            <a:ext cx="743712" cy="79247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0667"/>
            <a:ext cx="743712" cy="79247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76961" rIns="0" bIns="0" rtlCol="0" vert="horz">
            <a:spAutoFit/>
          </a:bodyPr>
          <a:lstStyle/>
          <a:p>
            <a:pPr marL="171450">
              <a:lnSpc>
                <a:spcPct val="100000"/>
              </a:lnSpc>
              <a:spcBef>
                <a:spcPts val="100"/>
              </a:spcBef>
            </a:pPr>
            <a:r>
              <a:rPr dirty="0"/>
              <a:t>Objective</a:t>
            </a:r>
            <a:r>
              <a:rPr dirty="0" spc="-60"/>
              <a:t> </a:t>
            </a:r>
            <a:r>
              <a:rPr dirty="0" spc="-25"/>
              <a:t>4.3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99590"/>
            <a:ext cx="10040620" cy="3479800"/>
          </a:xfrm>
          <a:prstGeom prst="rect">
            <a:avLst/>
          </a:prstGeom>
        </p:spPr>
        <p:txBody>
          <a:bodyPr wrap="square" lIns="0" tIns="48895" rIns="0" bIns="0" rtlCol="0" vert="horz">
            <a:spAutoFit/>
          </a:bodyPr>
          <a:lstStyle/>
          <a:p>
            <a:pPr marL="12700" marR="5080">
              <a:lnSpc>
                <a:spcPct val="90000"/>
              </a:lnSpc>
              <a:spcBef>
                <a:spcPts val="385"/>
              </a:spcBef>
            </a:pPr>
            <a:r>
              <a:rPr dirty="0" sz="2400">
                <a:latin typeface="Arial MT"/>
                <a:cs typeface="Arial MT"/>
              </a:rPr>
              <a:t>Quality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Assurance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(QA)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program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used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by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management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maintain optimal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diagnostic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image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quality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with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minimum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hazard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distress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to </a:t>
            </a:r>
            <a:r>
              <a:rPr dirty="0" sz="2400" spc="-10">
                <a:latin typeface="Arial MT"/>
                <a:cs typeface="Arial MT"/>
              </a:rPr>
              <a:t>patients.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Can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include: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quality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control,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preventative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maintenance, administrative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processes,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training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personnel,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assessment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efficacy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and </a:t>
            </a:r>
            <a:r>
              <a:rPr dirty="0" sz="2400">
                <a:latin typeface="Arial MT"/>
                <a:cs typeface="Arial MT"/>
              </a:rPr>
              <a:t>quality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services,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corrective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processes.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primary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goal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radiology </a:t>
            </a:r>
            <a:r>
              <a:rPr dirty="0" sz="2400">
                <a:latin typeface="Arial MT"/>
                <a:cs typeface="Arial MT"/>
              </a:rPr>
              <a:t>quality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assurance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program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ensure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consistent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provision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prompt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accurate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diagnosis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patients.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It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important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that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all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technologists </a:t>
            </a:r>
            <a:r>
              <a:rPr dirty="0" sz="2400">
                <a:latin typeface="Arial MT"/>
                <a:cs typeface="Arial MT"/>
              </a:rPr>
              <a:t>understand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contribute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QA;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ensuring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culture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patient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safety, ensuring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optimal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image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quality,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effective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efficient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workflow.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95"/>
              </a:spcBef>
            </a:pPr>
            <a:r>
              <a:rPr dirty="0" sz="2400">
                <a:latin typeface="Arial MT"/>
                <a:cs typeface="Arial MT"/>
              </a:rPr>
              <a:t>-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CAMRT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competency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profile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0667"/>
            <a:ext cx="743712" cy="79247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89865">
              <a:lnSpc>
                <a:spcPct val="100000"/>
              </a:lnSpc>
              <a:spcBef>
                <a:spcPts val="100"/>
              </a:spcBef>
            </a:pPr>
            <a:r>
              <a:rPr dirty="0"/>
              <a:t>Objective</a:t>
            </a:r>
            <a:r>
              <a:rPr dirty="0" spc="-85"/>
              <a:t> </a:t>
            </a:r>
            <a:r>
              <a:rPr dirty="0" spc="-25"/>
              <a:t>4.4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672246"/>
            <a:ext cx="8929370" cy="2894965"/>
          </a:xfrm>
          <a:prstGeom prst="rect">
            <a:avLst/>
          </a:prstGeom>
        </p:spPr>
        <p:txBody>
          <a:bodyPr wrap="square" lIns="0" tIns="48260" rIns="0" bIns="0" rtlCol="0" vert="horz">
            <a:spAutoFit/>
          </a:bodyPr>
          <a:lstStyle/>
          <a:p>
            <a:pPr marL="527685" indent="-514984">
              <a:lnSpc>
                <a:spcPct val="100000"/>
              </a:lnSpc>
              <a:spcBef>
                <a:spcPts val="380"/>
              </a:spcBef>
              <a:buAutoNum type="arabicPeriod"/>
              <a:tabLst>
                <a:tab pos="527685" algn="l"/>
              </a:tabLst>
            </a:pPr>
            <a:r>
              <a:rPr dirty="0" u="heavy" sz="2800" spc="-2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Acceptance</a:t>
            </a:r>
            <a:r>
              <a:rPr dirty="0" u="heavy" sz="2800" spc="-10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testing:</a:t>
            </a:r>
            <a:endParaRPr sz="2800">
              <a:latin typeface="Arial"/>
              <a:cs typeface="Arial"/>
            </a:endParaRPr>
          </a:p>
          <a:p>
            <a:pPr marL="70485">
              <a:lnSpc>
                <a:spcPct val="100000"/>
              </a:lnSpc>
              <a:spcBef>
                <a:spcPts val="219"/>
              </a:spcBef>
            </a:pPr>
            <a:r>
              <a:rPr dirty="0" sz="2200" spc="-10" i="1">
                <a:latin typeface="Arial"/>
                <a:cs typeface="Arial"/>
              </a:rPr>
              <a:t>(Usually</a:t>
            </a:r>
            <a:r>
              <a:rPr dirty="0" sz="2200" spc="-105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done</a:t>
            </a:r>
            <a:r>
              <a:rPr dirty="0" sz="2200" spc="-110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by</a:t>
            </a:r>
            <a:r>
              <a:rPr dirty="0" sz="2200" spc="-100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a</a:t>
            </a:r>
            <a:r>
              <a:rPr dirty="0" sz="2200" spc="-110" i="1">
                <a:latin typeface="Arial"/>
                <a:cs typeface="Arial"/>
              </a:rPr>
              <a:t> </a:t>
            </a:r>
            <a:r>
              <a:rPr dirty="0" sz="2200" spc="-10" i="1">
                <a:latin typeface="Arial"/>
                <a:cs typeface="Arial"/>
              </a:rPr>
              <a:t>physicist)</a:t>
            </a:r>
            <a:endParaRPr sz="2200">
              <a:latin typeface="Arial"/>
              <a:cs typeface="Arial"/>
            </a:endParaRPr>
          </a:p>
          <a:p>
            <a:pPr lvl="1" marL="583565" indent="-513080">
              <a:lnSpc>
                <a:spcPct val="100000"/>
              </a:lnSpc>
              <a:spcBef>
                <a:spcPts val="1170"/>
              </a:spcBef>
              <a:buChar char="•"/>
              <a:tabLst>
                <a:tab pos="583565" algn="l"/>
              </a:tabLst>
            </a:pPr>
            <a:r>
              <a:rPr dirty="0" sz="2600">
                <a:latin typeface="Arial MT"/>
                <a:cs typeface="Arial MT"/>
              </a:rPr>
              <a:t>Ensures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scanner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was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delivered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as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ordered</a:t>
            </a:r>
            <a:endParaRPr sz="2600">
              <a:latin typeface="Arial MT"/>
              <a:cs typeface="Arial MT"/>
            </a:endParaRPr>
          </a:p>
          <a:p>
            <a:pPr lvl="2" marL="926465" indent="-513080">
              <a:lnSpc>
                <a:spcPts val="2345"/>
              </a:lnSpc>
              <a:spcBef>
                <a:spcPts val="10"/>
              </a:spcBef>
              <a:buChar char="•"/>
              <a:tabLst>
                <a:tab pos="926465" algn="l"/>
              </a:tabLst>
            </a:pPr>
            <a:r>
              <a:rPr dirty="0" sz="2300">
                <a:latin typeface="Arial MT"/>
                <a:cs typeface="Arial MT"/>
              </a:rPr>
              <a:t>Aka.</a:t>
            </a:r>
            <a:r>
              <a:rPr dirty="0" sz="2300" spc="-55">
                <a:latin typeface="Arial MT"/>
                <a:cs typeface="Arial MT"/>
              </a:rPr>
              <a:t> </a:t>
            </a:r>
            <a:r>
              <a:rPr dirty="0" sz="2300">
                <a:latin typeface="Arial MT"/>
                <a:cs typeface="Arial MT"/>
              </a:rPr>
              <a:t>meets</a:t>
            </a:r>
            <a:r>
              <a:rPr dirty="0" sz="2300" spc="-85">
                <a:latin typeface="Arial MT"/>
                <a:cs typeface="Arial MT"/>
              </a:rPr>
              <a:t> </a:t>
            </a:r>
            <a:r>
              <a:rPr dirty="0" sz="2300" spc="-10">
                <a:latin typeface="Arial MT"/>
                <a:cs typeface="Arial MT"/>
              </a:rPr>
              <a:t>manufacturers</a:t>
            </a:r>
            <a:r>
              <a:rPr dirty="0" sz="2300" spc="-120">
                <a:latin typeface="Arial MT"/>
                <a:cs typeface="Arial MT"/>
              </a:rPr>
              <a:t> </a:t>
            </a:r>
            <a:r>
              <a:rPr dirty="0" sz="2300" spc="-10">
                <a:latin typeface="Arial MT"/>
                <a:cs typeface="Arial MT"/>
              </a:rPr>
              <a:t>specifications</a:t>
            </a:r>
            <a:r>
              <a:rPr dirty="0" sz="2300" spc="-110">
                <a:latin typeface="Arial MT"/>
                <a:cs typeface="Arial MT"/>
              </a:rPr>
              <a:t> </a:t>
            </a:r>
            <a:r>
              <a:rPr dirty="0" sz="2300">
                <a:latin typeface="Arial MT"/>
                <a:cs typeface="Arial MT"/>
              </a:rPr>
              <a:t>&amp;</a:t>
            </a:r>
            <a:r>
              <a:rPr dirty="0" sz="2300" spc="-25">
                <a:latin typeface="Arial MT"/>
                <a:cs typeface="Arial MT"/>
              </a:rPr>
              <a:t> </a:t>
            </a:r>
            <a:r>
              <a:rPr dirty="0" sz="2300" spc="-10">
                <a:latin typeface="Arial MT"/>
                <a:cs typeface="Arial MT"/>
              </a:rPr>
              <a:t>radiation</a:t>
            </a:r>
            <a:r>
              <a:rPr dirty="0" sz="2300" spc="-140">
                <a:latin typeface="Arial MT"/>
                <a:cs typeface="Arial MT"/>
              </a:rPr>
              <a:t> </a:t>
            </a:r>
            <a:r>
              <a:rPr dirty="0" sz="2300" spc="-10">
                <a:latin typeface="Arial MT"/>
                <a:cs typeface="Arial MT"/>
              </a:rPr>
              <a:t>protection</a:t>
            </a:r>
            <a:endParaRPr sz="2300">
              <a:latin typeface="Arial MT"/>
              <a:cs typeface="Arial MT"/>
            </a:endParaRPr>
          </a:p>
          <a:p>
            <a:pPr marL="926465">
              <a:lnSpc>
                <a:spcPts val="2325"/>
              </a:lnSpc>
            </a:pPr>
            <a:r>
              <a:rPr dirty="0" sz="2300" spc="-10">
                <a:latin typeface="Arial MT"/>
                <a:cs typeface="Arial MT"/>
              </a:rPr>
              <a:t>regulations</a:t>
            </a:r>
            <a:endParaRPr sz="2300">
              <a:latin typeface="Arial MT"/>
              <a:cs typeface="Arial MT"/>
            </a:endParaRPr>
          </a:p>
          <a:p>
            <a:pPr lvl="1" marL="583565" indent="-513080">
              <a:lnSpc>
                <a:spcPts val="3095"/>
              </a:lnSpc>
              <a:buChar char="•"/>
              <a:tabLst>
                <a:tab pos="583565" algn="l"/>
              </a:tabLst>
            </a:pPr>
            <a:r>
              <a:rPr dirty="0" sz="2600">
                <a:latin typeface="Arial MT"/>
                <a:cs typeface="Arial MT"/>
              </a:rPr>
              <a:t>Tests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stability,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integrity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&amp;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safety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scanner</a:t>
            </a:r>
            <a:endParaRPr sz="2600">
              <a:latin typeface="Arial MT"/>
              <a:cs typeface="Arial MT"/>
            </a:endParaRPr>
          </a:p>
          <a:p>
            <a:pPr marL="70485">
              <a:lnSpc>
                <a:spcPct val="100000"/>
              </a:lnSpc>
              <a:spcBef>
                <a:spcPts val="900"/>
              </a:spcBef>
            </a:pPr>
            <a:r>
              <a:rPr dirty="0" sz="2600" spc="-10" i="1">
                <a:latin typeface="Arial"/>
                <a:cs typeface="Arial"/>
              </a:rPr>
              <a:t>Acceptance</a:t>
            </a:r>
            <a:r>
              <a:rPr dirty="0" sz="2600" spc="-12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tests</a:t>
            </a:r>
            <a:r>
              <a:rPr dirty="0" sz="2600" spc="-45" i="1">
                <a:latin typeface="Arial"/>
                <a:cs typeface="Arial"/>
              </a:rPr>
              <a:t> </a:t>
            </a:r>
            <a:r>
              <a:rPr dirty="0" sz="2600" spc="-10" i="1">
                <a:latin typeface="Arial"/>
                <a:cs typeface="Arial"/>
              </a:rPr>
              <a:t>include:</a:t>
            </a:r>
            <a:endParaRPr sz="2600">
              <a:latin typeface="Arial"/>
              <a:cs typeface="Arial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1317497" y="5992469"/>
            <a:ext cx="7937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0">
                <a:latin typeface="Arial MT"/>
                <a:cs typeface="Arial MT"/>
              </a:rPr>
              <a:t>•</a:t>
            </a:r>
            <a:endParaRPr sz="1200">
              <a:latin typeface="Arial MT"/>
              <a:cs typeface="Arial MT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1317497" y="5623356"/>
            <a:ext cx="7937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0">
                <a:latin typeface="Arial MT"/>
                <a:cs typeface="Arial MT"/>
              </a:rPr>
              <a:t>•</a:t>
            </a:r>
            <a:endParaRPr sz="1200">
              <a:latin typeface="Arial MT"/>
              <a:cs typeface="Arial MT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1317497" y="4531563"/>
            <a:ext cx="4596765" cy="16878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25780" indent="-513080">
              <a:lnSpc>
                <a:spcPts val="2640"/>
              </a:lnSpc>
              <a:spcBef>
                <a:spcPts val="100"/>
              </a:spcBef>
              <a:buSzPct val="50000"/>
              <a:buChar char="•"/>
              <a:tabLst>
                <a:tab pos="525780" algn="l"/>
              </a:tabLst>
            </a:pPr>
            <a:r>
              <a:rPr dirty="0" sz="2400">
                <a:latin typeface="Arial MT"/>
                <a:cs typeface="Arial MT"/>
              </a:rPr>
              <a:t>Slice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thickness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verification</a:t>
            </a:r>
            <a:endParaRPr sz="2400">
              <a:latin typeface="Arial MT"/>
              <a:cs typeface="Arial MT"/>
            </a:endParaRPr>
          </a:p>
          <a:p>
            <a:pPr marL="525780" indent="-513080">
              <a:lnSpc>
                <a:spcPts val="2400"/>
              </a:lnSpc>
              <a:buSzPct val="75000"/>
              <a:buChar char="•"/>
              <a:tabLst>
                <a:tab pos="525780" algn="l"/>
              </a:tabLst>
            </a:pPr>
            <a:r>
              <a:rPr dirty="0" baseline="1157" sz="3600">
                <a:latin typeface="Arial MT"/>
                <a:cs typeface="Arial MT"/>
              </a:rPr>
              <a:t>CT</a:t>
            </a:r>
            <a:r>
              <a:rPr dirty="0" baseline="1157" sz="3600" spc="-217">
                <a:latin typeface="Arial MT"/>
                <a:cs typeface="Arial MT"/>
              </a:rPr>
              <a:t> </a:t>
            </a:r>
            <a:r>
              <a:rPr dirty="0" baseline="1157" sz="3600">
                <a:latin typeface="Arial MT"/>
                <a:cs typeface="Arial MT"/>
              </a:rPr>
              <a:t>number</a:t>
            </a:r>
            <a:r>
              <a:rPr dirty="0" baseline="1157" sz="3600" spc="-172">
                <a:latin typeface="Arial MT"/>
                <a:cs typeface="Arial MT"/>
              </a:rPr>
              <a:t> </a:t>
            </a:r>
            <a:r>
              <a:rPr dirty="0" baseline="1157" sz="3600" spc="-15">
                <a:latin typeface="Arial MT"/>
                <a:cs typeface="Arial MT"/>
              </a:rPr>
              <a:t>linearity</a:t>
            </a:r>
            <a:endParaRPr baseline="1157" sz="3600">
              <a:latin typeface="Arial MT"/>
              <a:cs typeface="Arial MT"/>
            </a:endParaRPr>
          </a:p>
          <a:p>
            <a:pPr marL="525780" marR="5080" indent="-513715">
              <a:lnSpc>
                <a:spcPts val="2590"/>
              </a:lnSpc>
              <a:spcBef>
                <a:spcPts val="90"/>
              </a:spcBef>
              <a:buSzPct val="50000"/>
              <a:buChar char="•"/>
              <a:tabLst>
                <a:tab pos="525780" algn="l"/>
              </a:tabLst>
            </a:pPr>
            <a:r>
              <a:rPr dirty="0" sz="2400">
                <a:latin typeface="Arial MT"/>
                <a:cs typeface="Arial MT"/>
              </a:rPr>
              <a:t>Spatial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contrast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resolution Noise</a:t>
            </a:r>
            <a:endParaRPr sz="2400">
              <a:latin typeface="Arial MT"/>
              <a:cs typeface="Arial MT"/>
            </a:endParaRPr>
          </a:p>
          <a:p>
            <a:pPr marL="525780">
              <a:lnSpc>
                <a:spcPts val="2770"/>
              </a:lnSpc>
            </a:pPr>
            <a:r>
              <a:rPr dirty="0" sz="2400" spc="-10">
                <a:latin typeface="Arial MT"/>
                <a:cs typeface="Arial MT"/>
              </a:rPr>
              <a:t>Dose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output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4775" rIns="0" bIns="0" rtlCol="0" vert="horz">
            <a:spAutoFit/>
          </a:bodyPr>
          <a:lstStyle/>
          <a:p>
            <a:pPr marL="171450">
              <a:lnSpc>
                <a:spcPct val="100000"/>
              </a:lnSpc>
              <a:spcBef>
                <a:spcPts val="100"/>
              </a:spcBef>
            </a:pPr>
            <a:r>
              <a:rPr dirty="0"/>
              <a:t>Steps</a:t>
            </a:r>
            <a:r>
              <a:rPr dirty="0" spc="-110"/>
              <a:t> </a:t>
            </a:r>
            <a:r>
              <a:rPr dirty="0"/>
              <a:t>in</a:t>
            </a:r>
            <a:r>
              <a:rPr dirty="0" spc="-100"/>
              <a:t> </a:t>
            </a:r>
            <a:r>
              <a:rPr dirty="0"/>
              <a:t>QC</a:t>
            </a:r>
            <a:r>
              <a:rPr dirty="0" spc="-70"/>
              <a:t> </a:t>
            </a:r>
            <a:r>
              <a:rPr dirty="0" spc="-10"/>
              <a:t>(cont’d)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55026"/>
            <a:ext cx="9932035" cy="4289425"/>
          </a:xfrm>
          <a:prstGeom prst="rect">
            <a:avLst/>
          </a:prstGeom>
        </p:spPr>
        <p:txBody>
          <a:bodyPr wrap="square" lIns="0" tIns="145415" rIns="0" bIns="0" rtlCol="0" vert="horz">
            <a:spAutoFit/>
          </a:bodyPr>
          <a:lstStyle/>
          <a:p>
            <a:pPr marL="527685" indent="-514984">
              <a:lnSpc>
                <a:spcPct val="100000"/>
              </a:lnSpc>
              <a:spcBef>
                <a:spcPts val="1145"/>
              </a:spcBef>
              <a:buAutoNum type="arabicPeriod" startAt="2"/>
              <a:tabLst>
                <a:tab pos="527685" algn="l"/>
              </a:tabLst>
            </a:pPr>
            <a:r>
              <a:rPr dirty="0" u="heavy" sz="2800" spc="-2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Routine</a:t>
            </a:r>
            <a:r>
              <a:rPr dirty="0" u="heavy" sz="2800" spc="-10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spc="-2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Performance</a:t>
            </a:r>
            <a:r>
              <a:rPr dirty="0" u="heavy" sz="2800" spc="-13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Evaluation: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20"/>
              </a:spcBef>
            </a:pPr>
            <a:r>
              <a:rPr dirty="0" sz="2200" i="1">
                <a:latin typeface="Arial"/>
                <a:cs typeface="Arial"/>
              </a:rPr>
              <a:t>(Can</a:t>
            </a:r>
            <a:r>
              <a:rPr dirty="0" sz="2200" spc="-140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be</a:t>
            </a:r>
            <a:r>
              <a:rPr dirty="0" sz="2200" spc="-140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performed</a:t>
            </a:r>
            <a:r>
              <a:rPr dirty="0" sz="2200" spc="-15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by</a:t>
            </a:r>
            <a:r>
              <a:rPr dirty="0" sz="2200" spc="-150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the</a:t>
            </a:r>
            <a:r>
              <a:rPr dirty="0" sz="2200" spc="-140" i="1">
                <a:latin typeface="Arial"/>
                <a:cs typeface="Arial"/>
              </a:rPr>
              <a:t> </a:t>
            </a:r>
            <a:r>
              <a:rPr dirty="0" sz="2200" spc="-25" i="1">
                <a:latin typeface="Arial"/>
                <a:cs typeface="Arial"/>
              </a:rPr>
              <a:t>technologist</a:t>
            </a:r>
            <a:r>
              <a:rPr dirty="0" sz="2200" spc="-125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and/or</a:t>
            </a:r>
            <a:r>
              <a:rPr dirty="0" sz="2200" spc="-105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the</a:t>
            </a:r>
            <a:r>
              <a:rPr dirty="0" sz="2200" spc="-135" i="1">
                <a:latin typeface="Arial"/>
                <a:cs typeface="Arial"/>
              </a:rPr>
              <a:t> </a:t>
            </a:r>
            <a:r>
              <a:rPr dirty="0" sz="2200" spc="-10" i="1">
                <a:latin typeface="Arial"/>
                <a:cs typeface="Arial"/>
              </a:rPr>
              <a:t>physicist)</a:t>
            </a:r>
            <a:endParaRPr sz="2200">
              <a:latin typeface="Arial"/>
              <a:cs typeface="Arial"/>
            </a:endParaRPr>
          </a:p>
          <a:p>
            <a:pPr lvl="1" marL="241300" indent="-228600">
              <a:lnSpc>
                <a:spcPct val="100000"/>
              </a:lnSpc>
              <a:spcBef>
                <a:spcPts val="69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Can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completed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periodically</a:t>
            </a:r>
            <a:endParaRPr sz="2600">
              <a:latin typeface="Arial MT"/>
              <a:cs typeface="Arial MT"/>
            </a:endParaRPr>
          </a:p>
          <a:p>
            <a:pPr lvl="2" marL="697865" indent="-228600">
              <a:lnSpc>
                <a:spcPct val="100000"/>
              </a:lnSpc>
              <a:spcBef>
                <a:spcPts val="305"/>
              </a:spcBef>
              <a:buChar char="•"/>
              <a:tabLst>
                <a:tab pos="697865" algn="l"/>
              </a:tabLst>
            </a:pPr>
            <a:r>
              <a:rPr dirty="0" sz="2200" spc="-20">
                <a:latin typeface="Arial MT"/>
                <a:cs typeface="Arial MT"/>
              </a:rPr>
              <a:t>Example: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daily,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weekly,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monthly,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and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yearly</a:t>
            </a:r>
            <a:endParaRPr sz="2200">
              <a:latin typeface="Arial MT"/>
              <a:cs typeface="Arial MT"/>
            </a:endParaRPr>
          </a:p>
          <a:p>
            <a:pPr lvl="1" marL="241300" marR="5080" indent="-228600">
              <a:lnSpc>
                <a:spcPts val="2810"/>
              </a:lnSpc>
              <a:spcBef>
                <a:spcPts val="1019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Monitors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components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CT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scanner</a:t>
            </a:r>
            <a:r>
              <a:rPr dirty="0" sz="2600" spc="-1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that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affect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image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quality </a:t>
            </a:r>
            <a:r>
              <a:rPr dirty="0" sz="2600">
                <a:latin typeface="Arial MT"/>
                <a:cs typeface="Arial MT"/>
              </a:rPr>
              <a:t>and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dose</a:t>
            </a:r>
            <a:endParaRPr sz="260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spcBef>
                <a:spcPts val="1955"/>
              </a:spcBef>
              <a:buAutoNum type="arabicPeriod" startAt="3"/>
              <a:tabLst>
                <a:tab pos="527685" algn="l"/>
              </a:tabLst>
            </a:pPr>
            <a:r>
              <a:rPr dirty="0" u="heavy" sz="28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Error</a:t>
            </a:r>
            <a:r>
              <a:rPr dirty="0" u="heavy" sz="2800" spc="-15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Correction:</a:t>
            </a:r>
            <a:endParaRPr sz="2800">
              <a:latin typeface="Arial"/>
              <a:cs typeface="Arial"/>
            </a:endParaRPr>
          </a:p>
          <a:p>
            <a:pPr lvl="1" marL="240029" marR="638175" indent="-227329">
              <a:lnSpc>
                <a:spcPts val="3000"/>
              </a:lnSpc>
              <a:spcBef>
                <a:spcPts val="1035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If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values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QC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tests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outside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acceptance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or </a:t>
            </a:r>
            <a:r>
              <a:rPr dirty="0" sz="2800" spc="-25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tolerance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limits,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scanner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needs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serviced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0667"/>
            <a:ext cx="743712" cy="79247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4239" rIns="0" bIns="0" rtlCol="0" vert="horz">
            <a:spAutoFit/>
          </a:bodyPr>
          <a:lstStyle/>
          <a:p>
            <a:pPr marL="95250">
              <a:lnSpc>
                <a:spcPct val="100000"/>
              </a:lnSpc>
              <a:spcBef>
                <a:spcPts val="100"/>
              </a:spcBef>
            </a:pPr>
            <a:r>
              <a:rPr dirty="0"/>
              <a:t>Performing</a:t>
            </a:r>
            <a:r>
              <a:rPr dirty="0" spc="-114"/>
              <a:t> </a:t>
            </a:r>
            <a:r>
              <a:rPr dirty="0"/>
              <a:t>QC</a:t>
            </a:r>
            <a:r>
              <a:rPr dirty="0" spc="-50"/>
              <a:t> </a:t>
            </a:r>
            <a:r>
              <a:rPr dirty="0" spc="-10"/>
              <a:t>Tests</a:t>
            </a:r>
          </a:p>
        </p:txBody>
      </p:sp>
      <p:sp>
        <p:nvSpPr>
          <p:cNvPr id="3" name="object 3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770461" rIns="0" bIns="0" rtlCol="0" vert="horz">
            <a:spAutoFit/>
          </a:bodyPr>
          <a:lstStyle/>
          <a:p>
            <a:pPr marL="240029" marR="5080" indent="-227329">
              <a:lnSpc>
                <a:spcPct val="90000"/>
              </a:lnSpc>
              <a:spcBef>
                <a:spcPts val="434"/>
              </a:spcBef>
              <a:buChar char="•"/>
              <a:tabLst>
                <a:tab pos="241300" algn="l"/>
              </a:tabLst>
            </a:pPr>
            <a:r>
              <a:rPr dirty="0" u="none" sz="2800" spc="-20" i="0">
                <a:latin typeface="Arial MT"/>
                <a:cs typeface="Arial MT"/>
              </a:rPr>
              <a:t>Authorities</a:t>
            </a:r>
            <a:r>
              <a:rPr dirty="0" u="none" sz="2800" spc="-175" i="0">
                <a:latin typeface="Arial MT"/>
                <a:cs typeface="Arial MT"/>
              </a:rPr>
              <a:t> </a:t>
            </a:r>
            <a:r>
              <a:rPr dirty="0" u="none" sz="2800" spc="-10" i="0">
                <a:latin typeface="Arial MT"/>
                <a:cs typeface="Arial MT"/>
              </a:rPr>
              <a:t>such</a:t>
            </a:r>
            <a:r>
              <a:rPr dirty="0" u="none" sz="2800" spc="-185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as</a:t>
            </a:r>
            <a:r>
              <a:rPr dirty="0" u="none" sz="2800" spc="-195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the</a:t>
            </a:r>
            <a:r>
              <a:rPr dirty="0" u="none" sz="2800" spc="-185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American</a:t>
            </a:r>
            <a:r>
              <a:rPr dirty="0" u="none" sz="2800" spc="-110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College</a:t>
            </a:r>
            <a:r>
              <a:rPr dirty="0" u="none" sz="2800" spc="-114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of</a:t>
            </a:r>
            <a:r>
              <a:rPr dirty="0" u="none" sz="2800" spc="-190" i="0">
                <a:latin typeface="Arial MT"/>
                <a:cs typeface="Arial MT"/>
              </a:rPr>
              <a:t> </a:t>
            </a:r>
            <a:r>
              <a:rPr dirty="0" u="none" sz="2800" spc="-10" i="0">
                <a:latin typeface="Arial MT"/>
                <a:cs typeface="Arial MT"/>
              </a:rPr>
              <a:t>Radiology</a:t>
            </a:r>
            <a:r>
              <a:rPr dirty="0" u="none" sz="2800" spc="-145" i="0">
                <a:latin typeface="Arial MT"/>
                <a:cs typeface="Arial MT"/>
              </a:rPr>
              <a:t> </a:t>
            </a:r>
            <a:r>
              <a:rPr dirty="0" u="none" sz="2800" spc="-10" i="0">
                <a:latin typeface="Arial MT"/>
                <a:cs typeface="Arial MT"/>
              </a:rPr>
              <a:t>(ACR), </a:t>
            </a:r>
            <a:r>
              <a:rPr dirty="0" u="none" sz="2800" spc="-10" i="0">
                <a:latin typeface="Arial MT"/>
                <a:cs typeface="Arial MT"/>
              </a:rPr>
              <a:t>	</a:t>
            </a:r>
            <a:r>
              <a:rPr dirty="0" u="none" sz="2800" i="0">
                <a:latin typeface="Arial MT"/>
                <a:cs typeface="Arial MT"/>
              </a:rPr>
              <a:t>the</a:t>
            </a:r>
            <a:r>
              <a:rPr dirty="0" u="none" sz="2800" spc="-150" i="0">
                <a:latin typeface="Arial MT"/>
                <a:cs typeface="Arial MT"/>
              </a:rPr>
              <a:t> </a:t>
            </a:r>
            <a:r>
              <a:rPr dirty="0" u="none" sz="2800" spc="-20" i="0">
                <a:latin typeface="Arial MT"/>
                <a:cs typeface="Arial MT"/>
              </a:rPr>
              <a:t>International</a:t>
            </a:r>
            <a:r>
              <a:rPr dirty="0" u="none" sz="2800" spc="-155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Atomic</a:t>
            </a:r>
            <a:r>
              <a:rPr dirty="0" u="none" sz="2800" spc="-120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Energy</a:t>
            </a:r>
            <a:r>
              <a:rPr dirty="0" u="none" sz="2800" spc="-140" i="0">
                <a:latin typeface="Arial MT"/>
                <a:cs typeface="Arial MT"/>
              </a:rPr>
              <a:t> </a:t>
            </a:r>
            <a:r>
              <a:rPr dirty="0" u="none" sz="2800" spc="-10" i="0">
                <a:latin typeface="Arial MT"/>
                <a:cs typeface="Arial MT"/>
              </a:rPr>
              <a:t>Agency</a:t>
            </a:r>
            <a:r>
              <a:rPr dirty="0" u="none" sz="2800" spc="-150" i="0">
                <a:latin typeface="Arial MT"/>
                <a:cs typeface="Arial MT"/>
              </a:rPr>
              <a:t> </a:t>
            </a:r>
            <a:r>
              <a:rPr dirty="0" u="none" sz="2800" spc="-10" i="0">
                <a:latin typeface="Arial MT"/>
                <a:cs typeface="Arial MT"/>
              </a:rPr>
              <a:t>(IAEA),</a:t>
            </a:r>
            <a:r>
              <a:rPr dirty="0" u="none" sz="2800" spc="-170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and</a:t>
            </a:r>
            <a:r>
              <a:rPr dirty="0" u="none" sz="2800" spc="-135" i="0">
                <a:latin typeface="Arial MT"/>
                <a:cs typeface="Arial MT"/>
              </a:rPr>
              <a:t> </a:t>
            </a:r>
            <a:r>
              <a:rPr dirty="0" u="none" sz="2800" spc="-10" i="0">
                <a:latin typeface="Arial MT"/>
                <a:cs typeface="Arial MT"/>
              </a:rPr>
              <a:t>Health </a:t>
            </a:r>
            <a:r>
              <a:rPr dirty="0" u="none" sz="2800" spc="-10" i="0">
                <a:latin typeface="Arial MT"/>
                <a:cs typeface="Arial MT"/>
              </a:rPr>
              <a:t>	</a:t>
            </a:r>
            <a:r>
              <a:rPr dirty="0" u="none" sz="2800" i="0">
                <a:latin typeface="Arial MT"/>
                <a:cs typeface="Arial MT"/>
              </a:rPr>
              <a:t>Canada</a:t>
            </a:r>
            <a:r>
              <a:rPr dirty="0" u="none" sz="2800" spc="-120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determine</a:t>
            </a:r>
            <a:r>
              <a:rPr dirty="0" u="none" sz="2800" spc="-105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which</a:t>
            </a:r>
            <a:r>
              <a:rPr dirty="0" u="none" sz="2800" spc="-145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QC</a:t>
            </a:r>
            <a:r>
              <a:rPr dirty="0" u="none" sz="2800" spc="-145" i="0">
                <a:latin typeface="Arial MT"/>
                <a:cs typeface="Arial MT"/>
              </a:rPr>
              <a:t> </a:t>
            </a:r>
            <a:r>
              <a:rPr dirty="0" u="none" sz="2800" spc="-10" i="0">
                <a:latin typeface="Arial MT"/>
                <a:cs typeface="Arial MT"/>
              </a:rPr>
              <a:t>procedures</a:t>
            </a:r>
            <a:r>
              <a:rPr dirty="0" u="none" sz="2800" spc="-160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are</a:t>
            </a:r>
            <a:r>
              <a:rPr dirty="0" u="none" sz="2800" spc="-140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to</a:t>
            </a:r>
            <a:r>
              <a:rPr dirty="0" u="none" sz="2800" spc="-170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be</a:t>
            </a:r>
            <a:r>
              <a:rPr dirty="0" u="none" sz="2800" spc="-165" i="0">
                <a:latin typeface="Arial MT"/>
                <a:cs typeface="Arial MT"/>
              </a:rPr>
              <a:t> </a:t>
            </a:r>
            <a:r>
              <a:rPr dirty="0" u="none" sz="2800" spc="-10" i="0">
                <a:latin typeface="Arial MT"/>
                <a:cs typeface="Arial MT"/>
              </a:rPr>
              <a:t>performed </a:t>
            </a:r>
            <a:r>
              <a:rPr dirty="0" u="none" sz="2800" spc="-10" i="0">
                <a:latin typeface="Arial MT"/>
                <a:cs typeface="Arial MT"/>
              </a:rPr>
              <a:t>	</a:t>
            </a:r>
            <a:r>
              <a:rPr dirty="0" u="none" sz="2800" i="0">
                <a:latin typeface="Arial MT"/>
                <a:cs typeface="Arial MT"/>
              </a:rPr>
              <a:t>by</a:t>
            </a:r>
            <a:r>
              <a:rPr dirty="0" u="none" sz="2800" spc="-150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the</a:t>
            </a:r>
            <a:r>
              <a:rPr dirty="0" u="none" sz="2800" spc="-140" i="0">
                <a:latin typeface="Arial MT"/>
                <a:cs typeface="Arial MT"/>
              </a:rPr>
              <a:t> </a:t>
            </a:r>
            <a:r>
              <a:rPr dirty="0" u="none" sz="2800" spc="-20" i="0">
                <a:latin typeface="Arial MT"/>
                <a:cs typeface="Arial MT"/>
              </a:rPr>
              <a:t>technologist,</a:t>
            </a:r>
            <a:r>
              <a:rPr dirty="0" u="none" sz="2800" spc="-130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and</a:t>
            </a:r>
            <a:r>
              <a:rPr dirty="0" u="none" sz="2800" spc="-135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which</a:t>
            </a:r>
            <a:r>
              <a:rPr dirty="0" u="none" sz="2800" spc="-95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will</a:t>
            </a:r>
            <a:r>
              <a:rPr dirty="0" u="none" sz="2800" spc="-125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be</a:t>
            </a:r>
            <a:r>
              <a:rPr dirty="0" u="none" sz="2800" spc="-125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performed</a:t>
            </a:r>
            <a:r>
              <a:rPr dirty="0" u="none" sz="2800" spc="-80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by</a:t>
            </a:r>
            <a:r>
              <a:rPr dirty="0" u="none" sz="2800" spc="-135" i="0">
                <a:latin typeface="Arial MT"/>
                <a:cs typeface="Arial MT"/>
              </a:rPr>
              <a:t> </a:t>
            </a:r>
            <a:r>
              <a:rPr dirty="0" u="none" sz="2800" spc="-10" i="0">
                <a:latin typeface="Arial MT"/>
                <a:cs typeface="Arial MT"/>
              </a:rPr>
              <a:t>medical 	physicists</a:t>
            </a:r>
            <a:endParaRPr sz="2800">
              <a:latin typeface="Arial MT"/>
              <a:cs typeface="Arial MT"/>
            </a:endParaRPr>
          </a:p>
          <a:p>
            <a:pPr marL="240029" marR="1074420" indent="-227329">
              <a:lnSpc>
                <a:spcPts val="3000"/>
              </a:lnSpc>
              <a:spcBef>
                <a:spcPts val="2345"/>
              </a:spcBef>
              <a:buChar char="•"/>
              <a:tabLst>
                <a:tab pos="241300" algn="l"/>
              </a:tabLst>
            </a:pPr>
            <a:r>
              <a:rPr dirty="0" u="none" sz="2800" i="0">
                <a:latin typeface="Arial MT"/>
                <a:cs typeface="Arial MT"/>
              </a:rPr>
              <a:t>The</a:t>
            </a:r>
            <a:r>
              <a:rPr dirty="0" u="none" sz="2800" spc="-135" i="0">
                <a:latin typeface="Arial MT"/>
                <a:cs typeface="Arial MT"/>
              </a:rPr>
              <a:t> </a:t>
            </a:r>
            <a:r>
              <a:rPr dirty="0" u="none" sz="2800" spc="-10" i="0">
                <a:latin typeface="Arial MT"/>
                <a:cs typeface="Arial MT"/>
              </a:rPr>
              <a:t>manufacturer</a:t>
            </a:r>
            <a:r>
              <a:rPr dirty="0" u="none" sz="2800" spc="-110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of</a:t>
            </a:r>
            <a:r>
              <a:rPr dirty="0" u="none" sz="2800" spc="-165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the</a:t>
            </a:r>
            <a:r>
              <a:rPr dirty="0" u="none" sz="2800" spc="-155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scanner</a:t>
            </a:r>
            <a:r>
              <a:rPr dirty="0" u="none" sz="2800" spc="-165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may</a:t>
            </a:r>
            <a:r>
              <a:rPr dirty="0" u="none" sz="2800" spc="-135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also</a:t>
            </a:r>
            <a:r>
              <a:rPr dirty="0" u="none" sz="2800" spc="-145" i="0">
                <a:latin typeface="Arial MT"/>
                <a:cs typeface="Arial MT"/>
              </a:rPr>
              <a:t> </a:t>
            </a:r>
            <a:r>
              <a:rPr dirty="0" u="none" sz="2800" spc="-10" i="0">
                <a:latin typeface="Arial MT"/>
                <a:cs typeface="Arial MT"/>
              </a:rPr>
              <a:t>recommend </a:t>
            </a:r>
            <a:r>
              <a:rPr dirty="0" u="none" sz="2800" spc="-10" i="0">
                <a:latin typeface="Arial MT"/>
                <a:cs typeface="Arial MT"/>
              </a:rPr>
              <a:t>	</a:t>
            </a:r>
            <a:r>
              <a:rPr dirty="0" u="none" sz="2800" spc="-20" i="0">
                <a:latin typeface="Arial MT"/>
                <a:cs typeface="Arial MT"/>
              </a:rPr>
              <a:t>evaluative</a:t>
            </a:r>
            <a:r>
              <a:rPr dirty="0" u="none" sz="2800" spc="-114" i="0">
                <a:latin typeface="Arial MT"/>
                <a:cs typeface="Arial MT"/>
              </a:rPr>
              <a:t> </a:t>
            </a:r>
            <a:r>
              <a:rPr dirty="0" u="none" sz="2800" spc="-10" i="0">
                <a:latin typeface="Arial MT"/>
                <a:cs typeface="Arial MT"/>
              </a:rPr>
              <a:t>procedures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0667"/>
            <a:ext cx="743712" cy="792479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0667"/>
            <a:ext cx="743712" cy="79247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33350">
              <a:lnSpc>
                <a:spcPct val="100000"/>
              </a:lnSpc>
              <a:spcBef>
                <a:spcPts val="105"/>
              </a:spcBef>
            </a:pPr>
            <a:r>
              <a:rPr dirty="0"/>
              <a:t>QC</a:t>
            </a:r>
            <a:r>
              <a:rPr dirty="0" spc="-70"/>
              <a:t> </a:t>
            </a:r>
            <a:r>
              <a:rPr dirty="0"/>
              <a:t>Testing</a:t>
            </a:r>
            <a:r>
              <a:rPr dirty="0" spc="-65"/>
              <a:t> </a:t>
            </a:r>
            <a:r>
              <a:rPr dirty="0" spc="-10"/>
              <a:t>Frequency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696122"/>
            <a:ext cx="9926955" cy="4313555"/>
          </a:xfrm>
          <a:prstGeom prst="rect">
            <a:avLst/>
          </a:prstGeom>
        </p:spPr>
        <p:txBody>
          <a:bodyPr wrap="square" lIns="0" tIns="104139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19"/>
              </a:spcBef>
            </a:pPr>
            <a:r>
              <a:rPr dirty="0" sz="2800" spc="-10">
                <a:latin typeface="Arial MT"/>
                <a:cs typeface="Arial MT"/>
              </a:rPr>
              <a:t>General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Rule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for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testing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frequency:</a:t>
            </a:r>
            <a:endParaRPr sz="2800">
              <a:latin typeface="Arial MT"/>
              <a:cs typeface="Arial MT"/>
            </a:endParaRPr>
          </a:p>
          <a:p>
            <a:pPr marL="241300" marR="41275" indent="-228600">
              <a:lnSpc>
                <a:spcPts val="2810"/>
              </a:lnSpc>
              <a:spcBef>
                <a:spcPts val="103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Less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important,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more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time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consuming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tests,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are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usually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performed </a:t>
            </a:r>
            <a:r>
              <a:rPr dirty="0" sz="2600">
                <a:latin typeface="Arial MT"/>
                <a:cs typeface="Arial MT"/>
              </a:rPr>
              <a:t>less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frequently</a:t>
            </a:r>
            <a:endParaRPr sz="26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155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Monthly</a:t>
            </a:r>
            <a:endParaRPr sz="2400">
              <a:latin typeface="Arial MT"/>
              <a:cs typeface="Arial MT"/>
            </a:endParaRPr>
          </a:p>
          <a:p>
            <a:pPr marL="241300" marR="353695" indent="-228600">
              <a:lnSpc>
                <a:spcPts val="2800"/>
              </a:lnSpc>
              <a:spcBef>
                <a:spcPts val="103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most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complex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tests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are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usually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performed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 spc="-35">
                <a:latin typeface="Arial MT"/>
                <a:cs typeface="Arial MT"/>
              </a:rPr>
              <a:t>semi-</a:t>
            </a:r>
            <a:r>
              <a:rPr dirty="0" sz="2600">
                <a:latin typeface="Arial MT"/>
                <a:cs typeface="Arial MT"/>
              </a:rPr>
              <a:t>annually,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or </a:t>
            </a:r>
            <a:r>
              <a:rPr dirty="0" sz="2600" spc="-10">
                <a:latin typeface="Arial MT"/>
                <a:cs typeface="Arial MT"/>
              </a:rPr>
              <a:t>annually</a:t>
            </a:r>
            <a:endParaRPr sz="2600">
              <a:latin typeface="Arial MT"/>
              <a:cs typeface="Arial MT"/>
            </a:endParaRPr>
          </a:p>
          <a:p>
            <a:pPr lvl="1" marL="696595" indent="-227329">
              <a:lnSpc>
                <a:spcPts val="2780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These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tests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are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usually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performed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by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physicist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may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require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the</a:t>
            </a:r>
            <a:endParaRPr sz="2400">
              <a:latin typeface="Arial MT"/>
              <a:cs typeface="Arial MT"/>
            </a:endParaRPr>
          </a:p>
          <a:p>
            <a:pPr marL="697865">
              <a:lnSpc>
                <a:spcPts val="2790"/>
              </a:lnSpc>
            </a:pPr>
            <a:r>
              <a:rPr dirty="0" sz="2400">
                <a:latin typeface="Arial MT"/>
                <a:cs typeface="Arial MT"/>
              </a:rPr>
              <a:t>use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QC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phantoms</a:t>
            </a:r>
            <a:endParaRPr sz="2400">
              <a:latin typeface="Arial MT"/>
              <a:cs typeface="Arial MT"/>
            </a:endParaRPr>
          </a:p>
          <a:p>
            <a:pPr marL="12700" marR="673735">
              <a:lnSpc>
                <a:spcPts val="3000"/>
              </a:lnSpc>
              <a:spcBef>
                <a:spcPts val="1825"/>
              </a:spcBef>
            </a:pPr>
            <a:r>
              <a:rPr dirty="0" sz="2800">
                <a:latin typeface="Arial MT"/>
                <a:cs typeface="Arial MT"/>
              </a:rPr>
              <a:t>QC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tests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their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acceptance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limits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also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outlined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the </a:t>
            </a:r>
            <a:r>
              <a:rPr dirty="0" sz="2800" spc="-10">
                <a:latin typeface="Arial MT"/>
                <a:cs typeface="Arial MT"/>
              </a:rPr>
              <a:t>Canadian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30">
                <a:latin typeface="Arial MT"/>
                <a:cs typeface="Arial MT"/>
              </a:rPr>
              <a:t>SC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35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61670" rIns="0" bIns="0" rtlCol="0" vert="horz">
            <a:spAutoFit/>
          </a:bodyPr>
          <a:lstStyle/>
          <a:p>
            <a:pPr marL="133350">
              <a:lnSpc>
                <a:spcPct val="100000"/>
              </a:lnSpc>
              <a:spcBef>
                <a:spcPts val="100"/>
              </a:spcBef>
            </a:pPr>
            <a:r>
              <a:rPr dirty="0"/>
              <a:t>Three</a:t>
            </a:r>
            <a:r>
              <a:rPr dirty="0" spc="-85"/>
              <a:t> </a:t>
            </a:r>
            <a:r>
              <a:rPr dirty="0"/>
              <a:t>Mandates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70"/>
              <a:t> </a:t>
            </a:r>
            <a:r>
              <a:rPr dirty="0" spc="-25"/>
              <a:t>QC</a:t>
            </a:r>
          </a:p>
        </p:txBody>
      </p:sp>
      <p:sp>
        <p:nvSpPr>
          <p:cNvPr id="3" name="object 3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2432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914"/>
              </a:spcBef>
            </a:pPr>
            <a:r>
              <a:rPr dirty="0" u="none" sz="2800" i="0">
                <a:latin typeface="Arial MT"/>
                <a:cs typeface="Arial MT"/>
              </a:rPr>
              <a:t>Must</a:t>
            </a:r>
            <a:r>
              <a:rPr dirty="0" u="none" sz="2800" spc="-160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be</a:t>
            </a:r>
            <a:r>
              <a:rPr dirty="0" u="none" sz="2800" spc="-170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performed</a:t>
            </a:r>
            <a:r>
              <a:rPr dirty="0" u="none" sz="2800" spc="-100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on</a:t>
            </a:r>
            <a:r>
              <a:rPr dirty="0" u="none" sz="2800" spc="-145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a</a:t>
            </a:r>
            <a:r>
              <a:rPr dirty="0" u="none" sz="2800" spc="-160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regular</a:t>
            </a:r>
            <a:r>
              <a:rPr dirty="0" u="none" sz="2800" spc="-120" i="0">
                <a:latin typeface="Arial MT"/>
                <a:cs typeface="Arial MT"/>
              </a:rPr>
              <a:t> </a:t>
            </a:r>
            <a:r>
              <a:rPr dirty="0" u="none" sz="2800" spc="-10" i="0">
                <a:latin typeface="Arial MT"/>
                <a:cs typeface="Arial MT"/>
              </a:rPr>
              <a:t>basis.</a:t>
            </a:r>
            <a:endParaRPr sz="2800">
              <a:latin typeface="Arial MT"/>
              <a:cs typeface="Arial MT"/>
            </a:endParaRPr>
          </a:p>
          <a:p>
            <a:pPr algn="r" marL="228600" marR="521334" indent="-228600">
              <a:lnSpc>
                <a:spcPct val="100000"/>
              </a:lnSpc>
              <a:spcBef>
                <a:spcPts val="1700"/>
              </a:spcBef>
              <a:buChar char="•"/>
              <a:tabLst>
                <a:tab pos="228600" algn="l"/>
              </a:tabLst>
            </a:pPr>
            <a:r>
              <a:rPr dirty="0" u="none" i="0">
                <a:latin typeface="Arial MT"/>
                <a:cs typeface="Arial MT"/>
              </a:rPr>
              <a:t>Schedule</a:t>
            </a:r>
            <a:r>
              <a:rPr dirty="0" u="none" spc="-100" i="0">
                <a:latin typeface="Arial MT"/>
                <a:cs typeface="Arial MT"/>
              </a:rPr>
              <a:t> </a:t>
            </a:r>
            <a:r>
              <a:rPr dirty="0" u="none" i="0">
                <a:latin typeface="Arial MT"/>
                <a:cs typeface="Arial MT"/>
              </a:rPr>
              <a:t>of</a:t>
            </a:r>
            <a:r>
              <a:rPr dirty="0" u="none" spc="-65" i="0">
                <a:latin typeface="Arial MT"/>
                <a:cs typeface="Arial MT"/>
              </a:rPr>
              <a:t> </a:t>
            </a:r>
            <a:r>
              <a:rPr dirty="0" u="none" i="0">
                <a:latin typeface="Arial MT"/>
                <a:cs typeface="Arial MT"/>
              </a:rPr>
              <a:t>QC</a:t>
            </a:r>
            <a:r>
              <a:rPr dirty="0" u="none" spc="-65" i="0">
                <a:latin typeface="Arial MT"/>
                <a:cs typeface="Arial MT"/>
              </a:rPr>
              <a:t> </a:t>
            </a:r>
            <a:r>
              <a:rPr dirty="0" u="none" i="0">
                <a:latin typeface="Arial MT"/>
                <a:cs typeface="Arial MT"/>
              </a:rPr>
              <a:t>testing</a:t>
            </a:r>
            <a:r>
              <a:rPr dirty="0" u="none" spc="-50" i="0">
                <a:latin typeface="Arial MT"/>
                <a:cs typeface="Arial MT"/>
              </a:rPr>
              <a:t> </a:t>
            </a:r>
            <a:r>
              <a:rPr dirty="0" u="none" i="0">
                <a:latin typeface="Arial MT"/>
                <a:cs typeface="Arial MT"/>
              </a:rPr>
              <a:t>is</a:t>
            </a:r>
            <a:r>
              <a:rPr dirty="0" u="none" spc="-75" i="0">
                <a:latin typeface="Arial MT"/>
                <a:cs typeface="Arial MT"/>
              </a:rPr>
              <a:t> </a:t>
            </a:r>
            <a:r>
              <a:rPr dirty="0" u="none" i="0">
                <a:latin typeface="Arial MT"/>
                <a:cs typeface="Arial MT"/>
              </a:rPr>
              <a:t>a</a:t>
            </a:r>
            <a:r>
              <a:rPr dirty="0" u="none" spc="-35" i="0">
                <a:latin typeface="Arial MT"/>
                <a:cs typeface="Arial MT"/>
              </a:rPr>
              <a:t> </a:t>
            </a:r>
            <a:r>
              <a:rPr dirty="0" u="none" i="0">
                <a:latin typeface="Arial MT"/>
                <a:cs typeface="Arial MT"/>
              </a:rPr>
              <a:t>compromise</a:t>
            </a:r>
            <a:r>
              <a:rPr dirty="0" u="none" spc="-120" i="0">
                <a:latin typeface="Arial MT"/>
                <a:cs typeface="Arial MT"/>
              </a:rPr>
              <a:t> </a:t>
            </a:r>
            <a:r>
              <a:rPr dirty="0" u="none" i="0">
                <a:latin typeface="Arial MT"/>
                <a:cs typeface="Arial MT"/>
              </a:rPr>
              <a:t>between</a:t>
            </a:r>
            <a:r>
              <a:rPr dirty="0" u="none" spc="-80" i="0">
                <a:latin typeface="Arial MT"/>
                <a:cs typeface="Arial MT"/>
              </a:rPr>
              <a:t> </a:t>
            </a:r>
            <a:r>
              <a:rPr dirty="0" u="none" i="0">
                <a:latin typeface="Arial MT"/>
                <a:cs typeface="Arial MT"/>
              </a:rPr>
              <a:t>pros</a:t>
            </a:r>
            <a:r>
              <a:rPr dirty="0" u="none" spc="-70" i="0">
                <a:latin typeface="Arial MT"/>
                <a:cs typeface="Arial MT"/>
              </a:rPr>
              <a:t> </a:t>
            </a:r>
            <a:r>
              <a:rPr dirty="0" u="none" i="0">
                <a:latin typeface="Arial MT"/>
                <a:cs typeface="Arial MT"/>
              </a:rPr>
              <a:t>&amp;</a:t>
            </a:r>
            <a:r>
              <a:rPr dirty="0" u="none" spc="-50" i="0">
                <a:latin typeface="Arial MT"/>
                <a:cs typeface="Arial MT"/>
              </a:rPr>
              <a:t> </a:t>
            </a:r>
            <a:r>
              <a:rPr dirty="0" u="none" spc="-20" i="0">
                <a:latin typeface="Arial MT"/>
                <a:cs typeface="Arial MT"/>
              </a:rPr>
              <a:t>cons</a:t>
            </a:r>
          </a:p>
          <a:p>
            <a:pPr algn="r" lvl="1" marL="226060" marR="480695" indent="-226060">
              <a:lnSpc>
                <a:spcPct val="100000"/>
              </a:lnSpc>
              <a:spcBef>
                <a:spcPts val="215"/>
              </a:spcBef>
              <a:buChar char="•"/>
              <a:tabLst>
                <a:tab pos="226060" algn="l"/>
              </a:tabLst>
            </a:pPr>
            <a:r>
              <a:rPr dirty="0" sz="2400" spc="-20">
                <a:latin typeface="Arial MT"/>
                <a:cs typeface="Arial MT"/>
              </a:rPr>
              <a:t>Scanner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downtime,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regulatory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requirements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&amp;</a:t>
            </a:r>
            <a:r>
              <a:rPr dirty="0" sz="2400" spc="-1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expected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benefits</a:t>
            </a:r>
            <a:endParaRPr sz="24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895"/>
              </a:spcBef>
              <a:buChar char="•"/>
              <a:tabLst>
                <a:tab pos="241300" algn="l"/>
              </a:tabLst>
            </a:pPr>
            <a:r>
              <a:rPr dirty="0" u="none" i="0">
                <a:latin typeface="Arial MT"/>
                <a:cs typeface="Arial MT"/>
              </a:rPr>
              <a:t>Prompt</a:t>
            </a:r>
            <a:r>
              <a:rPr dirty="0" u="none" spc="-170" i="0">
                <a:latin typeface="Arial MT"/>
                <a:cs typeface="Arial MT"/>
              </a:rPr>
              <a:t> </a:t>
            </a:r>
            <a:r>
              <a:rPr dirty="0" u="none" i="0">
                <a:latin typeface="Arial MT"/>
                <a:cs typeface="Arial MT"/>
              </a:rPr>
              <a:t>interpretation</a:t>
            </a:r>
            <a:r>
              <a:rPr dirty="0" u="none" spc="-105" i="0">
                <a:latin typeface="Arial MT"/>
                <a:cs typeface="Arial MT"/>
              </a:rPr>
              <a:t> </a:t>
            </a:r>
            <a:r>
              <a:rPr dirty="0" u="none" i="0">
                <a:latin typeface="Arial MT"/>
                <a:cs typeface="Arial MT"/>
              </a:rPr>
              <a:t>of</a:t>
            </a:r>
            <a:r>
              <a:rPr dirty="0" u="none" spc="-105" i="0">
                <a:latin typeface="Arial MT"/>
                <a:cs typeface="Arial MT"/>
              </a:rPr>
              <a:t> </a:t>
            </a:r>
            <a:r>
              <a:rPr dirty="0" u="none" spc="-10" i="0">
                <a:latin typeface="Arial MT"/>
                <a:cs typeface="Arial MT"/>
              </a:rPr>
              <a:t>measurements</a:t>
            </a:r>
          </a:p>
          <a:p>
            <a:pPr lvl="1" marL="696595" marR="1179195" indent="-227329">
              <a:lnSpc>
                <a:spcPts val="2700"/>
              </a:lnSpc>
              <a:spcBef>
                <a:spcPts val="365"/>
              </a:spcBef>
              <a:buChar char="•"/>
              <a:tabLst>
                <a:tab pos="697865" algn="l"/>
              </a:tabLst>
            </a:pPr>
            <a:r>
              <a:rPr dirty="0" sz="2400">
                <a:latin typeface="Arial MT"/>
                <a:cs typeface="Arial MT"/>
              </a:rPr>
              <a:t>Must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recognize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when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CT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scanner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not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operating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within </a:t>
            </a:r>
            <a:r>
              <a:rPr dirty="0" sz="2400" spc="-10">
                <a:latin typeface="Arial MT"/>
                <a:cs typeface="Arial MT"/>
              </a:rPr>
              <a:t>	</a:t>
            </a:r>
            <a:r>
              <a:rPr dirty="0" sz="2400" spc="-20">
                <a:latin typeface="Arial MT"/>
                <a:cs typeface="Arial MT"/>
              </a:rPr>
              <a:t>acceptable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limits</a:t>
            </a:r>
            <a:endParaRPr sz="24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735"/>
              </a:spcBef>
              <a:buChar char="•"/>
              <a:tabLst>
                <a:tab pos="241300" algn="l"/>
              </a:tabLst>
            </a:pPr>
            <a:r>
              <a:rPr dirty="0" u="none" i="0">
                <a:latin typeface="Arial MT"/>
                <a:cs typeface="Arial MT"/>
              </a:rPr>
              <a:t>Consistent</a:t>
            </a:r>
            <a:r>
              <a:rPr dirty="0" u="none" spc="-105" i="0">
                <a:latin typeface="Arial MT"/>
                <a:cs typeface="Arial MT"/>
              </a:rPr>
              <a:t> </a:t>
            </a:r>
            <a:r>
              <a:rPr dirty="0" u="none" i="0">
                <a:latin typeface="Arial MT"/>
                <a:cs typeface="Arial MT"/>
              </a:rPr>
              <a:t>&amp;</a:t>
            </a:r>
            <a:r>
              <a:rPr dirty="0" u="none" spc="-10" i="0">
                <a:latin typeface="Arial MT"/>
                <a:cs typeface="Arial MT"/>
              </a:rPr>
              <a:t> </a:t>
            </a:r>
            <a:r>
              <a:rPr dirty="0" u="none" i="0">
                <a:latin typeface="Arial MT"/>
                <a:cs typeface="Arial MT"/>
              </a:rPr>
              <a:t>accurate</a:t>
            </a:r>
            <a:r>
              <a:rPr dirty="0" u="none" spc="-95" i="0">
                <a:latin typeface="Arial MT"/>
                <a:cs typeface="Arial MT"/>
              </a:rPr>
              <a:t> </a:t>
            </a:r>
            <a:r>
              <a:rPr dirty="0" u="none" i="0">
                <a:latin typeface="Arial MT"/>
                <a:cs typeface="Arial MT"/>
              </a:rPr>
              <a:t>record</a:t>
            </a:r>
            <a:r>
              <a:rPr dirty="0" u="none" spc="-55" i="0">
                <a:latin typeface="Arial MT"/>
                <a:cs typeface="Arial MT"/>
              </a:rPr>
              <a:t> </a:t>
            </a:r>
            <a:r>
              <a:rPr dirty="0" u="none" spc="-10" i="0">
                <a:latin typeface="Arial MT"/>
                <a:cs typeface="Arial MT"/>
              </a:rPr>
              <a:t>keeping</a:t>
            </a:r>
          </a:p>
          <a:p>
            <a:pPr lvl="1" marL="696595" indent="-227329">
              <a:lnSpc>
                <a:spcPct val="100000"/>
              </a:lnSpc>
              <a:spcBef>
                <a:spcPts val="204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Results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should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maintained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as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long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as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CT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scanner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active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0667"/>
            <a:ext cx="743712" cy="792479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15061" rIns="0" bIns="0" rtlCol="0" vert="horz">
            <a:spAutoFit/>
          </a:bodyPr>
          <a:lstStyle/>
          <a:p>
            <a:pPr marL="113664">
              <a:lnSpc>
                <a:spcPct val="100000"/>
              </a:lnSpc>
              <a:spcBef>
                <a:spcPts val="100"/>
              </a:spcBef>
            </a:pPr>
            <a:r>
              <a:rPr dirty="0"/>
              <a:t>Discerning</a:t>
            </a:r>
            <a:r>
              <a:rPr dirty="0" spc="-215"/>
              <a:t> </a:t>
            </a:r>
            <a:r>
              <a:rPr dirty="0"/>
              <a:t>Acceptable</a:t>
            </a:r>
            <a:r>
              <a:rPr dirty="0" spc="-135"/>
              <a:t> </a:t>
            </a:r>
            <a:r>
              <a:rPr dirty="0" spc="-10"/>
              <a:t>Limits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44283" y="2298192"/>
            <a:ext cx="3546348" cy="277367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916330" y="1798447"/>
            <a:ext cx="10133330" cy="3870960"/>
          </a:xfrm>
          <a:prstGeom prst="rect">
            <a:avLst/>
          </a:prstGeom>
        </p:spPr>
        <p:txBody>
          <a:bodyPr wrap="square" lIns="0" tIns="51435" rIns="0" bIns="0" rtlCol="0" vert="horz">
            <a:spAutoFit/>
          </a:bodyPr>
          <a:lstStyle/>
          <a:p>
            <a:pPr marL="240029" marR="135255" indent="-227329">
              <a:lnSpc>
                <a:spcPts val="3110"/>
              </a:lnSpc>
              <a:spcBef>
                <a:spcPts val="405"/>
              </a:spcBef>
              <a:buChar char="•"/>
              <a:tabLst>
                <a:tab pos="241300" algn="l"/>
                <a:tab pos="9489440" algn="l"/>
              </a:tabLst>
            </a:pPr>
            <a:r>
              <a:rPr dirty="0" sz="2800" spc="-10">
                <a:latin typeface="Arial MT"/>
                <a:cs typeface="Arial MT"/>
              </a:rPr>
              <a:t>Perhaps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more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important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than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actual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value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measured </a:t>
            </a:r>
            <a:r>
              <a:rPr dirty="0" sz="2800" spc="-10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variable,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u="heavy" sz="28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a</a:t>
            </a:r>
            <a:r>
              <a:rPr dirty="0" u="heavy" sz="2800" spc="-14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8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change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variable</a:t>
            </a:r>
            <a:r>
              <a:rPr dirty="0" sz="2800">
                <a:latin typeface="Arial MT"/>
                <a:cs typeface="Arial MT"/>
              </a:rPr>
              <a:t>	</a:t>
            </a:r>
            <a:r>
              <a:rPr dirty="0" sz="2800" spc="-50">
                <a:latin typeface="Arial MT"/>
                <a:cs typeface="Arial MT"/>
              </a:rPr>
              <a:t>.</a:t>
            </a:r>
            <a:endParaRPr sz="2800">
              <a:latin typeface="Arial MT"/>
              <a:cs typeface="Arial MT"/>
            </a:endParaRPr>
          </a:p>
          <a:p>
            <a:pPr marL="469265" indent="-456565">
              <a:lnSpc>
                <a:spcPct val="100000"/>
              </a:lnSpc>
              <a:spcBef>
                <a:spcPts val="535"/>
              </a:spcBef>
              <a:buChar char="•"/>
              <a:tabLst>
                <a:tab pos="469265" algn="l"/>
              </a:tabLst>
            </a:pPr>
            <a:r>
              <a:rPr dirty="0" sz="2600">
                <a:latin typeface="Arial MT"/>
                <a:cs typeface="Arial MT"/>
              </a:rPr>
              <a:t>Two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performance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standards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for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QC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test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results:</a:t>
            </a:r>
            <a:endParaRPr sz="2600">
              <a:latin typeface="Arial MT"/>
              <a:cs typeface="Arial MT"/>
            </a:endParaRPr>
          </a:p>
          <a:p>
            <a:pPr lvl="1" marL="926465" indent="-457200">
              <a:lnSpc>
                <a:spcPct val="100000"/>
              </a:lnSpc>
              <a:spcBef>
                <a:spcPts val="310"/>
              </a:spcBef>
              <a:buAutoNum type="arabicPeriod"/>
              <a:tabLst>
                <a:tab pos="926465" algn="l"/>
              </a:tabLst>
            </a:pPr>
            <a:r>
              <a:rPr dirty="0" sz="2400" spc="-10" i="1">
                <a:solidFill>
                  <a:srgbClr val="00AD50"/>
                </a:solidFill>
                <a:latin typeface="Arial"/>
                <a:cs typeface="Arial"/>
              </a:rPr>
              <a:t>Acceptable</a:t>
            </a:r>
            <a:endParaRPr sz="2400">
              <a:latin typeface="Arial"/>
              <a:cs typeface="Arial"/>
            </a:endParaRPr>
          </a:p>
          <a:p>
            <a:pPr lvl="2" marL="1155065" indent="-228600">
              <a:lnSpc>
                <a:spcPct val="100000"/>
              </a:lnSpc>
              <a:spcBef>
                <a:spcPts val="210"/>
              </a:spcBef>
              <a:buChar char="•"/>
              <a:tabLst>
                <a:tab pos="1155065" algn="l"/>
              </a:tabLst>
            </a:pPr>
            <a:r>
              <a:rPr dirty="0" sz="2200" spc="-25">
                <a:latin typeface="Arial MT"/>
                <a:cs typeface="Arial MT"/>
              </a:rPr>
              <a:t>Indicates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that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performance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u="heavy" sz="2200" spc="-10" b="1">
                <a:solidFill>
                  <a:srgbClr val="00AD50"/>
                </a:solidFill>
                <a:uFill>
                  <a:solidFill>
                    <a:srgbClr val="00AD50"/>
                  </a:solidFill>
                </a:uFill>
                <a:latin typeface="Arial"/>
                <a:cs typeface="Arial"/>
              </a:rPr>
              <a:t>must</a:t>
            </a:r>
            <a:r>
              <a:rPr dirty="0" sz="2200" spc="-125" b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200">
                <a:latin typeface="Arial MT"/>
                <a:cs typeface="Arial MT"/>
              </a:rPr>
              <a:t>be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within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certain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tolerances</a:t>
            </a:r>
            <a:endParaRPr sz="22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195"/>
              </a:spcBef>
              <a:buChar char="•"/>
              <a:tabLst>
                <a:tab pos="1155065" algn="l"/>
              </a:tabLst>
            </a:pPr>
            <a:r>
              <a:rPr dirty="0" sz="2200">
                <a:latin typeface="Arial MT"/>
                <a:cs typeface="Arial MT"/>
              </a:rPr>
              <a:t>If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not,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equipment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should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not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be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used</a:t>
            </a:r>
            <a:endParaRPr sz="2200">
              <a:latin typeface="Arial MT"/>
              <a:cs typeface="Arial MT"/>
            </a:endParaRPr>
          </a:p>
          <a:p>
            <a:pPr lvl="1" marL="926465" indent="-457200">
              <a:lnSpc>
                <a:spcPct val="100000"/>
              </a:lnSpc>
              <a:spcBef>
                <a:spcPts val="195"/>
              </a:spcBef>
              <a:buAutoNum type="arabicPeriod"/>
              <a:tabLst>
                <a:tab pos="926465" algn="l"/>
              </a:tabLst>
            </a:pPr>
            <a:r>
              <a:rPr dirty="0" sz="2400" spc="-10" i="1">
                <a:solidFill>
                  <a:srgbClr val="6D2D9F"/>
                </a:solidFill>
                <a:latin typeface="Arial"/>
                <a:cs typeface="Arial"/>
              </a:rPr>
              <a:t>Achievable</a:t>
            </a:r>
            <a:endParaRPr sz="2400">
              <a:latin typeface="Arial"/>
              <a:cs typeface="Arial"/>
            </a:endParaRPr>
          </a:p>
          <a:p>
            <a:pPr lvl="2" marL="1155065" indent="-228600">
              <a:lnSpc>
                <a:spcPts val="2520"/>
              </a:lnSpc>
              <a:spcBef>
                <a:spcPts val="275"/>
              </a:spcBef>
              <a:buChar char="•"/>
              <a:tabLst>
                <a:tab pos="1155065" algn="l"/>
              </a:tabLst>
            </a:pPr>
            <a:r>
              <a:rPr dirty="0" sz="2200" spc="-25">
                <a:latin typeface="Arial MT"/>
                <a:cs typeface="Arial MT"/>
              </a:rPr>
              <a:t>Indicates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level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performance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that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should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be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attained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under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favorable</a:t>
            </a:r>
            <a:endParaRPr sz="2200">
              <a:latin typeface="Arial MT"/>
              <a:cs typeface="Arial MT"/>
            </a:endParaRPr>
          </a:p>
          <a:p>
            <a:pPr marL="1155065">
              <a:lnSpc>
                <a:spcPts val="2520"/>
              </a:lnSpc>
            </a:pPr>
            <a:r>
              <a:rPr dirty="0" sz="2200" spc="-10">
                <a:latin typeface="Arial MT"/>
                <a:cs typeface="Arial MT"/>
              </a:rPr>
              <a:t>circumstances</a:t>
            </a:r>
            <a:endParaRPr sz="22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190"/>
              </a:spcBef>
              <a:buChar char="•"/>
              <a:tabLst>
                <a:tab pos="1155065" algn="l"/>
              </a:tabLst>
            </a:pP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level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at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which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facility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u="heavy" sz="2200" b="1">
                <a:solidFill>
                  <a:srgbClr val="6D2D9F"/>
                </a:solidFill>
                <a:uFill>
                  <a:solidFill>
                    <a:srgbClr val="6D2D9F"/>
                  </a:solidFill>
                </a:uFill>
                <a:latin typeface="Arial"/>
                <a:cs typeface="Arial"/>
              </a:rPr>
              <a:t>should</a:t>
            </a:r>
            <a:r>
              <a:rPr dirty="0" sz="2200" spc="-35" b="1">
                <a:solidFill>
                  <a:srgbClr val="6D2D9F"/>
                </a:solidFill>
                <a:latin typeface="Arial"/>
                <a:cs typeface="Arial"/>
              </a:rPr>
              <a:t> </a:t>
            </a:r>
            <a:r>
              <a:rPr dirty="0" sz="2200">
                <a:latin typeface="Arial MT"/>
                <a:cs typeface="Arial MT"/>
              </a:rPr>
              <a:t>work,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if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feasible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907" y="10667"/>
            <a:ext cx="743712" cy="792479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0667"/>
            <a:ext cx="743712" cy="79247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13664">
              <a:lnSpc>
                <a:spcPct val="100000"/>
              </a:lnSpc>
              <a:spcBef>
                <a:spcPts val="100"/>
              </a:spcBef>
            </a:pPr>
            <a:r>
              <a:rPr dirty="0"/>
              <a:t>QC</a:t>
            </a:r>
            <a:r>
              <a:rPr dirty="0" spc="-10"/>
              <a:t> Equipment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656796"/>
            <a:ext cx="7263765" cy="3803650"/>
          </a:xfrm>
          <a:prstGeom prst="rect">
            <a:avLst/>
          </a:prstGeom>
        </p:spPr>
        <p:txBody>
          <a:bodyPr wrap="square" lIns="0" tIns="13716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dirty="0" sz="3000">
                <a:latin typeface="Arial MT"/>
                <a:cs typeface="Arial MT"/>
              </a:rPr>
              <a:t>Phantoms</a:t>
            </a:r>
            <a:r>
              <a:rPr dirty="0" sz="3000" spc="-9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are</a:t>
            </a:r>
            <a:r>
              <a:rPr dirty="0" sz="3000" spc="-5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regularly</a:t>
            </a:r>
            <a:r>
              <a:rPr dirty="0" sz="3000" spc="-10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used</a:t>
            </a:r>
            <a:r>
              <a:rPr dirty="0" sz="3000" spc="-7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in</a:t>
            </a:r>
            <a:r>
              <a:rPr dirty="0" sz="3000" spc="-5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QC</a:t>
            </a:r>
            <a:r>
              <a:rPr dirty="0" sz="3000" spc="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testing.</a:t>
            </a:r>
            <a:endParaRPr sz="30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91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Types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phantoms:</a:t>
            </a:r>
            <a:endParaRPr sz="2800">
              <a:latin typeface="Arial MT"/>
              <a:cs typeface="Arial MT"/>
            </a:endParaRPr>
          </a:p>
          <a:p>
            <a:pPr lvl="1" marL="870585" indent="-515620">
              <a:lnSpc>
                <a:spcPct val="100000"/>
              </a:lnSpc>
              <a:spcBef>
                <a:spcPts val="2110"/>
              </a:spcBef>
              <a:buAutoNum type="arabicPeriod"/>
              <a:tabLst>
                <a:tab pos="870585" algn="l"/>
              </a:tabLst>
            </a:pPr>
            <a:r>
              <a:rPr dirty="0" sz="2600" b="1">
                <a:latin typeface="Arial"/>
                <a:cs typeface="Arial"/>
              </a:rPr>
              <a:t>Image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performance</a:t>
            </a:r>
            <a:endParaRPr sz="2600">
              <a:latin typeface="Arial"/>
              <a:cs typeface="Arial"/>
            </a:endParaRPr>
          </a:p>
          <a:p>
            <a:pPr lvl="1" marL="870585" indent="-515620">
              <a:lnSpc>
                <a:spcPct val="100000"/>
              </a:lnSpc>
              <a:spcBef>
                <a:spcPts val="2105"/>
              </a:spcBef>
              <a:buAutoNum type="arabicPeriod"/>
              <a:tabLst>
                <a:tab pos="870585" algn="l"/>
              </a:tabLst>
            </a:pPr>
            <a:r>
              <a:rPr dirty="0" sz="2600" spc="-10" b="1">
                <a:latin typeface="Arial"/>
                <a:cs typeface="Arial"/>
              </a:rPr>
              <a:t>Geometric</a:t>
            </a:r>
            <a:endParaRPr sz="2600">
              <a:latin typeface="Arial"/>
              <a:cs typeface="Arial"/>
            </a:endParaRPr>
          </a:p>
          <a:p>
            <a:pPr lvl="1" marL="870585" indent="-515620">
              <a:lnSpc>
                <a:spcPct val="100000"/>
              </a:lnSpc>
              <a:spcBef>
                <a:spcPts val="2100"/>
              </a:spcBef>
              <a:buAutoNum type="arabicPeriod"/>
              <a:tabLst>
                <a:tab pos="870585" algn="l"/>
              </a:tabLst>
            </a:pPr>
            <a:r>
              <a:rPr dirty="0" sz="2600" spc="-10" b="1">
                <a:latin typeface="Arial"/>
                <a:cs typeface="Arial"/>
              </a:rPr>
              <a:t>Dosimetry</a:t>
            </a:r>
            <a:endParaRPr sz="2600">
              <a:latin typeface="Arial"/>
              <a:cs typeface="Arial"/>
            </a:endParaRPr>
          </a:p>
          <a:p>
            <a:pPr lvl="1" marL="870585" indent="-515620">
              <a:lnSpc>
                <a:spcPct val="100000"/>
              </a:lnSpc>
              <a:spcBef>
                <a:spcPts val="2100"/>
              </a:spcBef>
              <a:buAutoNum type="arabicPeriod"/>
              <a:tabLst>
                <a:tab pos="870585" algn="l"/>
              </a:tabLst>
            </a:pPr>
            <a:r>
              <a:rPr dirty="0" sz="2600" spc="-10" b="1">
                <a:latin typeface="Arial"/>
                <a:cs typeface="Arial"/>
              </a:rPr>
              <a:t>Quantitative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40054" rIns="0" bIns="0" rtlCol="0" vert="horz">
            <a:spAutoFit/>
          </a:bodyPr>
          <a:lstStyle/>
          <a:p>
            <a:pPr marL="19050">
              <a:lnSpc>
                <a:spcPct val="100000"/>
              </a:lnSpc>
              <a:spcBef>
                <a:spcPts val="100"/>
              </a:spcBef>
            </a:pPr>
            <a:r>
              <a:rPr dirty="0" sz="3000" spc="-20" b="1">
                <a:latin typeface="Arial"/>
                <a:cs typeface="Arial"/>
              </a:rPr>
              <a:t>Techniques</a:t>
            </a:r>
            <a:r>
              <a:rPr dirty="0" sz="3000" spc="-120" b="1">
                <a:latin typeface="Arial"/>
                <a:cs typeface="Arial"/>
              </a:rPr>
              <a:t> </a:t>
            </a:r>
            <a:r>
              <a:rPr dirty="0" sz="3000" b="1">
                <a:latin typeface="Arial"/>
                <a:cs typeface="Arial"/>
              </a:rPr>
              <a:t>for</a:t>
            </a:r>
            <a:r>
              <a:rPr dirty="0" sz="3000" spc="-85" b="1">
                <a:latin typeface="Arial"/>
                <a:cs typeface="Arial"/>
              </a:rPr>
              <a:t> </a:t>
            </a:r>
            <a:r>
              <a:rPr dirty="0" sz="3000" b="1">
                <a:latin typeface="Arial"/>
                <a:cs typeface="Arial"/>
              </a:rPr>
              <a:t>QC</a:t>
            </a:r>
            <a:r>
              <a:rPr dirty="0" sz="3000" spc="-90" b="1">
                <a:latin typeface="Arial"/>
                <a:cs typeface="Arial"/>
              </a:rPr>
              <a:t> </a:t>
            </a:r>
            <a:r>
              <a:rPr dirty="0" sz="3000" spc="-10" b="1">
                <a:latin typeface="Arial"/>
                <a:cs typeface="Arial"/>
              </a:rPr>
              <a:t>Measurements</a:t>
            </a:r>
            <a:endParaRPr sz="3000">
              <a:latin typeface="Arial"/>
              <a:cs typeface="Arial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22320" y="4347971"/>
            <a:ext cx="2848355" cy="243839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916330" y="1796923"/>
            <a:ext cx="9940290" cy="3286125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240029" marR="1246505" indent="-227329">
              <a:lnSpc>
                <a:spcPts val="3000"/>
              </a:lnSpc>
              <a:spcBef>
                <a:spcPts val="495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Depends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on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type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scanner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test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being 	performed.</a:t>
            </a:r>
            <a:endParaRPr sz="2800">
              <a:latin typeface="Arial MT"/>
              <a:cs typeface="Arial MT"/>
            </a:endParaRPr>
          </a:p>
          <a:p>
            <a:pPr marL="469265" indent="-456565">
              <a:lnSpc>
                <a:spcPct val="100000"/>
              </a:lnSpc>
              <a:spcBef>
                <a:spcPts val="1864"/>
              </a:spcBef>
              <a:buChar char="•"/>
              <a:tabLst>
                <a:tab pos="469265" algn="l"/>
              </a:tabLst>
            </a:pPr>
            <a:r>
              <a:rPr dirty="0" sz="2600" spc="-10">
                <a:latin typeface="Arial MT"/>
                <a:cs typeface="Arial MT"/>
              </a:rPr>
              <a:t>Suggestions</a:t>
            </a:r>
            <a:r>
              <a:rPr dirty="0" sz="2600" spc="-1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when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choosing</a:t>
            </a:r>
            <a:r>
              <a:rPr dirty="0" sz="2600" spc="-15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technique</a:t>
            </a:r>
            <a:r>
              <a:rPr dirty="0" sz="2600" spc="-14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combinations:</a:t>
            </a:r>
            <a:endParaRPr sz="26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810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Select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one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or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two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representative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techniques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795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Use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techniques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that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match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frequently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used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clinical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technique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610"/>
              </a:spcBef>
              <a:buChar char="•"/>
              <a:tabLst>
                <a:tab pos="1155065" algn="l"/>
              </a:tabLst>
            </a:pPr>
            <a:r>
              <a:rPr dirty="0" sz="2200" spc="-10">
                <a:latin typeface="Arial MT"/>
                <a:cs typeface="Arial MT"/>
              </a:rPr>
              <a:t>Example:</a:t>
            </a:r>
            <a:endParaRPr sz="22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795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Technique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should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remain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same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specific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test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from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day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day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907" y="10667"/>
            <a:ext cx="743712" cy="792479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0667"/>
            <a:ext cx="743712" cy="79247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85547" rIns="0" bIns="0" rtlCol="0" vert="horz">
            <a:spAutoFit/>
          </a:bodyPr>
          <a:lstStyle/>
          <a:p>
            <a:pPr marL="133350">
              <a:lnSpc>
                <a:spcPct val="100000"/>
              </a:lnSpc>
              <a:spcBef>
                <a:spcPts val="105"/>
              </a:spcBef>
            </a:pPr>
            <a:r>
              <a:rPr dirty="0"/>
              <a:t>Test</a:t>
            </a:r>
            <a:r>
              <a:rPr dirty="0" spc="-70"/>
              <a:t> </a:t>
            </a:r>
            <a:r>
              <a:rPr dirty="0"/>
              <a:t>Priority</a:t>
            </a:r>
            <a:r>
              <a:rPr dirty="0" spc="-80"/>
              <a:t> </a:t>
            </a:r>
            <a:r>
              <a:rPr dirty="0"/>
              <a:t>and</a:t>
            </a:r>
            <a:r>
              <a:rPr dirty="0" spc="-5"/>
              <a:t> </a:t>
            </a:r>
            <a:r>
              <a:rPr dirty="0" spc="-10"/>
              <a:t>Frequency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16481"/>
            <a:ext cx="9968230" cy="466979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3250"/>
              </a:lnSpc>
              <a:spcBef>
                <a:spcPts val="95"/>
              </a:spcBef>
            </a:pPr>
            <a:r>
              <a:rPr dirty="0" sz="2800">
                <a:latin typeface="Arial MT"/>
                <a:cs typeface="Arial MT"/>
              </a:rPr>
              <a:t>Test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priority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classifications:</a:t>
            </a:r>
            <a:endParaRPr sz="2800">
              <a:latin typeface="Arial MT"/>
              <a:cs typeface="Arial MT"/>
            </a:endParaRPr>
          </a:p>
          <a:p>
            <a:pPr marL="241300" indent="-228600">
              <a:lnSpc>
                <a:spcPts val="2950"/>
              </a:lnSpc>
              <a:buFont typeface="Arial MT"/>
              <a:buChar char="•"/>
              <a:tabLst>
                <a:tab pos="241300" algn="l"/>
              </a:tabLst>
            </a:pPr>
            <a:r>
              <a:rPr dirty="0" sz="2600" spc="-10" b="1" i="1">
                <a:latin typeface="Arial"/>
                <a:cs typeface="Arial"/>
              </a:rPr>
              <a:t>Essential</a:t>
            </a:r>
            <a:endParaRPr sz="2600">
              <a:latin typeface="Arial"/>
              <a:cs typeface="Arial"/>
            </a:endParaRPr>
          </a:p>
          <a:p>
            <a:pPr marL="241300" indent="-228600">
              <a:lnSpc>
                <a:spcPts val="3060"/>
              </a:lnSpc>
              <a:buFont typeface="Arial MT"/>
              <a:buChar char="•"/>
              <a:tabLst>
                <a:tab pos="241300" algn="l"/>
              </a:tabLst>
            </a:pPr>
            <a:r>
              <a:rPr dirty="0" sz="2600" spc="-10" b="1" i="1">
                <a:latin typeface="Arial"/>
                <a:cs typeface="Arial"/>
              </a:rPr>
              <a:t>Desirable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05"/>
              </a:spcBef>
            </a:pPr>
            <a:r>
              <a:rPr dirty="0" u="heavy" sz="28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Test</a:t>
            </a:r>
            <a:r>
              <a:rPr dirty="0" u="heavy" sz="2800" spc="-19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8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frequency</a:t>
            </a:r>
            <a:r>
              <a:rPr dirty="0" u="heavy" sz="2800" spc="-16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8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considerations</a:t>
            </a:r>
            <a:r>
              <a:rPr dirty="0" sz="2800" spc="-10">
                <a:latin typeface="Arial MT"/>
                <a:cs typeface="Arial MT"/>
              </a:rPr>
              <a:t>:</a:t>
            </a:r>
            <a:endParaRPr sz="2800">
              <a:latin typeface="Arial MT"/>
              <a:cs typeface="Arial MT"/>
            </a:endParaRPr>
          </a:p>
          <a:p>
            <a:pPr marL="241300" marR="1395095" indent="-228600">
              <a:lnSpc>
                <a:spcPts val="2510"/>
              </a:lnSpc>
              <a:spcBef>
                <a:spcPts val="77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Replacement</a:t>
            </a:r>
            <a:r>
              <a:rPr dirty="0" sz="2600" spc="-1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major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components,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equipment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service</a:t>
            </a:r>
            <a:r>
              <a:rPr dirty="0" sz="2600" spc="-135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or </a:t>
            </a:r>
            <a:r>
              <a:rPr dirty="0" sz="2600" spc="-10">
                <a:latin typeface="Arial MT"/>
                <a:cs typeface="Arial MT"/>
              </a:rPr>
              <a:t>adjustments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380"/>
              </a:lnSpc>
              <a:spcBef>
                <a:spcPts val="234"/>
              </a:spcBef>
              <a:buChar char="•"/>
              <a:tabLst>
                <a:tab pos="697865" algn="l"/>
              </a:tabLst>
            </a:pPr>
            <a:r>
              <a:rPr dirty="0" sz="2000">
                <a:latin typeface="Arial MT"/>
                <a:cs typeface="Arial MT"/>
              </a:rPr>
              <a:t>Requires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immediate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testing</a:t>
            </a:r>
            <a:endParaRPr sz="2000">
              <a:latin typeface="Arial MT"/>
              <a:cs typeface="Arial MT"/>
            </a:endParaRPr>
          </a:p>
          <a:p>
            <a:pPr marL="241300" marR="5080" indent="-228600">
              <a:lnSpc>
                <a:spcPts val="2500"/>
              </a:lnSpc>
              <a:spcBef>
                <a:spcPts val="58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If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used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for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accurately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localizing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tissue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(biopsies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&amp;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radiation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therapy treatment)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140"/>
              </a:spcBef>
              <a:buChar char="•"/>
              <a:tabLst>
                <a:tab pos="697865" algn="l"/>
              </a:tabLst>
            </a:pPr>
            <a:r>
              <a:rPr dirty="0" sz="2000" spc="-160">
                <a:latin typeface="Arial MT"/>
                <a:cs typeface="Arial MT"/>
              </a:rPr>
              <a:t>↑frequency</a:t>
            </a:r>
            <a:r>
              <a:rPr dirty="0" sz="2000" spc="-10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70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appropriate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tests</a:t>
            </a:r>
            <a:endParaRPr sz="20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384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Complexity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5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tests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10"/>
              </a:spcBef>
              <a:buChar char="•"/>
              <a:tabLst>
                <a:tab pos="697865" algn="l"/>
              </a:tabLst>
            </a:pPr>
            <a:r>
              <a:rPr dirty="0" sz="2000" spc="-155">
                <a:latin typeface="Arial MT"/>
                <a:cs typeface="Arial MT"/>
              </a:rPr>
              <a:t>↓frequency</a:t>
            </a:r>
            <a:r>
              <a:rPr dirty="0" sz="2000" spc="-1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 test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completion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3647" rIns="0" bIns="0" rtlCol="0" vert="horz">
            <a:spAutoFit/>
          </a:bodyPr>
          <a:lstStyle/>
          <a:p>
            <a:pPr marL="113664">
              <a:lnSpc>
                <a:spcPct val="100000"/>
              </a:lnSpc>
              <a:spcBef>
                <a:spcPts val="105"/>
              </a:spcBef>
            </a:pPr>
            <a:r>
              <a:rPr dirty="0"/>
              <a:t>Test</a:t>
            </a:r>
            <a:r>
              <a:rPr dirty="0" spc="-15"/>
              <a:t> </a:t>
            </a:r>
            <a:r>
              <a:rPr dirty="0" spc="-10"/>
              <a:t>Frequency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10309"/>
            <a:ext cx="10109835" cy="40633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3445"/>
              </a:lnSpc>
              <a:spcBef>
                <a:spcPts val="100"/>
              </a:spcBef>
            </a:pPr>
            <a:r>
              <a:rPr dirty="0" sz="3000" b="1">
                <a:latin typeface="Arial"/>
                <a:cs typeface="Arial"/>
              </a:rPr>
              <a:t>Daily</a:t>
            </a:r>
            <a:r>
              <a:rPr dirty="0" sz="3000" spc="-80" b="1">
                <a:latin typeface="Arial"/>
                <a:cs typeface="Arial"/>
              </a:rPr>
              <a:t> </a:t>
            </a:r>
            <a:r>
              <a:rPr dirty="0" sz="3000" b="1">
                <a:latin typeface="Arial"/>
                <a:cs typeface="Arial"/>
              </a:rPr>
              <a:t>QC</a:t>
            </a:r>
            <a:r>
              <a:rPr dirty="0" sz="3000" spc="-45" b="1">
                <a:latin typeface="Arial"/>
                <a:cs typeface="Arial"/>
              </a:rPr>
              <a:t> </a:t>
            </a:r>
            <a:r>
              <a:rPr dirty="0" sz="3000">
                <a:latin typeface="Arial MT"/>
                <a:cs typeface="Arial MT"/>
              </a:rPr>
              <a:t>tests</a:t>
            </a:r>
            <a:r>
              <a:rPr dirty="0" sz="3000" spc="-2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(</a:t>
            </a:r>
            <a:r>
              <a:rPr dirty="0" sz="3000" i="1">
                <a:latin typeface="Arial"/>
                <a:cs typeface="Arial"/>
              </a:rPr>
              <a:t>as</a:t>
            </a:r>
            <a:r>
              <a:rPr dirty="0" sz="3000" spc="-45" i="1">
                <a:latin typeface="Arial"/>
                <a:cs typeface="Arial"/>
              </a:rPr>
              <a:t> </a:t>
            </a:r>
            <a:r>
              <a:rPr dirty="0" sz="3000" i="1">
                <a:latin typeface="Arial"/>
                <a:cs typeface="Arial"/>
              </a:rPr>
              <a:t>outlined</a:t>
            </a:r>
            <a:r>
              <a:rPr dirty="0" sz="3000" spc="-140" i="1">
                <a:latin typeface="Arial"/>
                <a:cs typeface="Arial"/>
              </a:rPr>
              <a:t> </a:t>
            </a:r>
            <a:r>
              <a:rPr dirty="0" sz="3000" i="1">
                <a:latin typeface="Arial"/>
                <a:cs typeface="Arial"/>
              </a:rPr>
              <a:t>by</a:t>
            </a:r>
            <a:r>
              <a:rPr dirty="0" sz="3000" spc="-65" i="1">
                <a:latin typeface="Arial"/>
                <a:cs typeface="Arial"/>
              </a:rPr>
              <a:t> </a:t>
            </a:r>
            <a:r>
              <a:rPr dirty="0" sz="3000" i="1">
                <a:latin typeface="Arial"/>
                <a:cs typeface="Arial"/>
              </a:rPr>
              <a:t>the</a:t>
            </a:r>
            <a:r>
              <a:rPr dirty="0" sz="3000" spc="-55" i="1">
                <a:latin typeface="Arial"/>
                <a:cs typeface="Arial"/>
              </a:rPr>
              <a:t> </a:t>
            </a:r>
            <a:r>
              <a:rPr dirty="0" sz="3000" i="1">
                <a:latin typeface="Arial"/>
                <a:cs typeface="Arial"/>
              </a:rPr>
              <a:t>Canadian</a:t>
            </a:r>
            <a:r>
              <a:rPr dirty="0" sz="3000" spc="-140" i="1">
                <a:latin typeface="Arial"/>
                <a:cs typeface="Arial"/>
              </a:rPr>
              <a:t> </a:t>
            </a:r>
            <a:r>
              <a:rPr dirty="0" sz="3000" i="1">
                <a:latin typeface="Arial"/>
                <a:cs typeface="Arial"/>
              </a:rPr>
              <a:t>SC</a:t>
            </a:r>
            <a:r>
              <a:rPr dirty="0" sz="3000" spc="-80" i="1">
                <a:latin typeface="Arial"/>
                <a:cs typeface="Arial"/>
              </a:rPr>
              <a:t> </a:t>
            </a:r>
            <a:r>
              <a:rPr dirty="0" sz="3000" i="1">
                <a:latin typeface="Arial"/>
                <a:cs typeface="Arial"/>
              </a:rPr>
              <a:t>35</a:t>
            </a:r>
            <a:r>
              <a:rPr dirty="0" sz="3000">
                <a:latin typeface="Arial MT"/>
                <a:cs typeface="Arial MT"/>
              </a:rPr>
              <a:t>)</a:t>
            </a:r>
            <a:r>
              <a:rPr dirty="0" sz="3000" spc="-8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include:</a:t>
            </a:r>
            <a:endParaRPr sz="3000">
              <a:latin typeface="Arial MT"/>
              <a:cs typeface="Arial MT"/>
            </a:endParaRPr>
          </a:p>
          <a:p>
            <a:pPr marL="241300" indent="-228600">
              <a:lnSpc>
                <a:spcPts val="2935"/>
              </a:lnSpc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Equipment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Warm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Up</a:t>
            </a:r>
            <a:endParaRPr sz="2600">
              <a:latin typeface="Arial MT"/>
              <a:cs typeface="Arial MT"/>
            </a:endParaRPr>
          </a:p>
          <a:p>
            <a:pPr lvl="1" marL="696595" marR="1207770" indent="-227329">
              <a:lnSpc>
                <a:spcPts val="2300"/>
              </a:lnSpc>
              <a:spcBef>
                <a:spcPts val="525"/>
              </a:spcBef>
              <a:buChar char="•"/>
              <a:tabLst>
                <a:tab pos="697865" algn="l"/>
              </a:tabLst>
            </a:pPr>
            <a:r>
              <a:rPr dirty="0" sz="2400">
                <a:latin typeface="Arial MT"/>
                <a:cs typeface="Arial MT"/>
              </a:rPr>
              <a:t>Usually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predefined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protocol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built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into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scanner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as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per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the </a:t>
            </a:r>
            <a:r>
              <a:rPr dirty="0" sz="2400" spc="-25">
                <a:latin typeface="Arial MT"/>
                <a:cs typeface="Arial MT"/>
              </a:rPr>
              <a:t>	</a:t>
            </a:r>
            <a:r>
              <a:rPr dirty="0" sz="2400" spc="-20">
                <a:latin typeface="Arial MT"/>
                <a:cs typeface="Arial MT"/>
              </a:rPr>
              <a:t>manufacturers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specifications</a:t>
            </a:r>
            <a:endParaRPr sz="24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22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Meter</a:t>
            </a:r>
            <a:r>
              <a:rPr dirty="0" sz="2600" spc="-1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Operation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994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Equipment</a:t>
            </a:r>
            <a:r>
              <a:rPr dirty="0" sz="2600" spc="-17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Conditions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ts val="3055"/>
              </a:lnSpc>
              <a:spcBef>
                <a:spcPts val="68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Visual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inspection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electronic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display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devices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505"/>
              </a:lnSpc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Ensures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integrity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radiation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protection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35">
                <a:latin typeface="Arial MT"/>
                <a:cs typeface="Arial MT"/>
              </a:rPr>
              <a:t>considerations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are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maintained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ts val="2545"/>
              </a:lnSpc>
              <a:buChar char="•"/>
              <a:tabLst>
                <a:tab pos="697865" algn="l"/>
              </a:tabLst>
            </a:pPr>
            <a:r>
              <a:rPr dirty="0" sz="2200" spc="-20">
                <a:latin typeface="Arial MT"/>
                <a:cs typeface="Arial MT"/>
              </a:rPr>
              <a:t>Frequency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depends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on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regulatory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body</a:t>
            </a:r>
            <a:endParaRPr sz="2200">
              <a:latin typeface="Arial MT"/>
              <a:cs typeface="Arial MT"/>
            </a:endParaRPr>
          </a:p>
          <a:p>
            <a:pPr lvl="2" marL="1155065" marR="814069" indent="-228600">
              <a:lnSpc>
                <a:spcPts val="1900"/>
              </a:lnSpc>
              <a:spcBef>
                <a:spcPts val="254"/>
              </a:spcBef>
              <a:buChar char="•"/>
              <a:tabLst>
                <a:tab pos="1155065" algn="l"/>
              </a:tabLst>
            </a:pPr>
            <a:r>
              <a:rPr dirty="0" sz="1800">
                <a:latin typeface="Arial MT"/>
                <a:cs typeface="Arial MT"/>
              </a:rPr>
              <a:t>ACR</a:t>
            </a:r>
            <a:r>
              <a:rPr dirty="0" sz="1800" spc="-10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states</a:t>
            </a:r>
            <a:r>
              <a:rPr dirty="0" sz="1800" spc="-9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monthly,</a:t>
            </a:r>
            <a:r>
              <a:rPr dirty="0" sz="1800" spc="-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IAEA</a:t>
            </a:r>
            <a:r>
              <a:rPr dirty="0" sz="1800" spc="-9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states</a:t>
            </a:r>
            <a:r>
              <a:rPr dirty="0" sz="1800" spc="-9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performance</a:t>
            </a:r>
            <a:r>
              <a:rPr dirty="0" sz="1800" spc="-7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by</a:t>
            </a:r>
            <a:r>
              <a:rPr dirty="0" sz="1800" spc="-8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physicist,</a:t>
            </a:r>
            <a:r>
              <a:rPr dirty="0" sz="1800" spc="15">
                <a:latin typeface="Arial MT"/>
                <a:cs typeface="Arial MT"/>
              </a:rPr>
              <a:t> </a:t>
            </a:r>
            <a:r>
              <a:rPr dirty="0" sz="1800" b="1" i="1">
                <a:latin typeface="Arial"/>
                <a:cs typeface="Arial"/>
              </a:rPr>
              <a:t>CAMRT</a:t>
            </a:r>
            <a:r>
              <a:rPr dirty="0" sz="1800" spc="-75" b="1" i="1">
                <a:latin typeface="Arial"/>
                <a:cs typeface="Arial"/>
              </a:rPr>
              <a:t> </a:t>
            </a:r>
            <a:r>
              <a:rPr dirty="0" sz="1800" b="1" i="1">
                <a:latin typeface="Arial"/>
                <a:cs typeface="Arial"/>
              </a:rPr>
              <a:t>states</a:t>
            </a:r>
            <a:r>
              <a:rPr dirty="0" sz="1800" spc="-55" b="1" i="1">
                <a:latin typeface="Arial"/>
                <a:cs typeface="Arial"/>
              </a:rPr>
              <a:t> </a:t>
            </a:r>
            <a:r>
              <a:rPr dirty="0" sz="1800" spc="-10" b="1" i="1">
                <a:latin typeface="Arial"/>
                <a:cs typeface="Arial"/>
              </a:rPr>
              <a:t>daily technologist</a:t>
            </a:r>
            <a:r>
              <a:rPr dirty="0" sz="1800" spc="-65" b="1" i="1">
                <a:latin typeface="Arial"/>
                <a:cs typeface="Arial"/>
              </a:rPr>
              <a:t> </a:t>
            </a:r>
            <a:r>
              <a:rPr dirty="0" sz="1800" spc="-10" b="1" i="1">
                <a:latin typeface="Arial"/>
                <a:cs typeface="Arial"/>
              </a:rPr>
              <a:t>responsibility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0667"/>
            <a:ext cx="743712" cy="792479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0667"/>
            <a:ext cx="743712" cy="79247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33350">
              <a:lnSpc>
                <a:spcPct val="100000"/>
              </a:lnSpc>
              <a:spcBef>
                <a:spcPts val="100"/>
              </a:spcBef>
            </a:pPr>
            <a:r>
              <a:rPr dirty="0"/>
              <a:t>Daily</a:t>
            </a:r>
            <a:r>
              <a:rPr dirty="0" spc="-70"/>
              <a:t> </a:t>
            </a:r>
            <a:r>
              <a:rPr dirty="0"/>
              <a:t>QC</a:t>
            </a:r>
            <a:r>
              <a:rPr dirty="0" spc="10"/>
              <a:t> </a:t>
            </a:r>
            <a:r>
              <a:rPr dirty="0" spc="-10"/>
              <a:t>Procedures</a:t>
            </a:r>
          </a:p>
        </p:txBody>
      </p:sp>
      <p:sp>
        <p:nvSpPr>
          <p:cNvPr id="4" name="object 4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210185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655"/>
              </a:spcBef>
              <a:buFont typeface="Arial MT"/>
              <a:buChar char="•"/>
              <a:tabLst>
                <a:tab pos="241300" algn="l"/>
                <a:tab pos="4584065" algn="l"/>
              </a:tabLst>
            </a:pPr>
            <a:r>
              <a:rPr dirty="0" sz="3000"/>
              <a:t>Equipment</a:t>
            </a:r>
            <a:r>
              <a:rPr dirty="0" sz="3000" spc="-55"/>
              <a:t> </a:t>
            </a:r>
            <a:r>
              <a:rPr dirty="0" sz="3000" spc="-60"/>
              <a:t>Warm-</a:t>
            </a:r>
            <a:r>
              <a:rPr dirty="0" sz="3000" spc="-25"/>
              <a:t>up:</a:t>
            </a:r>
            <a:r>
              <a:rPr dirty="0" sz="3000"/>
              <a:t>	</a:t>
            </a:r>
            <a:endParaRPr sz="3000"/>
          </a:p>
          <a:p>
            <a:pPr marL="469265" marR="1035050" indent="-457200">
              <a:lnSpc>
                <a:spcPts val="3000"/>
              </a:lnSpc>
              <a:spcBef>
                <a:spcPts val="1845"/>
              </a:spcBef>
              <a:buChar char="•"/>
              <a:tabLst>
                <a:tab pos="469265" algn="l"/>
              </a:tabLst>
            </a:pPr>
            <a:r>
              <a:rPr dirty="0" u="none" sz="2800" i="0">
                <a:latin typeface="Arial MT"/>
                <a:cs typeface="Arial MT"/>
              </a:rPr>
              <a:t>There</a:t>
            </a:r>
            <a:r>
              <a:rPr dirty="0" u="none" sz="2800" spc="-135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is</a:t>
            </a:r>
            <a:r>
              <a:rPr dirty="0" u="none" sz="2800" spc="-180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a</a:t>
            </a:r>
            <a:r>
              <a:rPr dirty="0" u="none" sz="2800" spc="-155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warmup</a:t>
            </a:r>
            <a:r>
              <a:rPr dirty="0" u="none" sz="2800" spc="-95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period</a:t>
            </a:r>
            <a:r>
              <a:rPr dirty="0" u="none" sz="2800" spc="-120" i="0">
                <a:latin typeface="Arial MT"/>
                <a:cs typeface="Arial MT"/>
              </a:rPr>
              <a:t> </a:t>
            </a:r>
            <a:r>
              <a:rPr dirty="0" u="none" sz="2800" spc="-10" i="0">
                <a:latin typeface="Arial MT"/>
                <a:cs typeface="Arial MT"/>
              </a:rPr>
              <a:t>before</a:t>
            </a:r>
            <a:r>
              <a:rPr dirty="0" u="none" sz="2800" spc="-165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the</a:t>
            </a:r>
            <a:r>
              <a:rPr dirty="0" u="none" sz="2800" spc="-165" i="0">
                <a:latin typeface="Arial MT"/>
                <a:cs typeface="Arial MT"/>
              </a:rPr>
              <a:t> </a:t>
            </a:r>
            <a:r>
              <a:rPr dirty="0" u="none" sz="2800" spc="-10" i="0">
                <a:latin typeface="Arial MT"/>
                <a:cs typeface="Arial MT"/>
              </a:rPr>
              <a:t>system</a:t>
            </a:r>
            <a:r>
              <a:rPr dirty="0" u="none" sz="2800" spc="-165" i="0">
                <a:latin typeface="Arial MT"/>
                <a:cs typeface="Arial MT"/>
              </a:rPr>
              <a:t> </a:t>
            </a:r>
            <a:r>
              <a:rPr dirty="0" u="none" sz="2800" spc="-10" i="0">
                <a:latin typeface="Arial MT"/>
                <a:cs typeface="Arial MT"/>
              </a:rPr>
              <a:t>performs optimally</a:t>
            </a:r>
            <a:endParaRPr sz="2800">
              <a:latin typeface="Arial MT"/>
              <a:cs typeface="Arial MT"/>
            </a:endParaRPr>
          </a:p>
          <a:p>
            <a:pPr lvl="1" marL="1213485" marR="532765" indent="-457200">
              <a:lnSpc>
                <a:spcPts val="2600"/>
              </a:lnSpc>
              <a:spcBef>
                <a:spcPts val="515"/>
              </a:spcBef>
              <a:buChar char="•"/>
              <a:tabLst>
                <a:tab pos="1213485" algn="l"/>
              </a:tabLst>
            </a:pPr>
            <a:r>
              <a:rPr dirty="0" sz="2400">
                <a:latin typeface="Arial MT"/>
                <a:cs typeface="Arial MT"/>
              </a:rPr>
              <a:t>Systems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that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have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no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“downtime”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still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require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 spc="-60">
                <a:latin typeface="Arial MT"/>
                <a:cs typeface="Arial MT"/>
              </a:rPr>
              <a:t>warm-</a:t>
            </a:r>
            <a:r>
              <a:rPr dirty="0" sz="2400">
                <a:latin typeface="Arial MT"/>
                <a:cs typeface="Arial MT"/>
              </a:rPr>
              <a:t>up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every 24hours</a:t>
            </a:r>
            <a:endParaRPr sz="2400">
              <a:latin typeface="Arial MT"/>
              <a:cs typeface="Arial MT"/>
            </a:endParaRPr>
          </a:p>
          <a:p>
            <a:pPr lvl="2" marL="1612265" indent="-457200">
              <a:lnSpc>
                <a:spcPct val="100000"/>
              </a:lnSpc>
              <a:spcBef>
                <a:spcPts val="175"/>
              </a:spcBef>
              <a:buChar char="•"/>
              <a:tabLst>
                <a:tab pos="1612265" algn="l"/>
              </a:tabLst>
            </a:pPr>
            <a:r>
              <a:rPr dirty="0" sz="2000">
                <a:latin typeface="Arial MT"/>
                <a:cs typeface="Arial MT"/>
              </a:rPr>
              <a:t>Must</a:t>
            </a:r>
            <a:r>
              <a:rPr dirty="0" sz="2000" spc="-1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consistent,</a:t>
            </a:r>
            <a:r>
              <a:rPr dirty="0" sz="2000" spc="-1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occurring</a:t>
            </a:r>
            <a:r>
              <a:rPr dirty="0" sz="2000" spc="-1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at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same</a:t>
            </a:r>
            <a:r>
              <a:rPr dirty="0" sz="2000" spc="-10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time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day</a:t>
            </a:r>
            <a:endParaRPr sz="2000">
              <a:latin typeface="Arial MT"/>
              <a:cs typeface="Arial MT"/>
            </a:endParaRPr>
          </a:p>
          <a:p>
            <a:pPr marL="469265" indent="-456565">
              <a:lnSpc>
                <a:spcPct val="100000"/>
              </a:lnSpc>
              <a:spcBef>
                <a:spcPts val="580"/>
              </a:spcBef>
              <a:buChar char="•"/>
              <a:tabLst>
                <a:tab pos="469265" algn="l"/>
              </a:tabLst>
            </a:pPr>
            <a:r>
              <a:rPr dirty="0" u="none" sz="2800" i="0">
                <a:latin typeface="Arial MT"/>
                <a:cs typeface="Arial MT"/>
              </a:rPr>
              <a:t>May</a:t>
            </a:r>
            <a:r>
              <a:rPr dirty="0" u="none" sz="2800" spc="-130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include</a:t>
            </a:r>
            <a:r>
              <a:rPr dirty="0" u="none" sz="2800" spc="-110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the</a:t>
            </a:r>
            <a:r>
              <a:rPr dirty="0" u="none" sz="2800" spc="-145" i="0">
                <a:latin typeface="Arial MT"/>
                <a:cs typeface="Arial MT"/>
              </a:rPr>
              <a:t> </a:t>
            </a:r>
            <a:r>
              <a:rPr dirty="0" u="none" sz="2800" spc="-40" i="0">
                <a:latin typeface="Arial MT"/>
                <a:cs typeface="Arial MT"/>
              </a:rPr>
              <a:t>boot-</a:t>
            </a:r>
            <a:r>
              <a:rPr dirty="0" u="none" sz="2800" i="0">
                <a:latin typeface="Arial MT"/>
                <a:cs typeface="Arial MT"/>
              </a:rPr>
              <a:t>up</a:t>
            </a:r>
            <a:r>
              <a:rPr dirty="0" u="none" sz="2800" spc="-165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of</a:t>
            </a:r>
            <a:r>
              <a:rPr dirty="0" u="none" sz="2800" spc="-155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the</a:t>
            </a:r>
            <a:r>
              <a:rPr dirty="0" u="none" sz="2800" spc="-130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system</a:t>
            </a:r>
            <a:r>
              <a:rPr dirty="0" u="none" sz="2800" spc="-160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and</a:t>
            </a:r>
            <a:r>
              <a:rPr dirty="0" u="none" sz="2800" spc="-155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operating</a:t>
            </a:r>
            <a:r>
              <a:rPr dirty="0" u="none" sz="2800" spc="-140" i="0">
                <a:latin typeface="Arial MT"/>
                <a:cs typeface="Arial MT"/>
              </a:rPr>
              <a:t> </a:t>
            </a:r>
            <a:r>
              <a:rPr dirty="0" u="none" sz="2800" spc="-10" i="0">
                <a:latin typeface="Arial MT"/>
                <a:cs typeface="Arial MT"/>
              </a:rPr>
              <a:t>system</a:t>
            </a:r>
            <a:endParaRPr sz="2800">
              <a:latin typeface="Arial MT"/>
              <a:cs typeface="Arial MT"/>
            </a:endParaRPr>
          </a:p>
          <a:p>
            <a:pPr marL="469265" indent="-456565">
              <a:lnSpc>
                <a:spcPct val="100000"/>
              </a:lnSpc>
              <a:spcBef>
                <a:spcPts val="695"/>
              </a:spcBef>
              <a:buChar char="•"/>
              <a:tabLst>
                <a:tab pos="469265" algn="l"/>
              </a:tabLst>
            </a:pPr>
            <a:r>
              <a:rPr dirty="0" u="none" sz="2800" i="0">
                <a:latin typeface="Arial MT"/>
                <a:cs typeface="Arial MT"/>
              </a:rPr>
              <a:t>Warms</a:t>
            </a:r>
            <a:r>
              <a:rPr dirty="0" u="none" sz="2800" spc="-125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up</a:t>
            </a:r>
            <a:r>
              <a:rPr dirty="0" u="none" sz="2800" spc="-120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the</a:t>
            </a:r>
            <a:r>
              <a:rPr dirty="0" u="none" sz="2800" spc="-114" i="0">
                <a:latin typeface="Arial MT"/>
                <a:cs typeface="Arial MT"/>
              </a:rPr>
              <a:t> </a:t>
            </a:r>
            <a:r>
              <a:rPr dirty="0" u="none" sz="2800" spc="-40" i="0">
                <a:latin typeface="Arial MT"/>
                <a:cs typeface="Arial MT"/>
              </a:rPr>
              <a:t>x-</a:t>
            </a:r>
            <a:r>
              <a:rPr dirty="0" u="none" sz="2800" i="0">
                <a:latin typeface="Arial MT"/>
                <a:cs typeface="Arial MT"/>
              </a:rPr>
              <a:t>ray</a:t>
            </a:r>
            <a:r>
              <a:rPr dirty="0" u="none" sz="2800" spc="-135" i="0">
                <a:latin typeface="Arial MT"/>
                <a:cs typeface="Arial MT"/>
              </a:rPr>
              <a:t> </a:t>
            </a:r>
            <a:r>
              <a:rPr dirty="0" u="none" sz="2800" spc="-20" i="0">
                <a:latin typeface="Arial MT"/>
                <a:cs typeface="Arial MT"/>
              </a:rPr>
              <a:t>tube</a:t>
            </a:r>
            <a:endParaRPr sz="2800">
              <a:latin typeface="Arial MT"/>
              <a:cs typeface="Arial MT"/>
            </a:endParaRPr>
          </a:p>
          <a:p>
            <a:pPr marL="469265" indent="-456565">
              <a:lnSpc>
                <a:spcPct val="100000"/>
              </a:lnSpc>
              <a:spcBef>
                <a:spcPts val="1300"/>
              </a:spcBef>
              <a:buChar char="•"/>
              <a:tabLst>
                <a:tab pos="469265" algn="l"/>
              </a:tabLst>
            </a:pPr>
            <a:r>
              <a:rPr dirty="0" u="none" sz="2800" spc="-10" i="0">
                <a:latin typeface="Arial MT"/>
                <a:cs typeface="Arial MT"/>
              </a:rPr>
              <a:t>Calibrates</a:t>
            </a:r>
            <a:r>
              <a:rPr dirty="0" u="none" sz="2800" spc="-145" i="0">
                <a:latin typeface="Arial MT"/>
                <a:cs typeface="Arial MT"/>
              </a:rPr>
              <a:t> </a:t>
            </a:r>
            <a:r>
              <a:rPr dirty="0" u="none" sz="2800" spc="-10" i="0">
                <a:latin typeface="Arial MT"/>
                <a:cs typeface="Arial MT"/>
              </a:rPr>
              <a:t>the</a:t>
            </a:r>
            <a:r>
              <a:rPr dirty="0" u="none" sz="2800" spc="-180" i="0">
                <a:latin typeface="Arial MT"/>
                <a:cs typeface="Arial MT"/>
              </a:rPr>
              <a:t> </a:t>
            </a:r>
            <a:r>
              <a:rPr dirty="0" u="none" sz="2800" spc="-10" i="0">
                <a:latin typeface="Arial MT"/>
                <a:cs typeface="Arial MT"/>
              </a:rPr>
              <a:t>detectors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0667"/>
            <a:ext cx="743712" cy="79247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96139" rIns="0" bIns="0" rtlCol="0" vert="horz">
            <a:spAutoFit/>
          </a:bodyPr>
          <a:lstStyle/>
          <a:p>
            <a:pPr marL="113664">
              <a:lnSpc>
                <a:spcPct val="100000"/>
              </a:lnSpc>
              <a:spcBef>
                <a:spcPts val="100"/>
              </a:spcBef>
            </a:pPr>
            <a:r>
              <a:rPr dirty="0"/>
              <a:t>Visual</a:t>
            </a:r>
            <a:r>
              <a:rPr dirty="0" spc="-120"/>
              <a:t> </a:t>
            </a:r>
            <a:r>
              <a:rPr dirty="0"/>
              <a:t>Inspection</a:t>
            </a:r>
            <a:r>
              <a:rPr dirty="0" spc="-60"/>
              <a:t> </a:t>
            </a:r>
            <a:r>
              <a:rPr dirty="0" spc="-10"/>
              <a:t>Checklist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690528"/>
            <a:ext cx="8680450" cy="4222750"/>
          </a:xfrm>
          <a:prstGeom prst="rect">
            <a:avLst/>
          </a:prstGeom>
        </p:spPr>
        <p:txBody>
          <a:bodyPr wrap="square" lIns="0" tIns="673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30"/>
              </a:spcBef>
            </a:pP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visual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inspection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may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include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following:</a:t>
            </a:r>
            <a:endParaRPr sz="28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40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Checking</a:t>
            </a:r>
            <a:r>
              <a:rPr dirty="0" sz="2600" spc="-1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integrity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cables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&amp;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wires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39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Checking</a:t>
            </a:r>
            <a:r>
              <a:rPr dirty="0" sz="2600" spc="-1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WW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&amp;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WL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display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409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Checking</a:t>
            </a:r>
            <a:r>
              <a:rPr dirty="0" sz="2600" spc="-1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for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appropriate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warning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labels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&amp;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service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records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39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Room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cleanliness/safety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concerns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ts val="3105"/>
              </a:lnSpc>
              <a:spcBef>
                <a:spcPts val="38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Checking</a:t>
            </a:r>
            <a:r>
              <a:rPr dirty="0" sz="2600" spc="-1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ensure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all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equipment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functioning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625"/>
              </a:lnSpc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Examples:</a:t>
            </a:r>
            <a:endParaRPr sz="22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115"/>
              </a:spcBef>
              <a:buChar char="•"/>
              <a:tabLst>
                <a:tab pos="1155065" algn="l"/>
              </a:tabLst>
            </a:pPr>
            <a:r>
              <a:rPr dirty="0" sz="1800">
                <a:latin typeface="Arial MT"/>
                <a:cs typeface="Arial MT"/>
              </a:rPr>
              <a:t>Table</a:t>
            </a:r>
            <a:r>
              <a:rPr dirty="0" sz="1800" spc="-9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height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&amp;</a:t>
            </a:r>
            <a:r>
              <a:rPr dirty="0" sz="1800" spc="-8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position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indicators</a:t>
            </a:r>
            <a:endParaRPr sz="18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95"/>
              </a:spcBef>
              <a:buChar char="•"/>
              <a:tabLst>
                <a:tab pos="1155065" algn="l"/>
              </a:tabLst>
            </a:pPr>
            <a:r>
              <a:rPr dirty="0" sz="1800">
                <a:latin typeface="Arial MT"/>
                <a:cs typeface="Arial MT"/>
              </a:rPr>
              <a:t>Gantry</a:t>
            </a:r>
            <a:r>
              <a:rPr dirty="0" sz="1800" spc="-1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angulation</a:t>
            </a:r>
            <a:r>
              <a:rPr dirty="0" sz="1800" spc="-10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indicators</a:t>
            </a:r>
            <a:endParaRPr sz="18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110"/>
              </a:spcBef>
              <a:buChar char="•"/>
              <a:tabLst>
                <a:tab pos="1155065" algn="l"/>
              </a:tabLst>
            </a:pPr>
            <a:r>
              <a:rPr dirty="0" sz="1800">
                <a:latin typeface="Arial MT"/>
                <a:cs typeface="Arial MT"/>
              </a:rPr>
              <a:t>Laser</a:t>
            </a:r>
            <a:r>
              <a:rPr dirty="0" sz="1800" spc="-1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localization</a:t>
            </a:r>
            <a:r>
              <a:rPr dirty="0" sz="1800" spc="-7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lights</a:t>
            </a:r>
            <a:endParaRPr sz="18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95"/>
              </a:spcBef>
              <a:buChar char="•"/>
              <a:tabLst>
                <a:tab pos="1155065" algn="l"/>
              </a:tabLst>
            </a:pPr>
            <a:r>
              <a:rPr dirty="0" sz="1800">
                <a:latin typeface="Arial MT"/>
                <a:cs typeface="Arial MT"/>
              </a:rPr>
              <a:t>Intercom</a:t>
            </a:r>
            <a:r>
              <a:rPr dirty="0" sz="1800" spc="-11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system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0667"/>
            <a:ext cx="743712" cy="79247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209550">
              <a:lnSpc>
                <a:spcPct val="100000"/>
              </a:lnSpc>
              <a:spcBef>
                <a:spcPts val="100"/>
              </a:spcBef>
            </a:pPr>
            <a:r>
              <a:rPr dirty="0"/>
              <a:t>Weekly</a:t>
            </a:r>
            <a:r>
              <a:rPr dirty="0" spc="-60"/>
              <a:t> </a:t>
            </a:r>
            <a:r>
              <a:rPr dirty="0"/>
              <a:t>QC</a:t>
            </a:r>
            <a:r>
              <a:rPr dirty="0" spc="-5"/>
              <a:t> </a:t>
            </a:r>
            <a:r>
              <a:rPr dirty="0" spc="-10"/>
              <a:t>Tests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45784"/>
            <a:ext cx="9775190" cy="4166235"/>
          </a:xfrm>
          <a:prstGeom prst="rect">
            <a:avLst/>
          </a:prstGeom>
        </p:spPr>
        <p:txBody>
          <a:bodyPr wrap="square" lIns="0" tIns="539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25"/>
              </a:spcBef>
            </a:pP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CT</a:t>
            </a:r>
            <a:r>
              <a:rPr dirty="0" u="heavy" sz="2800" spc="-19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Number</a:t>
            </a:r>
            <a:r>
              <a:rPr dirty="0" u="heavy" sz="2800" spc="-13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Accuracy</a:t>
            </a:r>
            <a:endParaRPr sz="28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31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Using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uniform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water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phantom:</a:t>
            </a:r>
            <a:endParaRPr sz="2600">
              <a:latin typeface="Arial MT"/>
              <a:cs typeface="Arial MT"/>
            </a:endParaRPr>
          </a:p>
          <a:p>
            <a:pPr lvl="1" marL="697865" marR="5080" indent="-228600">
              <a:lnSpc>
                <a:spcPts val="2500"/>
              </a:lnSpc>
              <a:spcBef>
                <a:spcPts val="370"/>
              </a:spcBef>
              <a:buChar char="•"/>
              <a:tabLst>
                <a:tab pos="697865" algn="l"/>
              </a:tabLst>
            </a:pP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mean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CT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number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water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and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SD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within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large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ROI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must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remain within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established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45">
                <a:latin typeface="Arial MT"/>
                <a:cs typeface="Arial MT"/>
              </a:rPr>
              <a:t>baseli</a:t>
            </a:r>
            <a:r>
              <a:rPr dirty="0" baseline="1736" sz="2400" spc="-217">
                <a:latin typeface="Arial MT"/>
                <a:cs typeface="Arial MT"/>
              </a:rPr>
              <a:t>2</a:t>
            </a:r>
            <a:r>
              <a:rPr dirty="0" sz="2200" spc="-145">
                <a:latin typeface="Arial MT"/>
                <a:cs typeface="Arial MT"/>
              </a:rPr>
              <a:t>ne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&amp;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acceptable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limits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variation</a:t>
            </a:r>
            <a:endParaRPr sz="22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140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CT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number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for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must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within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range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0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(±</a:t>
            </a:r>
            <a:r>
              <a:rPr dirty="0" sz="2000" spc="-145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4HU)</a:t>
            </a:r>
            <a:endParaRPr sz="2000">
              <a:latin typeface="Arial MT"/>
              <a:cs typeface="Arial MT"/>
            </a:endParaRPr>
          </a:p>
          <a:p>
            <a:pPr marL="12700">
              <a:lnSpc>
                <a:spcPts val="3350"/>
              </a:lnSpc>
              <a:spcBef>
                <a:spcPts val="420"/>
              </a:spcBef>
            </a:pP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CT</a:t>
            </a:r>
            <a:r>
              <a:rPr dirty="0" u="heavy" sz="2800" spc="-1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Noise</a:t>
            </a:r>
            <a:endParaRPr sz="2800">
              <a:latin typeface="Arial"/>
              <a:cs typeface="Arial"/>
            </a:endParaRPr>
          </a:p>
          <a:p>
            <a:pPr marL="241300" indent="-228600">
              <a:lnSpc>
                <a:spcPts val="3110"/>
              </a:lnSpc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Using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uniform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water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phantom: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520"/>
              </a:lnSpc>
              <a:spcBef>
                <a:spcPts val="475"/>
              </a:spcBef>
              <a:buChar char="•"/>
              <a:tabLst>
                <a:tab pos="697865" algn="l"/>
              </a:tabLst>
            </a:pPr>
            <a:r>
              <a:rPr dirty="0" sz="2200">
                <a:latin typeface="Arial MT"/>
                <a:cs typeface="Arial MT"/>
              </a:rPr>
              <a:t>Noise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is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calculated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by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variation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CT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numbers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from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mean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value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in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 spc="-50">
                <a:latin typeface="Arial MT"/>
                <a:cs typeface="Arial MT"/>
              </a:rPr>
              <a:t>a</a:t>
            </a:r>
            <a:endParaRPr sz="2200">
              <a:latin typeface="Arial MT"/>
              <a:cs typeface="Arial MT"/>
            </a:endParaRPr>
          </a:p>
          <a:p>
            <a:pPr marL="697865">
              <a:lnSpc>
                <a:spcPts val="2520"/>
              </a:lnSpc>
            </a:pPr>
            <a:r>
              <a:rPr dirty="0" sz="2200" spc="-10">
                <a:latin typeface="Arial MT"/>
                <a:cs typeface="Arial MT"/>
              </a:rPr>
              <a:t>defined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area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in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image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phantom</a:t>
            </a:r>
            <a:endParaRPr sz="2200">
              <a:latin typeface="Arial MT"/>
              <a:cs typeface="Arial MT"/>
            </a:endParaRPr>
          </a:p>
          <a:p>
            <a:pPr lvl="2" marL="1612265" indent="-228600">
              <a:lnSpc>
                <a:spcPct val="100000"/>
              </a:lnSpc>
              <a:spcBef>
                <a:spcPts val="315"/>
              </a:spcBef>
              <a:buChar char="•"/>
              <a:tabLst>
                <a:tab pos="1612265" algn="l"/>
              </a:tabLst>
            </a:pPr>
            <a:r>
              <a:rPr dirty="0" sz="1800">
                <a:latin typeface="Arial MT"/>
                <a:cs typeface="Arial MT"/>
              </a:rPr>
              <a:t>Its</a:t>
            </a:r>
            <a:r>
              <a:rPr dirty="0" sz="1800" spc="-1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magnitude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is</a:t>
            </a:r>
            <a:r>
              <a:rPr dirty="0" sz="1800" spc="-8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equal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to</a:t>
            </a:r>
            <a:r>
              <a:rPr dirty="0" sz="1800" spc="-7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the</a:t>
            </a:r>
            <a:r>
              <a:rPr dirty="0" sz="1800" spc="-8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SD</a:t>
            </a:r>
            <a:r>
              <a:rPr dirty="0" sz="1800" spc="-6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of</a:t>
            </a:r>
            <a:r>
              <a:rPr dirty="0" sz="1800" spc="-5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the</a:t>
            </a:r>
            <a:r>
              <a:rPr dirty="0" sz="1800" spc="-8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CT</a:t>
            </a:r>
            <a:r>
              <a:rPr dirty="0" sz="1800" spc="-5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number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values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within</a:t>
            </a:r>
            <a:r>
              <a:rPr dirty="0" sz="1800" spc="5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the</a:t>
            </a:r>
            <a:r>
              <a:rPr dirty="0" sz="1800" spc="-70">
                <a:latin typeface="Arial MT"/>
                <a:cs typeface="Arial MT"/>
              </a:rPr>
              <a:t> </a:t>
            </a:r>
            <a:r>
              <a:rPr dirty="0" sz="1800" spc="-25">
                <a:latin typeface="Arial MT"/>
                <a:cs typeface="Arial MT"/>
              </a:rPr>
              <a:t>ROI</a:t>
            </a:r>
            <a:endParaRPr sz="1800">
              <a:latin typeface="Arial MT"/>
              <a:cs typeface="Arial MT"/>
            </a:endParaRPr>
          </a:p>
          <a:p>
            <a:pPr marL="1155065" indent="-228600">
              <a:lnSpc>
                <a:spcPct val="100000"/>
              </a:lnSpc>
              <a:spcBef>
                <a:spcPts val="295"/>
              </a:spcBef>
              <a:buChar char="•"/>
              <a:tabLst>
                <a:tab pos="1155065" algn="l"/>
              </a:tabLst>
            </a:pPr>
            <a:r>
              <a:rPr dirty="0" sz="2000">
                <a:solidFill>
                  <a:srgbClr val="0D2841"/>
                </a:solidFill>
                <a:latin typeface="Arial MT"/>
                <a:cs typeface="Arial MT"/>
              </a:rPr>
              <a:t>SD</a:t>
            </a:r>
            <a:r>
              <a:rPr dirty="0" sz="2000" spc="-50">
                <a:solidFill>
                  <a:srgbClr val="0D2841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D2841"/>
                </a:solidFill>
                <a:latin typeface="Arial MT"/>
                <a:cs typeface="Arial MT"/>
              </a:rPr>
              <a:t>within</a:t>
            </a:r>
            <a:r>
              <a:rPr dirty="0" sz="2000" spc="-50">
                <a:solidFill>
                  <a:srgbClr val="0D2841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D2841"/>
                </a:solidFill>
                <a:latin typeface="Arial MT"/>
                <a:cs typeface="Arial MT"/>
              </a:rPr>
              <a:t>the</a:t>
            </a:r>
            <a:r>
              <a:rPr dirty="0" sz="2000" spc="-75">
                <a:solidFill>
                  <a:srgbClr val="0D2841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D2841"/>
                </a:solidFill>
                <a:latin typeface="Arial MT"/>
                <a:cs typeface="Arial MT"/>
              </a:rPr>
              <a:t>ROI</a:t>
            </a:r>
            <a:r>
              <a:rPr dirty="0" sz="2000" spc="-105">
                <a:solidFill>
                  <a:srgbClr val="0D2841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D2841"/>
                </a:solidFill>
                <a:latin typeface="Arial MT"/>
                <a:cs typeface="Arial MT"/>
              </a:rPr>
              <a:t>must</a:t>
            </a:r>
            <a:r>
              <a:rPr dirty="0" sz="2000" spc="-105">
                <a:solidFill>
                  <a:srgbClr val="0D2841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D2841"/>
                </a:solidFill>
                <a:latin typeface="Arial MT"/>
                <a:cs typeface="Arial MT"/>
              </a:rPr>
              <a:t>be</a:t>
            </a:r>
            <a:r>
              <a:rPr dirty="0" sz="2000" spc="-85">
                <a:solidFill>
                  <a:srgbClr val="0D2841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D2841"/>
                </a:solidFill>
                <a:latin typeface="Arial MT"/>
                <a:cs typeface="Arial MT"/>
              </a:rPr>
              <a:t>no</a:t>
            </a:r>
            <a:r>
              <a:rPr dirty="0" sz="2000" spc="-55">
                <a:solidFill>
                  <a:srgbClr val="0D2841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D2841"/>
                </a:solidFill>
                <a:latin typeface="Arial MT"/>
                <a:cs typeface="Arial MT"/>
              </a:rPr>
              <a:t>greater</a:t>
            </a:r>
            <a:r>
              <a:rPr dirty="0" sz="2000" spc="-165">
                <a:solidFill>
                  <a:srgbClr val="0D2841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D2841"/>
                </a:solidFill>
                <a:latin typeface="Arial MT"/>
                <a:cs typeface="Arial MT"/>
              </a:rPr>
              <a:t>than</a:t>
            </a:r>
            <a:r>
              <a:rPr dirty="0" sz="2000" spc="-80">
                <a:solidFill>
                  <a:srgbClr val="0D2841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D2841"/>
                </a:solidFill>
                <a:latin typeface="Arial MT"/>
                <a:cs typeface="Arial MT"/>
              </a:rPr>
              <a:t>±10%</a:t>
            </a:r>
            <a:r>
              <a:rPr dirty="0" sz="2000" spc="-95">
                <a:solidFill>
                  <a:srgbClr val="0D2841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D2841"/>
                </a:solidFill>
                <a:latin typeface="Arial MT"/>
                <a:cs typeface="Arial MT"/>
              </a:rPr>
              <a:t>(or</a:t>
            </a:r>
            <a:r>
              <a:rPr dirty="0" sz="2000" spc="-95">
                <a:solidFill>
                  <a:srgbClr val="0D2841"/>
                </a:solidFill>
                <a:latin typeface="Arial MT"/>
                <a:cs typeface="Arial MT"/>
              </a:rPr>
              <a:t> </a:t>
            </a:r>
            <a:r>
              <a:rPr dirty="0" sz="2000" spc="-10">
                <a:solidFill>
                  <a:srgbClr val="0D2841"/>
                </a:solidFill>
                <a:latin typeface="Arial MT"/>
                <a:cs typeface="Arial MT"/>
              </a:rPr>
              <a:t>0.2HU)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0667"/>
            <a:ext cx="743712" cy="79247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8039" rIns="0" bIns="0" rtlCol="0" vert="horz">
            <a:spAutoFit/>
          </a:bodyPr>
          <a:lstStyle/>
          <a:p>
            <a:pPr marL="75565">
              <a:lnSpc>
                <a:spcPct val="100000"/>
              </a:lnSpc>
              <a:spcBef>
                <a:spcPts val="100"/>
              </a:spcBef>
            </a:pPr>
            <a:r>
              <a:rPr dirty="0"/>
              <a:t>Weekly</a:t>
            </a:r>
            <a:r>
              <a:rPr dirty="0" spc="-80"/>
              <a:t> </a:t>
            </a:r>
            <a:r>
              <a:rPr dirty="0"/>
              <a:t>QC</a:t>
            </a:r>
            <a:r>
              <a:rPr dirty="0" spc="-15"/>
              <a:t> </a:t>
            </a:r>
            <a:r>
              <a:rPr dirty="0"/>
              <a:t>Tests</a:t>
            </a:r>
            <a:r>
              <a:rPr dirty="0" spc="-15"/>
              <a:t> </a:t>
            </a:r>
            <a:r>
              <a:rPr dirty="0" spc="-10"/>
              <a:t>(cont’d)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603447"/>
            <a:ext cx="10229850" cy="3679190"/>
          </a:xfrm>
          <a:prstGeom prst="rect">
            <a:avLst/>
          </a:prstGeom>
        </p:spPr>
        <p:txBody>
          <a:bodyPr wrap="square" lIns="0" tIns="1905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500"/>
              </a:spcBef>
            </a:pPr>
            <a:r>
              <a:rPr dirty="0" u="heavy" sz="30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Uniformity</a:t>
            </a:r>
            <a:endParaRPr sz="3000">
              <a:latin typeface="Arial"/>
              <a:cs typeface="Arial"/>
            </a:endParaRPr>
          </a:p>
          <a:p>
            <a:pPr marL="240029" indent="-227329">
              <a:lnSpc>
                <a:spcPct val="100000"/>
              </a:lnSpc>
              <a:spcBef>
                <a:spcPts val="130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Using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phantom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water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or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uniform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density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ts val="2745"/>
              </a:lnSpc>
              <a:spcBef>
                <a:spcPts val="1035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Uniformity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defined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as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consistency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CT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numbers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image</a:t>
            </a:r>
            <a:endParaRPr sz="2400">
              <a:latin typeface="Arial MT"/>
              <a:cs typeface="Arial MT"/>
            </a:endParaRPr>
          </a:p>
          <a:p>
            <a:pPr marL="697865">
              <a:lnSpc>
                <a:spcPts val="2745"/>
              </a:lnSpc>
            </a:pP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homogeneous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material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across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scan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field</a:t>
            </a:r>
            <a:endParaRPr sz="2400">
              <a:latin typeface="Arial MT"/>
              <a:cs typeface="Arial MT"/>
            </a:endParaRPr>
          </a:p>
          <a:p>
            <a:pPr lvl="1" marL="696595" marR="134620" indent="-227329">
              <a:lnSpc>
                <a:spcPts val="2800"/>
              </a:lnSpc>
              <a:spcBef>
                <a:spcPts val="680"/>
              </a:spcBef>
              <a:buChar char="•"/>
              <a:tabLst>
                <a:tab pos="697865" algn="l"/>
              </a:tabLst>
            </a:pPr>
            <a:r>
              <a:rPr dirty="0" sz="2400" spc="-10">
                <a:latin typeface="Arial MT"/>
                <a:cs typeface="Arial MT"/>
              </a:rPr>
              <a:t>Uniformity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calculated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using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difference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mean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CT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number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in </a:t>
            </a:r>
            <a:r>
              <a:rPr dirty="0" sz="2400" spc="-25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center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ROI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from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those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at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periphery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image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1435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No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more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than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±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2HU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variation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from</a:t>
            </a:r>
            <a:r>
              <a:rPr dirty="0" sz="2000" spc="-114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center</a:t>
            </a:r>
            <a:r>
              <a:rPr dirty="0" sz="2000" spc="-1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ROI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any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at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periphery</a:t>
            </a:r>
            <a:endParaRPr sz="2000">
              <a:latin typeface="Arial MT"/>
              <a:cs typeface="Arial MT"/>
            </a:endParaRPr>
          </a:p>
          <a:p>
            <a:pPr lvl="3" marL="1612265" indent="-228600">
              <a:lnSpc>
                <a:spcPct val="100000"/>
              </a:lnSpc>
              <a:spcBef>
                <a:spcPts val="305"/>
              </a:spcBef>
              <a:buChar char="•"/>
              <a:tabLst>
                <a:tab pos="1612265" algn="l"/>
              </a:tabLst>
            </a:pPr>
            <a:r>
              <a:rPr dirty="0" sz="1800">
                <a:latin typeface="Arial MT"/>
                <a:cs typeface="Arial MT"/>
              </a:rPr>
              <a:t>If</a:t>
            </a:r>
            <a:r>
              <a:rPr dirty="0" sz="1800" spc="-10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measuring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water,</a:t>
            </a:r>
            <a:r>
              <a:rPr dirty="0" sz="1800" spc="5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than</a:t>
            </a:r>
            <a:r>
              <a:rPr dirty="0" sz="1800" spc="-7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the</a:t>
            </a:r>
            <a:r>
              <a:rPr dirty="0" sz="1800" spc="-7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variation</a:t>
            </a:r>
            <a:r>
              <a:rPr dirty="0" sz="1800" spc="-6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should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be</a:t>
            </a:r>
            <a:r>
              <a:rPr dirty="0" sz="1800" spc="-7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no</a:t>
            </a:r>
            <a:r>
              <a:rPr dirty="0" sz="1800" spc="-7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greater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than</a:t>
            </a:r>
            <a:r>
              <a:rPr dirty="0" sz="1800" spc="-5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±</a:t>
            </a:r>
            <a:r>
              <a:rPr dirty="0" sz="1800" spc="-85">
                <a:latin typeface="Arial MT"/>
                <a:cs typeface="Arial MT"/>
              </a:rPr>
              <a:t> </a:t>
            </a:r>
            <a:r>
              <a:rPr dirty="0" sz="1800" spc="-25">
                <a:latin typeface="Arial MT"/>
                <a:cs typeface="Arial MT"/>
              </a:rPr>
              <a:t>5HU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0667"/>
            <a:ext cx="743712" cy="79247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51765">
              <a:lnSpc>
                <a:spcPct val="100000"/>
              </a:lnSpc>
              <a:spcBef>
                <a:spcPts val="100"/>
              </a:spcBef>
            </a:pPr>
            <a:r>
              <a:rPr dirty="0"/>
              <a:t>Monthly</a:t>
            </a:r>
            <a:r>
              <a:rPr dirty="0" spc="-60"/>
              <a:t> </a:t>
            </a:r>
            <a:r>
              <a:rPr dirty="0"/>
              <a:t>QC</a:t>
            </a:r>
            <a:r>
              <a:rPr dirty="0" spc="-20"/>
              <a:t> </a:t>
            </a:r>
            <a:r>
              <a:rPr dirty="0" spc="-10"/>
              <a:t>Tests</a:t>
            </a:r>
          </a:p>
        </p:txBody>
      </p:sp>
      <p:sp>
        <p:nvSpPr>
          <p:cNvPr id="4" name="object 4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130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90"/>
              </a:spcBef>
            </a:pPr>
            <a:r>
              <a:rPr dirty="0"/>
              <a:t>CT</a:t>
            </a:r>
            <a:r>
              <a:rPr dirty="0" spc="-80"/>
              <a:t> </a:t>
            </a:r>
            <a:r>
              <a:rPr dirty="0"/>
              <a:t>Slice</a:t>
            </a:r>
            <a:r>
              <a:rPr dirty="0" spc="-35"/>
              <a:t> </a:t>
            </a:r>
            <a:r>
              <a:rPr dirty="0" spc="-10"/>
              <a:t>Thickness</a:t>
            </a:r>
          </a:p>
          <a:p>
            <a:pPr marL="240029" indent="-227329">
              <a:lnSpc>
                <a:spcPts val="2790"/>
              </a:lnSpc>
              <a:spcBef>
                <a:spcPts val="725"/>
              </a:spcBef>
              <a:buChar char="•"/>
              <a:tabLst>
                <a:tab pos="240029" algn="l"/>
              </a:tabLst>
            </a:pPr>
            <a:r>
              <a:rPr dirty="0" u="none" sz="2400" i="0">
                <a:latin typeface="Arial MT"/>
                <a:cs typeface="Arial MT"/>
              </a:rPr>
              <a:t>Using</a:t>
            </a:r>
            <a:r>
              <a:rPr dirty="0" u="none" sz="2400" spc="-60" i="0">
                <a:latin typeface="Arial MT"/>
                <a:cs typeface="Arial MT"/>
              </a:rPr>
              <a:t> </a:t>
            </a:r>
            <a:r>
              <a:rPr dirty="0" u="none" sz="2400" i="0">
                <a:latin typeface="Arial MT"/>
                <a:cs typeface="Arial MT"/>
              </a:rPr>
              <a:t>a</a:t>
            </a:r>
            <a:r>
              <a:rPr dirty="0" u="none" sz="2400" spc="-125" i="0">
                <a:latin typeface="Arial MT"/>
                <a:cs typeface="Arial MT"/>
              </a:rPr>
              <a:t> </a:t>
            </a:r>
            <a:r>
              <a:rPr dirty="0" u="none" sz="2400" i="0">
                <a:latin typeface="Arial MT"/>
                <a:cs typeface="Arial MT"/>
              </a:rPr>
              <a:t>phantom</a:t>
            </a:r>
            <a:r>
              <a:rPr dirty="0" u="none" sz="2400" spc="-75" i="0">
                <a:latin typeface="Arial MT"/>
                <a:cs typeface="Arial MT"/>
              </a:rPr>
              <a:t> </a:t>
            </a:r>
            <a:r>
              <a:rPr dirty="0" u="none" sz="2400" i="0">
                <a:latin typeface="Arial MT"/>
                <a:cs typeface="Arial MT"/>
              </a:rPr>
              <a:t>containing</a:t>
            </a:r>
            <a:r>
              <a:rPr dirty="0" u="none" sz="2400" spc="-20" i="0">
                <a:latin typeface="Arial MT"/>
                <a:cs typeface="Arial MT"/>
              </a:rPr>
              <a:t> </a:t>
            </a:r>
            <a:r>
              <a:rPr dirty="0" u="none" sz="2400" i="0">
                <a:latin typeface="Arial MT"/>
                <a:cs typeface="Arial MT"/>
              </a:rPr>
              <a:t>a</a:t>
            </a:r>
            <a:r>
              <a:rPr dirty="0" u="none" sz="2400" spc="-125" i="0">
                <a:latin typeface="Arial MT"/>
                <a:cs typeface="Arial MT"/>
              </a:rPr>
              <a:t> </a:t>
            </a:r>
            <a:r>
              <a:rPr dirty="0" u="none" sz="2400" i="0">
                <a:latin typeface="Arial MT"/>
                <a:cs typeface="Arial MT"/>
              </a:rPr>
              <a:t>ramp,</a:t>
            </a:r>
            <a:r>
              <a:rPr dirty="0" u="none" sz="2400" spc="-130" i="0">
                <a:latin typeface="Arial MT"/>
                <a:cs typeface="Arial MT"/>
              </a:rPr>
              <a:t> </a:t>
            </a:r>
            <a:r>
              <a:rPr dirty="0" u="none" sz="2400" i="0">
                <a:latin typeface="Arial MT"/>
                <a:cs typeface="Arial MT"/>
              </a:rPr>
              <a:t>spiral</a:t>
            </a:r>
            <a:r>
              <a:rPr dirty="0" u="none" sz="2400" spc="-55" i="0">
                <a:latin typeface="Arial MT"/>
                <a:cs typeface="Arial MT"/>
              </a:rPr>
              <a:t> </a:t>
            </a:r>
            <a:r>
              <a:rPr dirty="0" u="none" sz="2400" i="0">
                <a:latin typeface="Arial MT"/>
                <a:cs typeface="Arial MT"/>
              </a:rPr>
              <a:t>or</a:t>
            </a:r>
            <a:r>
              <a:rPr dirty="0" u="none" sz="2400" spc="-120" i="0">
                <a:latin typeface="Arial MT"/>
                <a:cs typeface="Arial MT"/>
              </a:rPr>
              <a:t> </a:t>
            </a:r>
            <a:r>
              <a:rPr dirty="0" u="none" sz="2400" i="0">
                <a:latin typeface="Arial MT"/>
                <a:cs typeface="Arial MT"/>
              </a:rPr>
              <a:t>step</a:t>
            </a:r>
            <a:r>
              <a:rPr dirty="0" u="none" sz="2400" spc="-125" i="0">
                <a:latin typeface="Arial MT"/>
                <a:cs typeface="Arial MT"/>
              </a:rPr>
              <a:t> </a:t>
            </a:r>
            <a:r>
              <a:rPr dirty="0" u="none" sz="2400" i="0">
                <a:latin typeface="Arial MT"/>
                <a:cs typeface="Arial MT"/>
              </a:rPr>
              <a:t>wedge</a:t>
            </a:r>
            <a:r>
              <a:rPr dirty="0" u="none" sz="2400" spc="-55" i="0">
                <a:latin typeface="Arial MT"/>
                <a:cs typeface="Arial MT"/>
              </a:rPr>
              <a:t> </a:t>
            </a:r>
            <a:r>
              <a:rPr dirty="0" u="none" sz="2400" i="0">
                <a:latin typeface="Arial MT"/>
                <a:cs typeface="Arial MT"/>
              </a:rPr>
              <a:t>of</a:t>
            </a:r>
            <a:r>
              <a:rPr dirty="0" u="none" sz="2400" spc="-130" i="0">
                <a:latin typeface="Arial MT"/>
                <a:cs typeface="Arial MT"/>
              </a:rPr>
              <a:t> </a:t>
            </a:r>
            <a:r>
              <a:rPr dirty="0" u="none" sz="2400" spc="-10" i="0">
                <a:latin typeface="Arial MT"/>
                <a:cs typeface="Arial MT"/>
              </a:rPr>
              <a:t>known</a:t>
            </a:r>
            <a:endParaRPr sz="2400">
              <a:latin typeface="Arial MT"/>
              <a:cs typeface="Arial MT"/>
            </a:endParaRPr>
          </a:p>
          <a:p>
            <a:pPr marL="241300">
              <a:lnSpc>
                <a:spcPts val="2790"/>
              </a:lnSpc>
            </a:pPr>
            <a:r>
              <a:rPr dirty="0" u="none" sz="2400" spc="-10" i="0">
                <a:latin typeface="Arial MT"/>
                <a:cs typeface="Arial MT"/>
              </a:rPr>
              <a:t>sizes/thicknesses</a:t>
            </a:r>
            <a:endParaRPr sz="24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405"/>
              </a:spcBef>
              <a:buChar char="•"/>
              <a:tabLst>
                <a:tab pos="697865" algn="l"/>
              </a:tabLst>
            </a:pPr>
            <a:r>
              <a:rPr dirty="0" sz="2200" spc="-20">
                <a:latin typeface="Arial MT"/>
                <a:cs typeface="Arial MT"/>
              </a:rPr>
              <a:t>Evaluates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tomographic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section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thickness</a:t>
            </a:r>
            <a:endParaRPr sz="2200">
              <a:latin typeface="Arial MT"/>
              <a:cs typeface="Arial MT"/>
            </a:endParaRPr>
          </a:p>
          <a:p>
            <a:pPr lvl="2" marL="1155065" indent="-228600">
              <a:lnSpc>
                <a:spcPts val="2210"/>
              </a:lnSpc>
              <a:spcBef>
                <a:spcPts val="800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If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“selected”</a:t>
            </a:r>
            <a:r>
              <a:rPr dirty="0" sz="2000" spc="-1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slice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thickness</a:t>
            </a:r>
            <a:r>
              <a:rPr dirty="0" sz="2000" spc="-1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is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≥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2mm:</a:t>
            </a:r>
            <a:endParaRPr sz="2000">
              <a:latin typeface="Arial MT"/>
              <a:cs typeface="Arial MT"/>
            </a:endParaRPr>
          </a:p>
          <a:p>
            <a:pPr lvl="3" marL="1612265" indent="-228600">
              <a:lnSpc>
                <a:spcPts val="2000"/>
              </a:lnSpc>
              <a:buChar char="•"/>
              <a:tabLst>
                <a:tab pos="1612265" algn="l"/>
              </a:tabLst>
            </a:pPr>
            <a:r>
              <a:rPr dirty="0" sz="1900">
                <a:latin typeface="Arial MT"/>
                <a:cs typeface="Arial MT"/>
              </a:rPr>
              <a:t>The</a:t>
            </a:r>
            <a:r>
              <a:rPr dirty="0" sz="1900" spc="-13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“measured”</a:t>
            </a:r>
            <a:r>
              <a:rPr dirty="0" sz="1900" spc="-2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slice</a:t>
            </a:r>
            <a:r>
              <a:rPr dirty="0" sz="1900" spc="-11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thickness</a:t>
            </a:r>
            <a:r>
              <a:rPr dirty="0" sz="1900" spc="-8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should</a:t>
            </a:r>
            <a:r>
              <a:rPr dirty="0" sz="1900" spc="-6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not</a:t>
            </a:r>
            <a:r>
              <a:rPr dirty="0" sz="1900" spc="-12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vary</a:t>
            </a:r>
            <a:r>
              <a:rPr dirty="0" sz="1900" spc="-11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by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more</a:t>
            </a:r>
            <a:r>
              <a:rPr dirty="0" sz="1900" spc="-11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than</a:t>
            </a:r>
            <a:r>
              <a:rPr dirty="0" sz="1900" spc="-8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±1mm</a:t>
            </a:r>
            <a:r>
              <a:rPr dirty="0" sz="1900" spc="-10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from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 spc="-25">
                <a:latin typeface="Arial MT"/>
                <a:cs typeface="Arial MT"/>
              </a:rPr>
              <a:t>the</a:t>
            </a:r>
            <a:endParaRPr sz="1900">
              <a:latin typeface="Arial MT"/>
              <a:cs typeface="Arial MT"/>
            </a:endParaRPr>
          </a:p>
          <a:p>
            <a:pPr marL="1612265">
              <a:lnSpc>
                <a:spcPts val="2190"/>
              </a:lnSpc>
            </a:pPr>
            <a:r>
              <a:rPr dirty="0" u="none" sz="1900" spc="-10" i="0">
                <a:latin typeface="Arial MT"/>
                <a:cs typeface="Arial MT"/>
              </a:rPr>
              <a:t>selected</a:t>
            </a:r>
            <a:r>
              <a:rPr dirty="0" u="none" sz="1900" spc="-85" i="0">
                <a:latin typeface="Arial MT"/>
                <a:cs typeface="Arial MT"/>
              </a:rPr>
              <a:t> </a:t>
            </a:r>
            <a:r>
              <a:rPr dirty="0" u="none" sz="1900" spc="-10" i="0">
                <a:latin typeface="Arial MT"/>
                <a:cs typeface="Arial MT"/>
              </a:rPr>
              <a:t>slice</a:t>
            </a:r>
            <a:r>
              <a:rPr dirty="0" u="none" sz="1900" spc="-114" i="0">
                <a:latin typeface="Arial MT"/>
                <a:cs typeface="Arial MT"/>
              </a:rPr>
              <a:t> </a:t>
            </a:r>
            <a:r>
              <a:rPr dirty="0" u="none" sz="1900" spc="-10" i="0">
                <a:latin typeface="Arial MT"/>
                <a:cs typeface="Arial MT"/>
              </a:rPr>
              <a:t>thickness</a:t>
            </a:r>
            <a:endParaRPr sz="19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405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If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“selected”</a:t>
            </a:r>
            <a:r>
              <a:rPr dirty="0" sz="2000" spc="-1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slice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thickness</a:t>
            </a:r>
            <a:r>
              <a:rPr dirty="0" sz="2000" spc="-1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is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between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2mm→1mm:</a:t>
            </a:r>
            <a:endParaRPr sz="2000">
              <a:latin typeface="Arial MT"/>
              <a:cs typeface="Arial MT"/>
            </a:endParaRPr>
          </a:p>
          <a:p>
            <a:pPr lvl="3" marL="1612265" marR="5080" indent="-228600">
              <a:lnSpc>
                <a:spcPct val="70000"/>
              </a:lnSpc>
              <a:spcBef>
                <a:spcPts val="735"/>
              </a:spcBef>
              <a:buChar char="•"/>
              <a:tabLst>
                <a:tab pos="1612265" algn="l"/>
              </a:tabLst>
            </a:pPr>
            <a:r>
              <a:rPr dirty="0" sz="1900">
                <a:latin typeface="Arial MT"/>
                <a:cs typeface="Arial MT"/>
              </a:rPr>
              <a:t>The</a:t>
            </a:r>
            <a:r>
              <a:rPr dirty="0" sz="1900" spc="-10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measured</a:t>
            </a:r>
            <a:r>
              <a:rPr dirty="0" sz="1900" spc="-2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slice</a:t>
            </a:r>
            <a:r>
              <a:rPr dirty="0" sz="1900" spc="-9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thickness</a:t>
            </a:r>
            <a:r>
              <a:rPr dirty="0" sz="1900" spc="-4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must</a:t>
            </a:r>
            <a:r>
              <a:rPr dirty="0" sz="1900" spc="-10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not</a:t>
            </a:r>
            <a:r>
              <a:rPr dirty="0" sz="1900" spc="-10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vary</a:t>
            </a:r>
            <a:r>
              <a:rPr dirty="0" sz="1900" spc="-11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by</a:t>
            </a:r>
            <a:r>
              <a:rPr dirty="0" sz="1900" spc="-114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more</a:t>
            </a:r>
            <a:r>
              <a:rPr dirty="0" sz="1900" spc="-7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than</a:t>
            </a:r>
            <a:r>
              <a:rPr dirty="0" sz="1900" spc="-9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50%</a:t>
            </a:r>
            <a:r>
              <a:rPr dirty="0" sz="1900" spc="-9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of</a:t>
            </a:r>
            <a:r>
              <a:rPr dirty="0" sz="1900" spc="-12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the</a:t>
            </a:r>
            <a:r>
              <a:rPr dirty="0" sz="1900" spc="-10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selected </a:t>
            </a:r>
            <a:r>
              <a:rPr dirty="0" sz="1900">
                <a:latin typeface="Arial MT"/>
                <a:cs typeface="Arial MT"/>
              </a:rPr>
              <a:t>slice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thickness</a:t>
            </a:r>
            <a:endParaRPr sz="1900">
              <a:latin typeface="Arial MT"/>
              <a:cs typeface="Arial MT"/>
            </a:endParaRPr>
          </a:p>
          <a:p>
            <a:pPr lvl="2" marL="1155065" indent="-228600">
              <a:lnSpc>
                <a:spcPts val="2455"/>
              </a:lnSpc>
              <a:spcBef>
                <a:spcPts val="215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If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slice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thickness</a:t>
            </a:r>
            <a:r>
              <a:rPr dirty="0" sz="2000" spc="-1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is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˂1mm</a:t>
            </a:r>
            <a:r>
              <a:rPr dirty="0" sz="2200" spc="-20">
                <a:latin typeface="Arial MT"/>
                <a:cs typeface="Arial MT"/>
              </a:rPr>
              <a:t>:</a:t>
            </a:r>
            <a:endParaRPr sz="2200">
              <a:latin typeface="Arial MT"/>
              <a:cs typeface="Arial MT"/>
            </a:endParaRPr>
          </a:p>
          <a:p>
            <a:pPr lvl="3" marL="1612265" marR="37465" indent="-228600">
              <a:lnSpc>
                <a:spcPts val="1900"/>
              </a:lnSpc>
              <a:spcBef>
                <a:spcPts val="195"/>
              </a:spcBef>
              <a:buChar char="•"/>
              <a:tabLst>
                <a:tab pos="1612265" algn="l"/>
              </a:tabLst>
            </a:pPr>
            <a:r>
              <a:rPr dirty="0" sz="1900">
                <a:latin typeface="Arial MT"/>
                <a:cs typeface="Arial MT"/>
              </a:rPr>
              <a:t>The</a:t>
            </a:r>
            <a:r>
              <a:rPr dirty="0" sz="1900" spc="-13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measured</a:t>
            </a:r>
            <a:r>
              <a:rPr dirty="0" sz="1900" spc="-7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slice</a:t>
            </a:r>
            <a:r>
              <a:rPr dirty="0" sz="1900" spc="-9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thickness</a:t>
            </a:r>
            <a:r>
              <a:rPr dirty="0" sz="1900" spc="-8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should</a:t>
            </a:r>
            <a:r>
              <a:rPr dirty="0" sz="1900" spc="-6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not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differ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by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more</a:t>
            </a:r>
            <a:r>
              <a:rPr dirty="0" sz="1900" spc="-10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than</a:t>
            </a:r>
            <a:r>
              <a:rPr dirty="0" sz="1900" spc="-7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±0.5mm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from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 spc="-25">
                <a:latin typeface="Arial MT"/>
                <a:cs typeface="Arial MT"/>
              </a:rPr>
              <a:t>the </a:t>
            </a:r>
            <a:r>
              <a:rPr dirty="0" sz="1900" spc="-10">
                <a:latin typeface="Arial MT"/>
                <a:cs typeface="Arial MT"/>
              </a:rPr>
              <a:t>selected</a:t>
            </a:r>
            <a:r>
              <a:rPr dirty="0" sz="1900" spc="-7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slice</a:t>
            </a:r>
            <a:r>
              <a:rPr dirty="0" sz="1900" spc="-9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thickness</a:t>
            </a:r>
            <a:endParaRPr sz="1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0667"/>
            <a:ext cx="743712" cy="79247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75565">
              <a:lnSpc>
                <a:spcPct val="100000"/>
              </a:lnSpc>
              <a:spcBef>
                <a:spcPts val="105"/>
              </a:spcBef>
            </a:pPr>
            <a:r>
              <a:rPr dirty="0"/>
              <a:t>Monthly</a:t>
            </a:r>
            <a:r>
              <a:rPr dirty="0" spc="-95"/>
              <a:t> </a:t>
            </a:r>
            <a:r>
              <a:rPr dirty="0"/>
              <a:t>QC</a:t>
            </a:r>
            <a:r>
              <a:rPr dirty="0" spc="-20"/>
              <a:t> </a:t>
            </a:r>
            <a:r>
              <a:rPr dirty="0"/>
              <a:t>Tests</a:t>
            </a:r>
            <a:r>
              <a:rPr dirty="0" spc="-10"/>
              <a:t> (cont’d)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583945"/>
            <a:ext cx="10163810" cy="4234180"/>
          </a:xfrm>
          <a:prstGeom prst="rect">
            <a:avLst/>
          </a:prstGeom>
        </p:spPr>
        <p:txBody>
          <a:bodyPr wrap="square" lIns="0" tIns="21399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85"/>
              </a:spcBef>
            </a:pP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CT</a:t>
            </a:r>
            <a:r>
              <a:rPr dirty="0" u="heavy" sz="2800" spc="-19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Number</a:t>
            </a:r>
            <a:r>
              <a:rPr dirty="0" u="heavy" sz="2800" spc="-15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Linearity</a:t>
            </a:r>
            <a:endParaRPr sz="2800">
              <a:latin typeface="Arial"/>
              <a:cs typeface="Arial"/>
            </a:endParaRPr>
          </a:p>
          <a:p>
            <a:pPr marL="241300" marR="32384" indent="-228600">
              <a:lnSpc>
                <a:spcPts val="2800"/>
              </a:lnSpc>
              <a:spcBef>
                <a:spcPts val="184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Using</a:t>
            </a:r>
            <a:r>
              <a:rPr dirty="0" sz="2600" spc="-1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phantom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containing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uniform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objects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known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materials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with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wide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range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CT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numbers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55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Tests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are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completed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at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all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clinically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used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voltage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settings</a:t>
            </a:r>
            <a:endParaRPr sz="2600">
              <a:latin typeface="Arial MT"/>
              <a:cs typeface="Arial MT"/>
            </a:endParaRPr>
          </a:p>
          <a:p>
            <a:pPr lvl="1" marL="1155065" marR="5080" indent="-228600">
              <a:lnSpc>
                <a:spcPts val="2100"/>
              </a:lnSpc>
              <a:spcBef>
                <a:spcPts val="490"/>
              </a:spcBef>
              <a:buChar char="•"/>
              <a:tabLst>
                <a:tab pos="1155065" algn="l"/>
              </a:tabLst>
            </a:pPr>
            <a:r>
              <a:rPr dirty="0" sz="1800" spc="-10">
                <a:latin typeface="Arial MT"/>
                <a:cs typeface="Arial MT"/>
              </a:rPr>
              <a:t>The</a:t>
            </a:r>
            <a:r>
              <a:rPr dirty="0" sz="1800" spc="-13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measured</a:t>
            </a:r>
            <a:r>
              <a:rPr dirty="0" sz="1800" spc="-6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CT</a:t>
            </a:r>
            <a:r>
              <a:rPr dirty="0" sz="1800" spc="-6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numbers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of</a:t>
            </a:r>
            <a:r>
              <a:rPr dirty="0" sz="1800" spc="-7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the</a:t>
            </a:r>
            <a:r>
              <a:rPr dirty="0" sz="1800" spc="-7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materials</a:t>
            </a:r>
            <a:r>
              <a:rPr dirty="0" sz="1800" spc="-5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should</a:t>
            </a:r>
            <a:r>
              <a:rPr dirty="0" sz="1800" spc="-4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be</a:t>
            </a:r>
            <a:r>
              <a:rPr dirty="0" sz="1800" spc="-7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compared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with</a:t>
            </a:r>
            <a:r>
              <a:rPr dirty="0" sz="1800" spc="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the</a:t>
            </a:r>
            <a:r>
              <a:rPr dirty="0" sz="1800" spc="-7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values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provided </a:t>
            </a:r>
            <a:r>
              <a:rPr dirty="0" sz="1800">
                <a:latin typeface="Arial MT"/>
                <a:cs typeface="Arial MT"/>
              </a:rPr>
              <a:t>by</a:t>
            </a:r>
            <a:r>
              <a:rPr dirty="0" sz="1800" spc="-10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the</a:t>
            </a:r>
            <a:r>
              <a:rPr dirty="0" sz="1800" spc="-1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phantom</a:t>
            </a:r>
            <a:r>
              <a:rPr dirty="0" sz="1800" spc="-4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manufacturer</a:t>
            </a:r>
            <a:r>
              <a:rPr dirty="0" sz="1800" spc="-5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&amp;</a:t>
            </a:r>
            <a:r>
              <a:rPr dirty="0" sz="1800" spc="-10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with</a:t>
            </a:r>
            <a:r>
              <a:rPr dirty="0" sz="1800" spc="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previously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measured</a:t>
            </a:r>
            <a:r>
              <a:rPr dirty="0" sz="1800" spc="-6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values</a:t>
            </a:r>
            <a:endParaRPr sz="1800">
              <a:latin typeface="Arial MT"/>
              <a:cs typeface="Arial MT"/>
            </a:endParaRPr>
          </a:p>
          <a:p>
            <a:pPr marL="697865" indent="-228600">
              <a:lnSpc>
                <a:spcPts val="2520"/>
              </a:lnSpc>
              <a:spcBef>
                <a:spcPts val="190"/>
              </a:spcBef>
              <a:buChar char="•"/>
              <a:tabLst>
                <a:tab pos="697865" algn="l"/>
              </a:tabLst>
            </a:pP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measured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values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must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remain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within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established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limits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for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CT</a:t>
            </a:r>
            <a:endParaRPr sz="2200">
              <a:latin typeface="Arial MT"/>
              <a:cs typeface="Arial MT"/>
            </a:endParaRPr>
          </a:p>
          <a:p>
            <a:pPr marL="697865">
              <a:lnSpc>
                <a:spcPts val="2520"/>
              </a:lnSpc>
            </a:pPr>
            <a:r>
              <a:rPr dirty="0" sz="2200" spc="-10">
                <a:latin typeface="Arial MT"/>
                <a:cs typeface="Arial MT"/>
              </a:rPr>
              <a:t>scanner</a:t>
            </a:r>
            <a:endParaRPr sz="2200">
              <a:latin typeface="Arial MT"/>
              <a:cs typeface="Arial MT"/>
            </a:endParaRPr>
          </a:p>
          <a:p>
            <a:pPr lvl="1" marL="1155065" indent="-228600">
              <a:lnSpc>
                <a:spcPct val="100000"/>
              </a:lnSpc>
              <a:spcBef>
                <a:spcPts val="315"/>
              </a:spcBef>
              <a:buChar char="•"/>
              <a:tabLst>
                <a:tab pos="1155065" algn="l"/>
              </a:tabLst>
            </a:pPr>
            <a:r>
              <a:rPr dirty="0" sz="1800">
                <a:latin typeface="Arial MT"/>
                <a:cs typeface="Arial MT"/>
              </a:rPr>
              <a:t>CT</a:t>
            </a:r>
            <a:r>
              <a:rPr dirty="0" sz="1800" spc="-7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numbers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checked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over</a:t>
            </a:r>
            <a:r>
              <a:rPr dirty="0" sz="1800" spc="-4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the</a:t>
            </a:r>
            <a:r>
              <a:rPr dirty="0" sz="1800" spc="-8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CT</a:t>
            </a:r>
            <a:r>
              <a:rPr dirty="0" sz="1800" spc="-4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range</a:t>
            </a:r>
            <a:r>
              <a:rPr dirty="0" sz="1800" spc="-6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of:</a:t>
            </a:r>
            <a:r>
              <a:rPr dirty="0" sz="1800" spc="-50">
                <a:latin typeface="Arial MT"/>
                <a:cs typeface="Arial MT"/>
              </a:rPr>
              <a:t> </a:t>
            </a:r>
            <a:r>
              <a:rPr dirty="0" sz="1800" spc="-30">
                <a:latin typeface="Arial MT"/>
                <a:cs typeface="Arial MT"/>
              </a:rPr>
              <a:t>-</a:t>
            </a:r>
            <a:r>
              <a:rPr dirty="0" sz="1800">
                <a:latin typeface="Arial MT"/>
                <a:cs typeface="Arial MT"/>
              </a:rPr>
              <a:t>1000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→</a:t>
            </a:r>
            <a:r>
              <a:rPr dirty="0" sz="1800" spc="-6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+1000</a:t>
            </a:r>
            <a:endParaRPr sz="1800">
              <a:latin typeface="Arial MT"/>
              <a:cs typeface="Arial MT"/>
            </a:endParaRPr>
          </a:p>
          <a:p>
            <a:pPr lvl="1" marL="1155065" indent="-228600">
              <a:lnSpc>
                <a:spcPct val="100000"/>
              </a:lnSpc>
              <a:spcBef>
                <a:spcPts val="300"/>
              </a:spcBef>
              <a:buChar char="•"/>
              <a:tabLst>
                <a:tab pos="1155065" algn="l"/>
              </a:tabLst>
            </a:pPr>
            <a:r>
              <a:rPr dirty="0" sz="1800">
                <a:latin typeface="Arial MT"/>
                <a:cs typeface="Arial MT"/>
              </a:rPr>
              <a:t>Acceptable</a:t>
            </a:r>
            <a:r>
              <a:rPr dirty="0" sz="1800" spc="-10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limits</a:t>
            </a:r>
            <a:r>
              <a:rPr dirty="0" sz="1800" spc="-7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achieved</a:t>
            </a:r>
            <a:r>
              <a:rPr dirty="0" sz="1800" spc="-7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when</a:t>
            </a:r>
            <a:r>
              <a:rPr dirty="0" sz="1800" spc="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values</a:t>
            </a:r>
            <a:r>
              <a:rPr dirty="0" sz="1800" spc="-7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“form</a:t>
            </a:r>
            <a:r>
              <a:rPr dirty="0" sz="1800" spc="-9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</a:t>
            </a:r>
            <a:r>
              <a:rPr dirty="0" sz="1800" spc="-1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straight</a:t>
            </a:r>
            <a:r>
              <a:rPr dirty="0" sz="1800" spc="-8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line”</a:t>
            </a:r>
            <a:endParaRPr sz="1800">
              <a:latin typeface="Arial MT"/>
              <a:cs typeface="Arial MT"/>
            </a:endParaRPr>
          </a:p>
          <a:p>
            <a:pPr lvl="2" marL="1612265" indent="-228600">
              <a:lnSpc>
                <a:spcPct val="100000"/>
              </a:lnSpc>
              <a:spcBef>
                <a:spcPts val="300"/>
              </a:spcBef>
              <a:buChar char="•"/>
              <a:tabLst>
                <a:tab pos="1612265" algn="l"/>
              </a:tabLst>
            </a:pPr>
            <a:r>
              <a:rPr dirty="0" sz="1600">
                <a:latin typeface="Arial MT"/>
                <a:cs typeface="Arial MT"/>
              </a:rPr>
              <a:t>Plot</a:t>
            </a:r>
            <a:r>
              <a:rPr dirty="0" sz="1600" spc="-95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of</a:t>
            </a:r>
            <a:r>
              <a:rPr dirty="0" sz="1600" spc="-55">
                <a:latin typeface="Arial MT"/>
                <a:cs typeface="Arial MT"/>
              </a:rPr>
              <a:t> </a:t>
            </a:r>
            <a:r>
              <a:rPr dirty="0" sz="1600" spc="-10">
                <a:latin typeface="Arial MT"/>
                <a:cs typeface="Arial MT"/>
              </a:rPr>
              <a:t>average</a:t>
            </a:r>
            <a:r>
              <a:rPr dirty="0" sz="1600" spc="-55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CT</a:t>
            </a:r>
            <a:r>
              <a:rPr dirty="0" sz="1600" spc="-80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numbers</a:t>
            </a:r>
            <a:r>
              <a:rPr dirty="0" sz="1600" spc="-25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as</a:t>
            </a:r>
            <a:r>
              <a:rPr dirty="0" sz="1600" spc="-60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a</a:t>
            </a:r>
            <a:r>
              <a:rPr dirty="0" sz="1600" spc="-55">
                <a:latin typeface="Arial MT"/>
                <a:cs typeface="Arial MT"/>
              </a:rPr>
              <a:t> </a:t>
            </a:r>
            <a:r>
              <a:rPr dirty="0" sz="1600" spc="-10">
                <a:latin typeface="Arial MT"/>
                <a:cs typeface="Arial MT"/>
              </a:rPr>
              <a:t>function</a:t>
            </a:r>
            <a:r>
              <a:rPr dirty="0" sz="1600" spc="-85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of</a:t>
            </a:r>
            <a:r>
              <a:rPr dirty="0" sz="1600" spc="-45">
                <a:latin typeface="Arial MT"/>
                <a:cs typeface="Arial MT"/>
              </a:rPr>
              <a:t> </a:t>
            </a:r>
            <a:r>
              <a:rPr dirty="0" sz="1600" spc="-20">
                <a:latin typeface="Arial MT"/>
                <a:cs typeface="Arial MT"/>
              </a:rPr>
              <a:t>linear</a:t>
            </a:r>
            <a:r>
              <a:rPr dirty="0" sz="1600" spc="-114">
                <a:latin typeface="Arial MT"/>
                <a:cs typeface="Arial MT"/>
              </a:rPr>
              <a:t> </a:t>
            </a:r>
            <a:r>
              <a:rPr dirty="0" sz="1600" spc="-10">
                <a:latin typeface="Arial MT"/>
                <a:cs typeface="Arial MT"/>
              </a:rPr>
              <a:t>attenuation</a:t>
            </a:r>
            <a:r>
              <a:rPr dirty="0" sz="1600" spc="-40">
                <a:latin typeface="Arial MT"/>
                <a:cs typeface="Arial MT"/>
              </a:rPr>
              <a:t> </a:t>
            </a:r>
            <a:r>
              <a:rPr dirty="0" sz="1600" spc="-10">
                <a:latin typeface="Arial MT"/>
                <a:cs typeface="Arial MT"/>
              </a:rPr>
              <a:t>coefficients</a:t>
            </a:r>
            <a:endParaRPr sz="16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0667"/>
            <a:ext cx="743712" cy="79247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75565">
              <a:lnSpc>
                <a:spcPct val="100000"/>
              </a:lnSpc>
              <a:spcBef>
                <a:spcPts val="105"/>
              </a:spcBef>
            </a:pPr>
            <a:r>
              <a:rPr dirty="0"/>
              <a:t>Quarterly</a:t>
            </a:r>
            <a:r>
              <a:rPr dirty="0" spc="-65"/>
              <a:t> </a:t>
            </a:r>
            <a:r>
              <a:rPr dirty="0"/>
              <a:t>QC</a:t>
            </a:r>
            <a:r>
              <a:rPr dirty="0" spc="-55"/>
              <a:t> </a:t>
            </a:r>
            <a:r>
              <a:rPr dirty="0" spc="-10"/>
              <a:t>Tests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560756"/>
            <a:ext cx="10188575" cy="4553585"/>
          </a:xfrm>
          <a:prstGeom prst="rect">
            <a:avLst/>
          </a:prstGeom>
        </p:spPr>
        <p:txBody>
          <a:bodyPr wrap="square" lIns="0" tIns="2063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25"/>
              </a:spcBef>
            </a:pP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CT</a:t>
            </a:r>
            <a:r>
              <a:rPr dirty="0" u="heavy" sz="2600" spc="-9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Spatial</a:t>
            </a:r>
            <a:r>
              <a:rPr dirty="0" u="heavy" sz="2600" spc="-6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Resolution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405"/>
              </a:spcBef>
            </a:pPr>
            <a:r>
              <a:rPr dirty="0" sz="2400" spc="-10">
                <a:latin typeface="Arial MT"/>
                <a:cs typeface="Arial MT"/>
              </a:rPr>
              <a:t>Evaluated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by:</a:t>
            </a:r>
            <a:endParaRPr sz="2400">
              <a:latin typeface="Arial MT"/>
              <a:cs typeface="Arial MT"/>
            </a:endParaRPr>
          </a:p>
          <a:p>
            <a:pPr marL="697865" indent="-228600">
              <a:lnSpc>
                <a:spcPct val="100000"/>
              </a:lnSpc>
              <a:spcBef>
                <a:spcPts val="100"/>
              </a:spcBef>
              <a:buChar char="•"/>
              <a:tabLst>
                <a:tab pos="697865" algn="l"/>
              </a:tabLst>
            </a:pPr>
            <a:r>
              <a:rPr dirty="0" sz="2200" spc="-20">
                <a:latin typeface="Arial MT"/>
                <a:cs typeface="Arial MT"/>
              </a:rPr>
              <a:t>Determining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MTF</a:t>
            </a:r>
            <a:endParaRPr sz="2200">
              <a:latin typeface="Arial MT"/>
              <a:cs typeface="Arial MT"/>
            </a:endParaRPr>
          </a:p>
          <a:p>
            <a:pPr lvl="1" marL="1155065" indent="-228600">
              <a:lnSpc>
                <a:spcPct val="100000"/>
              </a:lnSpc>
              <a:spcBef>
                <a:spcPts val="10"/>
              </a:spcBef>
              <a:buChar char="•"/>
              <a:tabLst>
                <a:tab pos="1155065" algn="l"/>
              </a:tabLst>
            </a:pPr>
            <a:r>
              <a:rPr dirty="0" sz="2000" spc="-10">
                <a:latin typeface="Arial MT"/>
                <a:cs typeface="Arial MT"/>
              </a:rPr>
              <a:t>Performed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by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physicist</a:t>
            </a:r>
            <a:endParaRPr sz="2000">
              <a:latin typeface="Arial MT"/>
              <a:cs typeface="Arial MT"/>
            </a:endParaRPr>
          </a:p>
          <a:p>
            <a:pPr lvl="2" marL="1612265" marR="66040" indent="-228600">
              <a:lnSpc>
                <a:spcPct val="80100"/>
              </a:lnSpc>
              <a:spcBef>
                <a:spcPts val="505"/>
              </a:spcBef>
              <a:buChar char="•"/>
              <a:tabLst>
                <a:tab pos="1612265" algn="l"/>
              </a:tabLst>
            </a:pPr>
            <a:r>
              <a:rPr dirty="0" sz="1900">
                <a:latin typeface="Arial MT"/>
                <a:cs typeface="Arial MT"/>
              </a:rPr>
              <a:t>Measurements</a:t>
            </a:r>
            <a:r>
              <a:rPr dirty="0" sz="1900" spc="-2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of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the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50%</a:t>
            </a:r>
            <a:r>
              <a:rPr dirty="0" sz="1900" spc="-10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point</a:t>
            </a:r>
            <a:r>
              <a:rPr dirty="0" sz="1900" spc="-8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(on</a:t>
            </a:r>
            <a:r>
              <a:rPr dirty="0" sz="1900" spc="-8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the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high</a:t>
            </a:r>
            <a:r>
              <a:rPr dirty="0" sz="1900" spc="-6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contrast</a:t>
            </a:r>
            <a:r>
              <a:rPr dirty="0" sz="1900" spc="-9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wire</a:t>
            </a:r>
            <a:r>
              <a:rPr dirty="0" sz="1900" spc="-5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test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tool)</a:t>
            </a:r>
            <a:r>
              <a:rPr dirty="0" sz="1900" spc="-9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and</a:t>
            </a:r>
            <a:r>
              <a:rPr dirty="0" sz="1900" spc="-8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the</a:t>
            </a:r>
            <a:r>
              <a:rPr dirty="0" sz="1900" spc="-125">
                <a:latin typeface="Arial MT"/>
                <a:cs typeface="Arial MT"/>
              </a:rPr>
              <a:t> </a:t>
            </a:r>
            <a:r>
              <a:rPr dirty="0" sz="1900" spc="-25">
                <a:latin typeface="Arial MT"/>
                <a:cs typeface="Arial MT"/>
              </a:rPr>
              <a:t>10% </a:t>
            </a:r>
            <a:r>
              <a:rPr dirty="0" sz="1900">
                <a:latin typeface="Arial MT"/>
                <a:cs typeface="Arial MT"/>
              </a:rPr>
              <a:t>point</a:t>
            </a:r>
            <a:r>
              <a:rPr dirty="0" sz="1900" spc="-5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of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the</a:t>
            </a:r>
            <a:r>
              <a:rPr dirty="0" sz="1900" spc="-9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MTF</a:t>
            </a:r>
            <a:r>
              <a:rPr dirty="0" sz="1900" spc="-10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curve</a:t>
            </a:r>
            <a:r>
              <a:rPr dirty="0" sz="1900" spc="-5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must</a:t>
            </a:r>
            <a:r>
              <a:rPr dirty="0" sz="1900" spc="-8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be</a:t>
            </a:r>
            <a:r>
              <a:rPr dirty="0" sz="1900" spc="-8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within</a:t>
            </a:r>
            <a:r>
              <a:rPr dirty="0" sz="1900" spc="-1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0.5</a:t>
            </a:r>
            <a:r>
              <a:rPr dirty="0" sz="1900" spc="-9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lp/cm</a:t>
            </a:r>
            <a:r>
              <a:rPr dirty="0" sz="1900" spc="-7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or</a:t>
            </a:r>
            <a:r>
              <a:rPr dirty="0" sz="1900" spc="-4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±15%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of</a:t>
            </a:r>
            <a:r>
              <a:rPr dirty="0" sz="1900" spc="-10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the</a:t>
            </a:r>
            <a:r>
              <a:rPr dirty="0" sz="1900" spc="-7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established baseline</a:t>
            </a:r>
            <a:endParaRPr sz="1900">
              <a:latin typeface="Arial MT"/>
              <a:cs typeface="Arial MT"/>
            </a:endParaRPr>
          </a:p>
          <a:p>
            <a:pPr algn="r" marL="227965" marR="5872480" indent="-227965">
              <a:lnSpc>
                <a:spcPts val="2640"/>
              </a:lnSpc>
              <a:spcBef>
                <a:spcPts val="254"/>
              </a:spcBef>
              <a:buChar char="•"/>
              <a:tabLst>
                <a:tab pos="227965" algn="l"/>
              </a:tabLst>
            </a:pPr>
            <a:r>
              <a:rPr dirty="0" sz="2200" spc="-10">
                <a:latin typeface="Arial MT"/>
                <a:cs typeface="Arial MT"/>
              </a:rPr>
              <a:t>Imaging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line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pairs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phantom</a:t>
            </a:r>
            <a:endParaRPr sz="2200">
              <a:latin typeface="Arial MT"/>
              <a:cs typeface="Arial MT"/>
            </a:endParaRPr>
          </a:p>
          <a:p>
            <a:pPr algn="r" lvl="1" marL="227965" marR="5839460" indent="-227965">
              <a:lnSpc>
                <a:spcPts val="2400"/>
              </a:lnSpc>
              <a:buChar char="•"/>
              <a:tabLst>
                <a:tab pos="227965" algn="l"/>
              </a:tabLst>
            </a:pPr>
            <a:r>
              <a:rPr dirty="0" sz="2000" spc="-10">
                <a:latin typeface="Arial MT"/>
                <a:cs typeface="Arial MT"/>
              </a:rPr>
              <a:t>Performed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by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technologist</a:t>
            </a:r>
            <a:endParaRPr sz="2000">
              <a:latin typeface="Arial MT"/>
              <a:cs typeface="Arial MT"/>
            </a:endParaRPr>
          </a:p>
          <a:p>
            <a:pPr lvl="2" marL="1644650" indent="-227329">
              <a:lnSpc>
                <a:spcPts val="2190"/>
              </a:lnSpc>
              <a:spcBef>
                <a:spcPts val="120"/>
              </a:spcBef>
              <a:buChar char="•"/>
              <a:tabLst>
                <a:tab pos="1644650" algn="l"/>
              </a:tabLst>
            </a:pPr>
            <a:r>
              <a:rPr dirty="0" sz="1900">
                <a:latin typeface="Arial MT"/>
                <a:cs typeface="Arial MT"/>
              </a:rPr>
              <a:t>Using</a:t>
            </a:r>
            <a:r>
              <a:rPr dirty="0" sz="1900" spc="-12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</a:t>
            </a:r>
            <a:r>
              <a:rPr dirty="0" sz="1900" spc="-135">
                <a:latin typeface="Arial MT"/>
                <a:cs typeface="Arial MT"/>
              </a:rPr>
              <a:t> </a:t>
            </a:r>
            <a:r>
              <a:rPr dirty="0" sz="1900" spc="-40">
                <a:latin typeface="Arial MT"/>
                <a:cs typeface="Arial MT"/>
              </a:rPr>
              <a:t>line-</a:t>
            </a:r>
            <a:r>
              <a:rPr dirty="0" sz="1900">
                <a:latin typeface="Arial MT"/>
                <a:cs typeface="Arial MT"/>
              </a:rPr>
              <a:t>pair</a:t>
            </a:r>
            <a:r>
              <a:rPr dirty="0" sz="1900" spc="-4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test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pattern</a:t>
            </a:r>
            <a:r>
              <a:rPr dirty="0" sz="1900" spc="-9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with</a:t>
            </a:r>
            <a:r>
              <a:rPr dirty="0" sz="1900" spc="-8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varying</a:t>
            </a:r>
            <a:r>
              <a:rPr dirty="0" sz="1900" spc="-8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spatial</a:t>
            </a:r>
            <a:r>
              <a:rPr dirty="0" sz="1900" spc="-8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frequencies</a:t>
            </a:r>
            <a:r>
              <a:rPr dirty="0" sz="1900" spc="-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at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</a:t>
            </a:r>
            <a:r>
              <a:rPr dirty="0" sz="1900" spc="-12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point</a:t>
            </a:r>
            <a:r>
              <a:rPr dirty="0" sz="1900" spc="-10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where</a:t>
            </a:r>
            <a:r>
              <a:rPr dirty="0" sz="1900" spc="-40">
                <a:latin typeface="Arial MT"/>
                <a:cs typeface="Arial MT"/>
              </a:rPr>
              <a:t> </a:t>
            </a:r>
            <a:r>
              <a:rPr dirty="0" sz="1900" spc="-25">
                <a:latin typeface="Arial MT"/>
                <a:cs typeface="Arial MT"/>
              </a:rPr>
              <a:t>the</a:t>
            </a:r>
            <a:endParaRPr sz="1900">
              <a:latin typeface="Arial MT"/>
              <a:cs typeface="Arial MT"/>
            </a:endParaRPr>
          </a:p>
          <a:p>
            <a:pPr marL="1644650">
              <a:lnSpc>
                <a:spcPts val="2190"/>
              </a:lnSpc>
            </a:pPr>
            <a:r>
              <a:rPr dirty="0" sz="1900">
                <a:latin typeface="Arial MT"/>
                <a:cs typeface="Arial MT"/>
              </a:rPr>
              <a:t>measured</a:t>
            </a:r>
            <a:r>
              <a:rPr dirty="0" sz="1900" spc="-11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MTF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drops</a:t>
            </a:r>
            <a:r>
              <a:rPr dirty="0" sz="1900" spc="-9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to</a:t>
            </a:r>
            <a:r>
              <a:rPr dirty="0" sz="1900" spc="-13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5%;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the</a:t>
            </a:r>
            <a:r>
              <a:rPr dirty="0" sz="1900" spc="-114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limiting</a:t>
            </a:r>
            <a:r>
              <a:rPr dirty="0" sz="1900" spc="-6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resolution</a:t>
            </a:r>
            <a:r>
              <a:rPr dirty="0" sz="1900" spc="-4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should</a:t>
            </a:r>
            <a:r>
              <a:rPr dirty="0" sz="1900" spc="-7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be</a:t>
            </a:r>
            <a:r>
              <a:rPr dirty="0" sz="1900" spc="-100">
                <a:latin typeface="Arial MT"/>
                <a:cs typeface="Arial MT"/>
              </a:rPr>
              <a:t> </a:t>
            </a:r>
            <a:r>
              <a:rPr dirty="0" sz="1900" b="1">
                <a:latin typeface="Arial"/>
                <a:cs typeface="Arial"/>
              </a:rPr>
              <a:t>5</a:t>
            </a:r>
            <a:r>
              <a:rPr dirty="0" sz="1900" spc="-130" b="1">
                <a:latin typeface="Arial"/>
                <a:cs typeface="Arial"/>
              </a:rPr>
              <a:t> </a:t>
            </a:r>
            <a:r>
              <a:rPr dirty="0" sz="1900" spc="-10" b="1">
                <a:latin typeface="Arial"/>
                <a:cs typeface="Arial"/>
              </a:rPr>
              <a:t>lp/cm</a:t>
            </a:r>
            <a:endParaRPr sz="1900">
              <a:latin typeface="Arial"/>
              <a:cs typeface="Arial"/>
            </a:endParaRPr>
          </a:p>
          <a:p>
            <a:pPr marL="241300" marR="1645920" indent="-228600">
              <a:lnSpc>
                <a:spcPts val="2400"/>
              </a:lnSpc>
              <a:spcBef>
                <a:spcPts val="1040"/>
              </a:spcBef>
              <a:buChar char="•"/>
              <a:tabLst>
                <a:tab pos="241300" algn="l"/>
              </a:tabLst>
            </a:pPr>
            <a:r>
              <a:rPr dirty="0" sz="2200">
                <a:latin typeface="Arial MT"/>
                <a:cs typeface="Arial MT"/>
              </a:rPr>
              <a:t>At</a:t>
            </a:r>
            <a:r>
              <a:rPr dirty="0" sz="2200" spc="-1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minimum,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spatial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resolution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should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be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equal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manufacturers </a:t>
            </a:r>
            <a:r>
              <a:rPr dirty="0" sz="2200" spc="-25">
                <a:latin typeface="Arial MT"/>
                <a:cs typeface="Arial MT"/>
              </a:rPr>
              <a:t>specifications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for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scanner</a:t>
            </a:r>
            <a:endParaRPr sz="2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0667"/>
            <a:ext cx="743712" cy="79247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95250">
              <a:lnSpc>
                <a:spcPct val="100000"/>
              </a:lnSpc>
              <a:spcBef>
                <a:spcPts val="100"/>
              </a:spcBef>
            </a:pPr>
            <a:r>
              <a:rPr dirty="0"/>
              <a:t>Quarterly</a:t>
            </a:r>
            <a:r>
              <a:rPr dirty="0" spc="-40"/>
              <a:t> </a:t>
            </a:r>
            <a:r>
              <a:rPr dirty="0"/>
              <a:t>QC</a:t>
            </a:r>
            <a:r>
              <a:rPr dirty="0" spc="-10"/>
              <a:t> </a:t>
            </a:r>
            <a:r>
              <a:rPr dirty="0"/>
              <a:t>Tests</a:t>
            </a:r>
            <a:r>
              <a:rPr dirty="0" spc="-45"/>
              <a:t> </a:t>
            </a:r>
            <a:r>
              <a:rPr dirty="0" spc="-10"/>
              <a:t>(cont’d)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699123"/>
            <a:ext cx="10094595" cy="4303395"/>
          </a:xfrm>
          <a:prstGeom prst="rect">
            <a:avLst/>
          </a:prstGeom>
        </p:spPr>
        <p:txBody>
          <a:bodyPr wrap="square" lIns="0" tIns="590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65"/>
              </a:spcBef>
            </a:pP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CT</a:t>
            </a:r>
            <a:r>
              <a:rPr dirty="0" u="heavy" sz="2800" spc="-16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Low</a:t>
            </a:r>
            <a:r>
              <a:rPr dirty="0" u="heavy" sz="2800" spc="-17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Contrast</a:t>
            </a:r>
            <a:r>
              <a:rPr dirty="0" u="heavy" sz="2800" spc="-14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Resolution</a:t>
            </a:r>
            <a:endParaRPr sz="2800">
              <a:latin typeface="Arial"/>
              <a:cs typeface="Arial"/>
            </a:endParaRPr>
          </a:p>
          <a:p>
            <a:pPr marL="240029" indent="-227329">
              <a:lnSpc>
                <a:spcPct val="100000"/>
              </a:lnSpc>
              <a:spcBef>
                <a:spcPts val="31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Using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phantom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objects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varying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size</a:t>
            </a:r>
            <a:endParaRPr sz="24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105"/>
              </a:spcBef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Objects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have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small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density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differences</a:t>
            </a:r>
            <a:endParaRPr sz="22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115"/>
              </a:spcBef>
              <a:buChar char="•"/>
              <a:tabLst>
                <a:tab pos="1155065" algn="l"/>
              </a:tabLst>
            </a:pPr>
            <a:r>
              <a:rPr dirty="0" sz="1800" spc="-330">
                <a:latin typeface="Arial MT"/>
                <a:cs typeface="Arial MT"/>
              </a:rPr>
              <a:t>˂1%</a:t>
            </a:r>
            <a:r>
              <a:rPr dirty="0" sz="1800" spc="-16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or</a:t>
            </a:r>
            <a:r>
              <a:rPr dirty="0" sz="1800" spc="-6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10HU</a:t>
            </a:r>
            <a:r>
              <a:rPr dirty="0" sz="1800" spc="-4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contrast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to</a:t>
            </a:r>
            <a:r>
              <a:rPr dirty="0" sz="1800" spc="-8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the</a:t>
            </a:r>
            <a:r>
              <a:rPr dirty="0" sz="1800" spc="-6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surrounding</a:t>
            </a:r>
            <a:r>
              <a:rPr dirty="0" sz="1800" spc="1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material</a:t>
            </a:r>
            <a:endParaRPr sz="1800">
              <a:latin typeface="Arial MT"/>
              <a:cs typeface="Arial MT"/>
            </a:endParaRPr>
          </a:p>
          <a:p>
            <a:pPr marL="241300" marR="184785" indent="-228600">
              <a:lnSpc>
                <a:spcPct val="79500"/>
              </a:lnSpc>
              <a:spcBef>
                <a:spcPts val="980"/>
              </a:spcBef>
              <a:buChar char="•"/>
              <a:tabLst>
                <a:tab pos="241300" algn="l"/>
              </a:tabLst>
            </a:pPr>
            <a:r>
              <a:rPr dirty="0" sz="2200" spc="-10">
                <a:latin typeface="Arial MT"/>
                <a:cs typeface="Arial MT"/>
              </a:rPr>
              <a:t>Value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determined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as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smallest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sized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object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seen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at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specified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contrast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level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15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the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background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when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imaged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under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specific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conditions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ts val="2110"/>
              </a:lnSpc>
              <a:buChar char="•"/>
              <a:tabLst>
                <a:tab pos="697865" algn="l"/>
              </a:tabLst>
            </a:pPr>
            <a:r>
              <a:rPr dirty="0" sz="2000">
                <a:latin typeface="Arial MT"/>
                <a:cs typeface="Arial MT"/>
              </a:rPr>
              <a:t>Should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evaluated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using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reconstruction</a:t>
            </a:r>
            <a:r>
              <a:rPr dirty="0" sz="2000" spc="-1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algorithm</a:t>
            </a:r>
            <a:r>
              <a:rPr dirty="0" sz="2000" spc="-1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routinely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used,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as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well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as</a:t>
            </a:r>
            <a:endParaRPr sz="2000">
              <a:latin typeface="Arial MT"/>
              <a:cs typeface="Arial MT"/>
            </a:endParaRPr>
          </a:p>
          <a:p>
            <a:pPr marL="697865">
              <a:lnSpc>
                <a:spcPts val="2305"/>
              </a:lnSpc>
            </a:pPr>
            <a:r>
              <a:rPr dirty="0" sz="2000">
                <a:latin typeface="Arial MT"/>
                <a:cs typeface="Arial MT"/>
              </a:rPr>
              <a:t>other</a:t>
            </a:r>
            <a:r>
              <a:rPr dirty="0" sz="2000" spc="-1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clinically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relevant</a:t>
            </a:r>
            <a:r>
              <a:rPr dirty="0" sz="2000" spc="-13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algorithms</a:t>
            </a:r>
            <a:endParaRPr sz="20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475"/>
              </a:spcBef>
            </a:pP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CT</a:t>
            </a:r>
            <a:r>
              <a:rPr dirty="0" u="heavy" sz="2800" spc="-17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Patient</a:t>
            </a:r>
            <a:r>
              <a:rPr dirty="0" u="heavy" sz="2800" spc="-15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Support</a:t>
            </a:r>
            <a:r>
              <a:rPr dirty="0" u="heavy" sz="2800" spc="-16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Movement</a:t>
            </a:r>
            <a:endParaRPr sz="2800">
              <a:latin typeface="Arial"/>
              <a:cs typeface="Arial"/>
            </a:endParaRPr>
          </a:p>
          <a:p>
            <a:pPr marL="241300" indent="-228600">
              <a:lnSpc>
                <a:spcPts val="3000"/>
              </a:lnSpc>
              <a:spcBef>
                <a:spcPts val="39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Test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performed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using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even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weight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load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no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more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than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135kg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400"/>
              </a:lnSpc>
              <a:buChar char="•"/>
              <a:tabLst>
                <a:tab pos="697865" algn="l"/>
              </a:tabLst>
            </a:pP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-15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distance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30cm</a:t>
            </a:r>
            <a:r>
              <a:rPr dirty="0" sz="2200" spc="-1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(maximum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scan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increment)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and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return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start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position</a:t>
            </a:r>
            <a:endParaRPr sz="2200">
              <a:latin typeface="Arial MT"/>
              <a:cs typeface="Arial MT"/>
            </a:endParaRPr>
          </a:p>
          <a:p>
            <a:pPr marL="697865">
              <a:lnSpc>
                <a:spcPts val="2520"/>
              </a:lnSpc>
            </a:pPr>
            <a:r>
              <a:rPr dirty="0" sz="2200">
                <a:latin typeface="Arial MT"/>
                <a:cs typeface="Arial MT"/>
              </a:rPr>
              <a:t>must</a:t>
            </a:r>
            <a:r>
              <a:rPr dirty="0" sz="2200" spc="-1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not</a:t>
            </a:r>
            <a:r>
              <a:rPr dirty="0" sz="2200" spc="-1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exceed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±1mm</a:t>
            </a:r>
            <a:endParaRPr sz="2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0667"/>
            <a:ext cx="743712" cy="79247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76961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baseline="1893" sz="6600" spc="-44"/>
              <a:t>Semi</a:t>
            </a:r>
            <a:r>
              <a:rPr dirty="0" baseline="1893" sz="6600" spc="-1012"/>
              <a:t> </a:t>
            </a:r>
            <a:r>
              <a:rPr dirty="0" baseline="5681" sz="6600"/>
              <a:t>-</a:t>
            </a:r>
            <a:r>
              <a:rPr dirty="0" baseline="5681" sz="6600" spc="-277"/>
              <a:t> </a:t>
            </a:r>
            <a:r>
              <a:rPr dirty="0" sz="4400"/>
              <a:t>Annual</a:t>
            </a:r>
            <a:r>
              <a:rPr dirty="0" sz="4400" spc="-5"/>
              <a:t> </a:t>
            </a:r>
            <a:r>
              <a:rPr dirty="0" sz="4400"/>
              <a:t>QC </a:t>
            </a:r>
            <a:r>
              <a:rPr dirty="0" sz="4400" spc="-10"/>
              <a:t>Tests</a:t>
            </a:r>
            <a:endParaRPr sz="4400"/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603447"/>
            <a:ext cx="9406890" cy="3562985"/>
          </a:xfrm>
          <a:prstGeom prst="rect">
            <a:avLst/>
          </a:prstGeom>
        </p:spPr>
        <p:txBody>
          <a:bodyPr wrap="square" lIns="0" tIns="1905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500"/>
              </a:spcBef>
            </a:pPr>
            <a:r>
              <a:rPr dirty="0" u="heavy" sz="30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Laser</a:t>
            </a:r>
            <a:r>
              <a:rPr dirty="0" u="heavy" sz="3000" spc="-13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0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Light</a:t>
            </a:r>
            <a:r>
              <a:rPr dirty="0" u="heavy" sz="3000" spc="-16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0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Accuracy</a:t>
            </a:r>
            <a:endParaRPr sz="3000">
              <a:latin typeface="Arial"/>
              <a:cs typeface="Arial"/>
            </a:endParaRPr>
          </a:p>
          <a:p>
            <a:pPr marL="240029" indent="-227329">
              <a:lnSpc>
                <a:spcPct val="100000"/>
              </a:lnSpc>
              <a:spcBef>
                <a:spcPts val="130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Lasers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located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inside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&amp;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outside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gantry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315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Used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patient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positioning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alignment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ts val="3329"/>
              </a:lnSpc>
              <a:spcBef>
                <a:spcPts val="103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alignment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laser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lights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radiation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must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230">
                <a:latin typeface="Arial MT"/>
                <a:cs typeface="Arial MT"/>
              </a:rPr>
              <a:t>˂</a:t>
            </a:r>
            <a:endParaRPr sz="2800">
              <a:latin typeface="Arial MT"/>
              <a:cs typeface="Arial MT"/>
            </a:endParaRPr>
          </a:p>
          <a:p>
            <a:pPr marL="241300">
              <a:lnSpc>
                <a:spcPts val="3329"/>
              </a:lnSpc>
            </a:pPr>
            <a:r>
              <a:rPr dirty="0" sz="2800" spc="-20">
                <a:latin typeface="Arial MT"/>
                <a:cs typeface="Arial MT"/>
              </a:rPr>
              <a:t>±2mm</a:t>
            </a:r>
            <a:endParaRPr sz="2800">
              <a:latin typeface="Arial MT"/>
              <a:cs typeface="Arial MT"/>
            </a:endParaRPr>
          </a:p>
          <a:p>
            <a:pPr marL="240029" marR="5080" indent="-227329">
              <a:lnSpc>
                <a:spcPts val="3000"/>
              </a:lnSpc>
              <a:spcBef>
                <a:spcPts val="1340"/>
              </a:spcBef>
              <a:buChar char="•"/>
              <a:tabLst>
                <a:tab pos="241300" algn="l"/>
              </a:tabLst>
            </a:pPr>
            <a:r>
              <a:rPr dirty="0" sz="2800" spc="-10">
                <a:latin typeface="Arial MT"/>
                <a:cs typeface="Arial MT"/>
              </a:rPr>
              <a:t>Isocenter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measurements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must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within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the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manufacturers 	recommended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tolerances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with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limit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±5mm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0667"/>
            <a:ext cx="743712" cy="79247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75565">
              <a:lnSpc>
                <a:spcPct val="100000"/>
              </a:lnSpc>
              <a:spcBef>
                <a:spcPts val="100"/>
              </a:spcBef>
            </a:pPr>
            <a:r>
              <a:rPr dirty="0" baseline="4419" sz="6600" spc="-15"/>
              <a:t>Semi</a:t>
            </a:r>
            <a:r>
              <a:rPr dirty="0" baseline="2525" sz="6600" spc="-15"/>
              <a:t>-</a:t>
            </a:r>
            <a:r>
              <a:rPr dirty="0" sz="4400"/>
              <a:t>Annual</a:t>
            </a:r>
            <a:r>
              <a:rPr dirty="0" sz="4400" spc="-40"/>
              <a:t> </a:t>
            </a:r>
            <a:r>
              <a:rPr dirty="0" sz="4400"/>
              <a:t>QC</a:t>
            </a:r>
            <a:r>
              <a:rPr dirty="0" sz="4400" spc="65"/>
              <a:t> </a:t>
            </a:r>
            <a:r>
              <a:rPr dirty="0" sz="4400" spc="-10"/>
              <a:t>Tests</a:t>
            </a:r>
            <a:endParaRPr sz="4400"/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603715"/>
            <a:ext cx="10126345" cy="2665730"/>
          </a:xfrm>
          <a:prstGeom prst="rect">
            <a:avLst/>
          </a:prstGeom>
        </p:spPr>
        <p:txBody>
          <a:bodyPr wrap="square" lIns="0" tIns="2184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720"/>
              </a:spcBef>
            </a:pPr>
            <a:r>
              <a:rPr dirty="0" u="heavy" sz="30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Accuracy</a:t>
            </a:r>
            <a:r>
              <a:rPr dirty="0" u="heavy" sz="3000" spc="-6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0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of</a:t>
            </a:r>
            <a:r>
              <a:rPr dirty="0" u="heavy" sz="3000" spc="-3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0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Automatic</a:t>
            </a:r>
            <a:r>
              <a:rPr dirty="0" u="heavy" sz="3000" spc="-3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0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Position</a:t>
            </a:r>
            <a:r>
              <a:rPr dirty="0" u="heavy" sz="3000" spc="-8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0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of</a:t>
            </a:r>
            <a:r>
              <a:rPr dirty="0" u="heavy" sz="3000" spc="-3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0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Tomographic</a:t>
            </a:r>
            <a:r>
              <a:rPr dirty="0" u="heavy" sz="3000" spc="-1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0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Plane</a:t>
            </a:r>
            <a:endParaRPr sz="3000">
              <a:latin typeface="Arial"/>
              <a:cs typeface="Arial"/>
            </a:endParaRPr>
          </a:p>
          <a:p>
            <a:pPr marL="240029" indent="-227329">
              <a:lnSpc>
                <a:spcPct val="100000"/>
              </a:lnSpc>
              <a:spcBef>
                <a:spcPts val="1510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Assessment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scout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images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805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Ensures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accuracy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Localizer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with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digital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display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location</a:t>
            </a:r>
            <a:endParaRPr sz="2400">
              <a:latin typeface="Arial MT"/>
              <a:cs typeface="Arial MT"/>
            </a:endParaRPr>
          </a:p>
          <a:p>
            <a:pPr lvl="1" marL="696595" marR="5080" indent="-227329">
              <a:lnSpc>
                <a:spcPts val="2600"/>
              </a:lnSpc>
              <a:spcBef>
                <a:spcPts val="1850"/>
              </a:spcBef>
              <a:buChar char="•"/>
              <a:tabLst>
                <a:tab pos="697865" algn="l"/>
              </a:tabLst>
            </a:pPr>
            <a:r>
              <a:rPr dirty="0" sz="2400" spc="-10">
                <a:latin typeface="Arial MT"/>
                <a:cs typeface="Arial MT"/>
              </a:rPr>
              <a:t>Reference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lines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indicating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tomographic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sections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must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not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differ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from </a:t>
            </a:r>
            <a:r>
              <a:rPr dirty="0" sz="2400" spc="-20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true</a:t>
            </a:r>
            <a:r>
              <a:rPr dirty="0" sz="2400" spc="-1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position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by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anymore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than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±2mm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with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gantry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vertical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position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15061" rIns="0" bIns="0" rtlCol="0" vert="horz">
            <a:spAutoFit/>
          </a:bodyPr>
          <a:lstStyle/>
          <a:p>
            <a:pPr marL="57150">
              <a:lnSpc>
                <a:spcPct val="100000"/>
              </a:lnSpc>
              <a:spcBef>
                <a:spcPts val="100"/>
              </a:spcBef>
            </a:pPr>
            <a:r>
              <a:rPr dirty="0"/>
              <a:t>Annual</a:t>
            </a:r>
            <a:r>
              <a:rPr dirty="0" spc="-35"/>
              <a:t> </a:t>
            </a:r>
            <a:r>
              <a:rPr dirty="0"/>
              <a:t>QC</a:t>
            </a:r>
            <a:r>
              <a:rPr dirty="0" spc="-40"/>
              <a:t> </a:t>
            </a:r>
            <a:r>
              <a:rPr dirty="0" spc="-10"/>
              <a:t>Tests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583940"/>
            <a:ext cx="10161270" cy="4187190"/>
          </a:xfrm>
          <a:prstGeom prst="rect">
            <a:avLst/>
          </a:prstGeom>
        </p:spPr>
        <p:txBody>
          <a:bodyPr wrap="square" lIns="0" tIns="21018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5"/>
              </a:spcBef>
            </a:pPr>
            <a:r>
              <a:rPr dirty="0" u="heavy" sz="30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CT</a:t>
            </a:r>
            <a:r>
              <a:rPr dirty="0" u="heavy" sz="3000" spc="-6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0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Number</a:t>
            </a:r>
            <a:r>
              <a:rPr dirty="0" u="heavy" sz="3000" spc="-8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0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Dependence</a:t>
            </a:r>
            <a:r>
              <a:rPr dirty="0" u="heavy" sz="3000" spc="-15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0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of</a:t>
            </a:r>
            <a:r>
              <a:rPr dirty="0" u="heavy" sz="3000" spc="-7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0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Phantom</a:t>
            </a:r>
            <a:r>
              <a:rPr dirty="0" u="heavy" sz="3000" spc="-8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0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Position</a:t>
            </a:r>
            <a:endParaRPr sz="3000">
              <a:latin typeface="Arial"/>
              <a:cs typeface="Arial"/>
            </a:endParaRPr>
          </a:p>
          <a:p>
            <a:pPr marL="240029" marR="438150" indent="-227329">
              <a:lnSpc>
                <a:spcPts val="3000"/>
              </a:lnSpc>
              <a:spcBef>
                <a:spcPts val="1845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ensure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HU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accuracy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for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varied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patient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positions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within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the </a:t>
            </a:r>
            <a:r>
              <a:rPr dirty="0" sz="2800" spc="-25">
                <a:latin typeface="Arial MT"/>
                <a:cs typeface="Arial MT"/>
              </a:rPr>
              <a:t>	</a:t>
            </a:r>
            <a:r>
              <a:rPr dirty="0" sz="2800" spc="-10">
                <a:latin typeface="Arial MT"/>
                <a:cs typeface="Arial MT"/>
              </a:rPr>
              <a:t>gantry</a:t>
            </a:r>
            <a:endParaRPr sz="2800">
              <a:latin typeface="Arial MT"/>
              <a:cs typeface="Arial MT"/>
            </a:endParaRPr>
          </a:p>
          <a:p>
            <a:pPr lvl="1" marL="697865" marR="5080" indent="-228600">
              <a:lnSpc>
                <a:spcPts val="2800"/>
              </a:lnSpc>
              <a:spcBef>
                <a:spcPts val="509"/>
              </a:spcBef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CT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number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for</a:t>
            </a:r>
            <a:r>
              <a:rPr dirty="0" sz="2600" spc="-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water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must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not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vary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by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more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than</a:t>
            </a:r>
            <a:r>
              <a:rPr dirty="0" sz="2600" spc="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±5HU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when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the </a:t>
            </a:r>
            <a:r>
              <a:rPr dirty="0" sz="2600">
                <a:latin typeface="Arial MT"/>
                <a:cs typeface="Arial MT"/>
              </a:rPr>
              <a:t>phantom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moves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through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gantry</a:t>
            </a:r>
            <a:endParaRPr sz="2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2450"/>
              </a:spcBef>
            </a:pPr>
            <a:r>
              <a:rPr dirty="0" u="heavy" sz="3000" spc="-2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Radiation</a:t>
            </a:r>
            <a:r>
              <a:rPr dirty="0" u="heavy" sz="3000" spc="-15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0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Dose</a:t>
            </a:r>
            <a:r>
              <a:rPr dirty="0" u="heavy" sz="3000" spc="-10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0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Profile</a:t>
            </a:r>
            <a:endParaRPr sz="3000">
              <a:latin typeface="Arial"/>
              <a:cs typeface="Arial"/>
            </a:endParaRPr>
          </a:p>
          <a:p>
            <a:pPr marL="240029" marR="212090" indent="-227329">
              <a:lnSpc>
                <a:spcPts val="3000"/>
              </a:lnSpc>
              <a:spcBef>
                <a:spcPts val="1645"/>
              </a:spcBef>
              <a:buChar char="•"/>
              <a:tabLst>
                <a:tab pos="241300" algn="l"/>
              </a:tabLst>
            </a:pPr>
            <a:r>
              <a:rPr dirty="0" sz="2800" spc="-10">
                <a:latin typeface="Arial MT"/>
                <a:cs typeface="Arial MT"/>
              </a:rPr>
              <a:t>Ensures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collimation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radiation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beam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does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not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exceed </a:t>
            </a:r>
            <a:r>
              <a:rPr dirty="0" sz="2800" spc="-10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prescribed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scan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width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0667"/>
            <a:ext cx="743712" cy="792479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0667"/>
            <a:ext cx="743712" cy="79247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95250">
              <a:lnSpc>
                <a:spcPct val="100000"/>
              </a:lnSpc>
              <a:spcBef>
                <a:spcPts val="100"/>
              </a:spcBef>
            </a:pPr>
            <a:r>
              <a:rPr dirty="0"/>
              <a:t>Objective</a:t>
            </a:r>
            <a:r>
              <a:rPr dirty="0" spc="-85"/>
              <a:t> </a:t>
            </a:r>
            <a:r>
              <a:rPr dirty="0" spc="-25"/>
              <a:t>4.5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75587"/>
            <a:ext cx="10026015" cy="26682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ctr" marL="338455">
              <a:lnSpc>
                <a:spcPct val="100000"/>
              </a:lnSpc>
              <a:spcBef>
                <a:spcPts val="105"/>
              </a:spcBef>
            </a:pPr>
            <a:r>
              <a:rPr dirty="0" u="heavy" sz="32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Purpose</a:t>
            </a:r>
            <a:r>
              <a:rPr dirty="0" u="heavy" sz="3200" spc="-13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32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of</a:t>
            </a:r>
            <a:r>
              <a:rPr dirty="0" u="heavy" sz="3200" spc="-9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32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QC</a:t>
            </a:r>
            <a:r>
              <a:rPr dirty="0" u="heavy" sz="3200" spc="-6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32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tests</a:t>
            </a:r>
            <a:endParaRPr sz="3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365"/>
              </a:spcBef>
            </a:pPr>
            <a:endParaRPr sz="3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3000">
                <a:latin typeface="Arial MT"/>
                <a:cs typeface="Arial MT"/>
              </a:rPr>
              <a:t>Maintain</a:t>
            </a:r>
            <a:r>
              <a:rPr dirty="0" sz="3000" spc="-16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high</a:t>
            </a:r>
            <a:r>
              <a:rPr dirty="0" sz="3000" spc="-10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performance</a:t>
            </a:r>
            <a:r>
              <a:rPr dirty="0" sz="3000" spc="-9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standards</a:t>
            </a:r>
            <a:r>
              <a:rPr dirty="0" sz="3000" spc="-114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for</a:t>
            </a:r>
            <a:r>
              <a:rPr dirty="0" sz="3000" spc="-6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patients.</a:t>
            </a:r>
            <a:endParaRPr sz="3000">
              <a:latin typeface="Arial MT"/>
              <a:cs typeface="Arial MT"/>
            </a:endParaRPr>
          </a:p>
          <a:p>
            <a:pPr marL="240029" marR="5080" indent="-227329">
              <a:lnSpc>
                <a:spcPts val="3000"/>
              </a:lnSpc>
              <a:spcBef>
                <a:spcPts val="2350"/>
              </a:spcBef>
              <a:buChar char="•"/>
              <a:tabLst>
                <a:tab pos="241300" algn="l"/>
              </a:tabLst>
            </a:pPr>
            <a:r>
              <a:rPr dirty="0" sz="2800" spc="-10">
                <a:latin typeface="Arial MT"/>
                <a:cs typeface="Arial MT"/>
              </a:rPr>
              <a:t>Regulatory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bodies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demand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maintaining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standard,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due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the </a:t>
            </a:r>
            <a:r>
              <a:rPr dirty="0" sz="2800" spc="-25">
                <a:latin typeface="Arial MT"/>
                <a:cs typeface="Arial MT"/>
              </a:rPr>
              <a:t>	</a:t>
            </a:r>
            <a:r>
              <a:rPr dirty="0" sz="2800" spc="-10">
                <a:latin typeface="Arial MT"/>
                <a:cs typeface="Arial MT"/>
              </a:rPr>
              <a:t>potential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harm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patients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public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from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ionizing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radiation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4239" rIns="0" bIns="0" rtlCol="0" vert="horz">
            <a:spAutoFit/>
          </a:bodyPr>
          <a:lstStyle/>
          <a:p>
            <a:pPr marL="57150">
              <a:lnSpc>
                <a:spcPct val="100000"/>
              </a:lnSpc>
              <a:spcBef>
                <a:spcPts val="100"/>
              </a:spcBef>
            </a:pPr>
            <a:r>
              <a:rPr dirty="0"/>
              <a:t>Things</a:t>
            </a:r>
            <a:r>
              <a:rPr dirty="0" spc="-50"/>
              <a:t> </a:t>
            </a:r>
            <a:r>
              <a:rPr dirty="0"/>
              <a:t>to</a:t>
            </a:r>
            <a:r>
              <a:rPr dirty="0" spc="-20"/>
              <a:t> </a:t>
            </a:r>
            <a:r>
              <a:rPr dirty="0"/>
              <a:t>Take</a:t>
            </a:r>
            <a:r>
              <a:rPr dirty="0" spc="-15"/>
              <a:t> </a:t>
            </a:r>
            <a:r>
              <a:rPr dirty="0" spc="-20"/>
              <a:t>Away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0667"/>
            <a:ext cx="743712" cy="792479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916330" y="1696122"/>
            <a:ext cx="10094595" cy="3649345"/>
          </a:xfrm>
          <a:prstGeom prst="rect">
            <a:avLst/>
          </a:prstGeom>
        </p:spPr>
        <p:txBody>
          <a:bodyPr wrap="square" lIns="0" tIns="104139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19"/>
              </a:spcBef>
            </a:pPr>
            <a:r>
              <a:rPr dirty="0" sz="2800" spc="-10">
                <a:latin typeface="Arial MT"/>
                <a:cs typeface="Arial MT"/>
              </a:rPr>
              <a:t>Safety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Code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35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publication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by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Health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Canada.</a:t>
            </a:r>
            <a:endParaRPr sz="2800">
              <a:latin typeface="Arial MT"/>
              <a:cs typeface="Arial MT"/>
            </a:endParaRPr>
          </a:p>
          <a:p>
            <a:pPr marL="241300" marR="196850" indent="-228600">
              <a:lnSpc>
                <a:spcPts val="2810"/>
              </a:lnSpc>
              <a:spcBef>
                <a:spcPts val="103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Defines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“Safety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Procedures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for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Installation,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Use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and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Control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of </a:t>
            </a:r>
            <a:r>
              <a:rPr dirty="0" sz="2600" spc="-65">
                <a:latin typeface="Arial MT"/>
                <a:cs typeface="Arial MT"/>
              </a:rPr>
              <a:t>X-</a:t>
            </a:r>
            <a:r>
              <a:rPr dirty="0" sz="2600">
                <a:latin typeface="Arial MT"/>
                <a:cs typeface="Arial MT"/>
              </a:rPr>
              <a:t>ray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Equipment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Large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Medical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Radiological</a:t>
            </a:r>
            <a:r>
              <a:rPr dirty="0" sz="2600" spc="-15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Facilities”</a:t>
            </a:r>
            <a:endParaRPr sz="2600">
              <a:latin typeface="Arial MT"/>
              <a:cs typeface="Arial MT"/>
            </a:endParaRPr>
          </a:p>
          <a:p>
            <a:pPr lvl="1" marL="696595" marR="38735" indent="-227329">
              <a:lnSpc>
                <a:spcPts val="2600"/>
              </a:lnSpc>
              <a:spcBef>
                <a:spcPts val="500"/>
              </a:spcBef>
              <a:buFont typeface="Arial MT"/>
              <a:buChar char="•"/>
              <a:tabLst>
                <a:tab pos="697865" algn="l"/>
              </a:tabLst>
            </a:pPr>
            <a:r>
              <a:rPr dirty="0" sz="2400" b="1" i="1">
                <a:latin typeface="Arial"/>
                <a:cs typeface="Arial"/>
              </a:rPr>
              <a:t>SC</a:t>
            </a:r>
            <a:r>
              <a:rPr dirty="0" sz="2400" spc="-140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35</a:t>
            </a:r>
            <a:r>
              <a:rPr dirty="0" sz="2400" spc="-100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is</a:t>
            </a:r>
            <a:r>
              <a:rPr dirty="0" sz="2400" spc="-160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a</a:t>
            </a:r>
            <a:r>
              <a:rPr dirty="0" sz="2400" spc="-130" b="1" i="1">
                <a:latin typeface="Arial"/>
                <a:cs typeface="Arial"/>
              </a:rPr>
              <a:t> </a:t>
            </a:r>
            <a:r>
              <a:rPr dirty="0" sz="2400" spc="-10" b="1" i="1">
                <a:latin typeface="Arial"/>
                <a:cs typeface="Arial"/>
              </a:rPr>
              <a:t>reference</a:t>
            </a:r>
            <a:r>
              <a:rPr dirty="0" sz="2400" spc="-95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used</a:t>
            </a:r>
            <a:r>
              <a:rPr dirty="0" sz="2400" spc="-120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by</a:t>
            </a:r>
            <a:r>
              <a:rPr dirty="0" sz="2400" spc="-135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the</a:t>
            </a:r>
            <a:r>
              <a:rPr dirty="0" sz="2400" spc="-145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CAMRT</a:t>
            </a:r>
            <a:r>
              <a:rPr dirty="0" sz="2400" spc="-5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for</a:t>
            </a:r>
            <a:r>
              <a:rPr dirty="0" sz="2400" spc="-135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their</a:t>
            </a:r>
            <a:r>
              <a:rPr dirty="0" sz="2400" spc="-155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exam</a:t>
            </a:r>
            <a:r>
              <a:rPr dirty="0" sz="2400" spc="-95" b="1" i="1">
                <a:latin typeface="Arial"/>
                <a:cs typeface="Arial"/>
              </a:rPr>
              <a:t> </a:t>
            </a:r>
            <a:r>
              <a:rPr dirty="0" sz="2400" spc="-10" b="1" i="1">
                <a:latin typeface="Arial"/>
                <a:cs typeface="Arial"/>
              </a:rPr>
              <a:t>questions </a:t>
            </a:r>
            <a:r>
              <a:rPr dirty="0" sz="2400" spc="-10" b="1" i="1">
                <a:latin typeface="Arial"/>
                <a:cs typeface="Arial"/>
              </a:rPr>
              <a:t>	</a:t>
            </a:r>
            <a:r>
              <a:rPr dirty="0" sz="2400" spc="-20" b="1" i="1">
                <a:latin typeface="Arial"/>
                <a:cs typeface="Arial"/>
              </a:rPr>
              <a:t>for</a:t>
            </a:r>
            <a:r>
              <a:rPr dirty="0" sz="2400" spc="-150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MRT</a:t>
            </a:r>
            <a:r>
              <a:rPr dirty="0" sz="2400" spc="-120" b="1" i="1">
                <a:latin typeface="Arial"/>
                <a:cs typeface="Arial"/>
              </a:rPr>
              <a:t> </a:t>
            </a:r>
            <a:r>
              <a:rPr dirty="0" sz="2400" spc="-10" b="1" i="1">
                <a:latin typeface="Arial"/>
                <a:cs typeface="Arial"/>
              </a:rPr>
              <a:t>certification</a:t>
            </a:r>
            <a:endParaRPr sz="2400">
              <a:latin typeface="Arial"/>
              <a:cs typeface="Arial"/>
            </a:endParaRPr>
          </a:p>
          <a:p>
            <a:pPr marL="12700" marR="5080" indent="228600">
              <a:lnSpc>
                <a:spcPct val="90100"/>
              </a:lnSpc>
              <a:spcBef>
                <a:spcPts val="855"/>
              </a:spcBef>
              <a:buChar char="•"/>
              <a:tabLst>
                <a:tab pos="241300" algn="l"/>
                <a:tab pos="1931035" algn="l"/>
                <a:tab pos="2599055" algn="l"/>
              </a:tabLst>
            </a:pPr>
            <a:r>
              <a:rPr dirty="0" sz="2600">
                <a:latin typeface="Arial MT"/>
                <a:cs typeface="Arial MT"/>
              </a:rPr>
              <a:t>For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more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info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on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QC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and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testing,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access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online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SC35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as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 spc="-50">
                <a:latin typeface="Arial MT"/>
                <a:cs typeface="Arial MT"/>
              </a:rPr>
              <a:t>a </a:t>
            </a:r>
            <a:r>
              <a:rPr dirty="0" sz="2600" spc="-10">
                <a:latin typeface="Arial MT"/>
                <a:cs typeface="Arial MT"/>
              </a:rPr>
              <a:t>resource</a:t>
            </a:r>
            <a:r>
              <a:rPr dirty="0" sz="2600" spc="-1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(link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information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found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textbook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readings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list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on </a:t>
            </a:r>
            <a:r>
              <a:rPr dirty="0" sz="2600" spc="-10">
                <a:latin typeface="Arial MT"/>
                <a:cs typeface="Arial MT"/>
              </a:rPr>
              <a:t>Edenbrook;</a:t>
            </a:r>
            <a:r>
              <a:rPr dirty="0" sz="2600">
                <a:latin typeface="Arial MT"/>
                <a:cs typeface="Arial MT"/>
              </a:rPr>
              <a:t>	direct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hyperlink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access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can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found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on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Edenbrook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“QA </a:t>
            </a:r>
            <a:r>
              <a:rPr dirty="0" sz="2600">
                <a:latin typeface="Arial MT"/>
                <a:cs typeface="Arial MT"/>
              </a:rPr>
              <a:t>&amp;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QC”resources</a:t>
            </a:r>
            <a:r>
              <a:rPr dirty="0" sz="2600">
                <a:latin typeface="Arial MT"/>
                <a:cs typeface="Arial MT"/>
              </a:rPr>
              <a:t>	</a:t>
            </a:r>
            <a:r>
              <a:rPr dirty="0" sz="2600" spc="-20">
                <a:latin typeface="Arial MT"/>
                <a:cs typeface="Arial MT"/>
              </a:rPr>
              <a:t>tab)</a:t>
            </a:r>
            <a:endParaRPr sz="26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2025-06-26T21:57:05Z</dcterms:created>
  <dcterms:modified xsi:type="dcterms:W3CDTF">2025-06-26T21:57:05Z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2025-06-27T00:00:00Z</vt:filetime>
  </property>
  <property fmtid="{D5CDD505-2E9C-101B-9397-08002B2CF9AE}" pid="3" name="LastSaved">
    <vt:filetime>2025-06-26T00:00:00Z</vt:filetime>
  </property>
  <property fmtid="{D5CDD505-2E9C-101B-9397-08002B2CF9AE}" pid="4" name="Producer">
    <vt:lpwstr>Foxit PDF Editor Printer Version 11.2.2.4537</vt:lpwstr>
  </property>
</Properties>
</file>