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84" r:id="rId5"/>
  </p:sldMasterIdLst>
  <p:notesMasterIdLst>
    <p:notesMasterId r:id="rId33"/>
  </p:notesMasterIdLst>
  <p:sldIdLst>
    <p:sldId id="256" r:id="rId6"/>
    <p:sldId id="266" r:id="rId7"/>
    <p:sldId id="437" r:id="rId8"/>
    <p:sldId id="360" r:id="rId9"/>
    <p:sldId id="381" r:id="rId10"/>
    <p:sldId id="472" r:id="rId11"/>
    <p:sldId id="473" r:id="rId12"/>
    <p:sldId id="474" r:id="rId13"/>
    <p:sldId id="475" r:id="rId14"/>
    <p:sldId id="476" r:id="rId15"/>
    <p:sldId id="477" r:id="rId16"/>
    <p:sldId id="478" r:id="rId17"/>
    <p:sldId id="479" r:id="rId18"/>
    <p:sldId id="480" r:id="rId19"/>
    <p:sldId id="485" r:id="rId20"/>
    <p:sldId id="486" r:id="rId21"/>
    <p:sldId id="487" r:id="rId22"/>
    <p:sldId id="488" r:id="rId23"/>
    <p:sldId id="489" r:id="rId24"/>
    <p:sldId id="490" r:id="rId25"/>
    <p:sldId id="385" r:id="rId26"/>
    <p:sldId id="388" r:id="rId27"/>
    <p:sldId id="415" r:id="rId28"/>
    <p:sldId id="418" r:id="rId29"/>
    <p:sldId id="491" r:id="rId30"/>
    <p:sldId id="492" r:id="rId31"/>
    <p:sldId id="436"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5" d="100"/>
          <a:sy n="75" d="100"/>
        </p:scale>
        <p:origin x="82" y="115"/>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commentAuthors" Target="commentAuthor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899FFA8B-0A2E-49C4-BA52-7A8376BB2E5C}"/>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9D449819-FD45-4F2E-A635-A8243921F92F}" type="slidenum">
              <a:rPr lang="en-US" altLang="en-US" sz="1200"/>
              <a:pPr/>
              <a:t>4</a:t>
            </a:fld>
            <a:endParaRPr lang="en-US" altLang="en-US" sz="1200" dirty="0"/>
          </a:p>
        </p:txBody>
      </p:sp>
      <p:sp>
        <p:nvSpPr>
          <p:cNvPr id="10243" name="Rectangle 2">
            <a:extLst>
              <a:ext uri="{FF2B5EF4-FFF2-40B4-BE49-F238E27FC236}">
                <a16:creationId xmlns:a16="http://schemas.microsoft.com/office/drawing/2014/main" id="{D87ABC06-8B80-4BD1-8368-58D177657D11}"/>
              </a:ext>
            </a:extLst>
          </p:cNvPr>
          <p:cNvSpPr>
            <a:spLocks noGrp="1" noRot="1" noChangeAspect="1" noChangeArrowheads="1" noTextEdit="1"/>
          </p:cNvSpPr>
          <p:nvPr>
            <p:ph type="sldImg"/>
          </p:nvPr>
        </p:nvSpPr>
        <p:spPr>
          <a:solidFill>
            <a:srgbClr val="FFFFFF"/>
          </a:solidFill>
          <a:ln/>
        </p:spPr>
      </p:sp>
      <p:sp>
        <p:nvSpPr>
          <p:cNvPr id="10244" name="Rectangle 3">
            <a:extLst>
              <a:ext uri="{FF2B5EF4-FFF2-40B4-BE49-F238E27FC236}">
                <a16:creationId xmlns:a16="http://schemas.microsoft.com/office/drawing/2014/main" id="{C2EC7B4E-1AE2-448B-8579-55349D6CDC96}"/>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The “</a:t>
            </a:r>
            <a:r>
              <a:rPr lang="en-US" altLang="ja-JP" dirty="0">
                <a:latin typeface="Arial" panose="020B0604020202020204" pitchFamily="34" charset="0"/>
                <a:ea typeface="ＭＳ Ｐゴシック" panose="020B0600070205080204" pitchFamily="34" charset="-128"/>
              </a:rPr>
              <a:t>language” of medicine is similar to math because it is, in many cases, universal. Medical professionals around the world, whatever their native language, use many of the same words to describe anatomy, medical conditions, and treatments in patient records. </a:t>
            </a:r>
          </a:p>
          <a:p>
            <a:pPr marL="228600" indent="-228600">
              <a:buFontTx/>
              <a:buChar char="•"/>
            </a:pPr>
            <a:r>
              <a:rPr lang="en-US" altLang="en-US" dirty="0">
                <a:latin typeface="Arial" panose="020B0604020202020204" pitchFamily="34" charset="0"/>
                <a:ea typeface="ＭＳ Ｐゴシック" panose="020B0600070205080204" pitchFamily="34" charset="-128"/>
              </a:rPr>
              <a:t>Until the development of the Massage Therapy Body of Knowledge</a:t>
            </a:r>
            <a:r>
              <a:rPr lang="en-US" altLang="en-US" i="1" dirty="0">
                <a:latin typeface="Arial" panose="020B0604020202020204" pitchFamily="34" charset="0"/>
                <a:ea typeface="ＭＳ Ｐゴシック" panose="020B0600070205080204" pitchFamily="34" charset="-128"/>
              </a:rPr>
              <a:t> </a:t>
            </a:r>
            <a:r>
              <a:rPr lang="en-US" altLang="en-US" dirty="0">
                <a:latin typeface="Arial" panose="020B0604020202020204" pitchFamily="34" charset="0"/>
                <a:ea typeface="ＭＳ Ｐゴシック" panose="020B0600070205080204" pitchFamily="34" charset="-128"/>
              </a:rPr>
              <a:t>(MTBOK) in 2010, numerous terms and definitions were used to describe the same or very similar massage methods or skills.</a:t>
            </a:r>
          </a:p>
          <a:p>
            <a:pPr marL="228600" indent="-228600">
              <a:buFontTx/>
              <a:buChar char="•"/>
            </a:pPr>
            <a:r>
              <a:rPr lang="en-US" altLang="en-US" dirty="0">
                <a:latin typeface="Arial" panose="020B0604020202020204" pitchFamily="34" charset="0"/>
                <a:ea typeface="ＭＳ Ｐゴシック" panose="020B0600070205080204" pitchFamily="34" charset="-128"/>
              </a:rPr>
              <a:t>Refer to Box 4.1.</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B55E18D6-3851-412D-B4B8-4E04E01D894A}"/>
              </a:ext>
            </a:extLst>
          </p:cNvPr>
          <p:cNvSpPr>
            <a:spLocks noGrp="1" noRot="1" noChangeAspect="1" noChangeArrowheads="1" noTextEdit="1"/>
          </p:cNvSpPr>
          <p:nvPr>
            <p:ph type="sldImg"/>
          </p:nvPr>
        </p:nvSpPr>
        <p:spPr>
          <a:ln/>
        </p:spPr>
      </p:sp>
      <p:sp>
        <p:nvSpPr>
          <p:cNvPr id="12291" name="Notes Placeholder 2">
            <a:extLst>
              <a:ext uri="{FF2B5EF4-FFF2-40B4-BE49-F238E27FC236}">
                <a16:creationId xmlns:a16="http://schemas.microsoft.com/office/drawing/2014/main" id="{A49214B6-494A-4888-B897-AD804E9B5F83}"/>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The MTBOK document is available at www.mtbok.org.</a:t>
            </a:r>
          </a:p>
        </p:txBody>
      </p:sp>
      <p:sp>
        <p:nvSpPr>
          <p:cNvPr id="12292" name="Slide Number Placeholder 3">
            <a:extLst>
              <a:ext uri="{FF2B5EF4-FFF2-40B4-BE49-F238E27FC236}">
                <a16:creationId xmlns:a16="http://schemas.microsoft.com/office/drawing/2014/main" id="{9286427B-B8E6-4FC9-8300-EA73308DC207}"/>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77CCB22C-DA64-4C9B-A6A6-11AC7BC6068A}" type="slidenum">
              <a:rPr lang="en-US" altLang="en-US" sz="1200"/>
              <a:pPr/>
              <a:t>5</a:t>
            </a:fld>
            <a:endParaRPr lang="en-US" altLang="en-US" sz="120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1203F465-A919-4F08-AD96-59AA424B0390}"/>
              </a:ext>
            </a:extLst>
          </p:cNvPr>
          <p:cNvSpPr>
            <a:spLocks noGrp="1" noRot="1" noChangeAspect="1" noChangeArrowheads="1" noTextEdit="1"/>
          </p:cNvSpPr>
          <p:nvPr>
            <p:ph type="sldImg"/>
          </p:nvPr>
        </p:nvSpPr>
        <p:spPr>
          <a:ln/>
        </p:spPr>
      </p:sp>
      <p:sp>
        <p:nvSpPr>
          <p:cNvPr id="14339" name="Notes Placeholder 2">
            <a:extLst>
              <a:ext uri="{FF2B5EF4-FFF2-40B4-BE49-F238E27FC236}">
                <a16:creationId xmlns:a16="http://schemas.microsoft.com/office/drawing/2014/main" id="{21D1F460-C3DA-4FE5-B649-9FA12E5F8D5A}"/>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An important consideration with force is that it is a vector quantity. A vector quantity always has three variables: (1) a point of application; (2) a magnitude; and (3) a direction.</a:t>
            </a:r>
          </a:p>
          <a:p>
            <a:pPr marL="228600" indent="-228600">
              <a:buFontTx/>
              <a:buChar char="•"/>
            </a:pPr>
            <a:r>
              <a:rPr lang="en-US" altLang="en-US" dirty="0">
                <a:latin typeface="Arial" panose="020B0604020202020204" pitchFamily="34" charset="0"/>
                <a:ea typeface="ＭＳ Ｐゴシック" panose="020B0600070205080204" pitchFamily="34" charset="-128"/>
              </a:rPr>
              <a:t>Refer to Box 4.2.</a:t>
            </a:r>
          </a:p>
        </p:txBody>
      </p:sp>
      <p:sp>
        <p:nvSpPr>
          <p:cNvPr id="14340" name="Slide Number Placeholder 3">
            <a:extLst>
              <a:ext uri="{FF2B5EF4-FFF2-40B4-BE49-F238E27FC236}">
                <a16:creationId xmlns:a16="http://schemas.microsoft.com/office/drawing/2014/main" id="{A70357D8-2A73-4EB9-995E-B0719E2FB288}"/>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A05DD617-49CD-49F5-939C-76A774F7999C}" type="slidenum">
              <a:rPr lang="en-US" altLang="en-US" sz="1200"/>
              <a:pPr/>
              <a:t>6</a:t>
            </a:fld>
            <a:endParaRPr lang="en-US" altLang="en-US" sz="120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E93FA038-A9F8-4BE2-A107-437CD0A85AA8}"/>
              </a:ext>
            </a:extLst>
          </p:cNvPr>
          <p:cNvSpPr>
            <a:spLocks noGrp="1" noRot="1" noChangeAspect="1" noChangeArrowheads="1" noTextEdit="1"/>
          </p:cNvSpPr>
          <p:nvPr>
            <p:ph type="sldImg"/>
          </p:nvPr>
        </p:nvSpPr>
        <p:spPr>
          <a:ln/>
        </p:spPr>
      </p:sp>
      <p:sp>
        <p:nvSpPr>
          <p:cNvPr id="16387" name="Notes Placeholder 2">
            <a:extLst>
              <a:ext uri="{FF2B5EF4-FFF2-40B4-BE49-F238E27FC236}">
                <a16:creationId xmlns:a16="http://schemas.microsoft.com/office/drawing/2014/main" id="{C777E12B-1D9C-4A7B-BEDB-0CD4F5F36CD5}"/>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i="1" dirty="0">
                <a:latin typeface="Arial" panose="020B0604020202020204" pitchFamily="34" charset="0"/>
                <a:ea typeface="ＭＳ Ｐゴシック" panose="020B0600070205080204" pitchFamily="34" charset="-128"/>
              </a:rPr>
              <a:t>Deformation</a:t>
            </a:r>
            <a:r>
              <a:rPr lang="en-US" altLang="en-US" dirty="0">
                <a:latin typeface="Arial" panose="020B0604020202020204" pitchFamily="34" charset="0"/>
                <a:ea typeface="ＭＳ Ｐゴシック" panose="020B0600070205080204" pitchFamily="34" charset="-128"/>
              </a:rPr>
              <a:t> means the tissue changes shape.</a:t>
            </a:r>
            <a:endParaRPr lang="en-US" altLang="en-US" i="1" dirty="0">
              <a:latin typeface="Arial" panose="020B0604020202020204" pitchFamily="34" charset="0"/>
              <a:ea typeface="ＭＳ Ｐゴシック" panose="020B0600070205080204" pitchFamily="34" charset="-128"/>
            </a:endParaRPr>
          </a:p>
        </p:txBody>
      </p:sp>
      <p:sp>
        <p:nvSpPr>
          <p:cNvPr id="16388" name="Slide Number Placeholder 3">
            <a:extLst>
              <a:ext uri="{FF2B5EF4-FFF2-40B4-BE49-F238E27FC236}">
                <a16:creationId xmlns:a16="http://schemas.microsoft.com/office/drawing/2014/main" id="{3A6A37EF-3C20-4BD0-8777-CFF6F2B12A2B}"/>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B372A4F-203C-41F0-925E-7079F5F3AB40}" type="slidenum">
              <a:rPr lang="en-US" altLang="en-US" sz="1200"/>
              <a:pPr/>
              <a:t>7</a:t>
            </a:fld>
            <a:endParaRPr lang="en-US" altLang="en-US" sz="120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EC4D091B-97E2-4BE9-9ACD-358059A5B12C}"/>
              </a:ext>
            </a:extLst>
          </p:cNvPr>
          <p:cNvSpPr>
            <a:spLocks noGrp="1" noRot="1" noChangeAspect="1" noChangeArrowheads="1" noTextEdit="1"/>
          </p:cNvSpPr>
          <p:nvPr>
            <p:ph type="sldImg"/>
          </p:nvPr>
        </p:nvSpPr>
        <p:spPr>
          <a:ln/>
        </p:spPr>
      </p:sp>
      <p:sp>
        <p:nvSpPr>
          <p:cNvPr id="18435" name="Notes Placeholder 2">
            <a:extLst>
              <a:ext uri="{FF2B5EF4-FFF2-40B4-BE49-F238E27FC236}">
                <a16:creationId xmlns:a16="http://schemas.microsoft.com/office/drawing/2014/main" id="{BB512A5E-2311-408D-B2E2-C87F5CF4B66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Hot and cold methods do not specifically deform soft tissue but are listed as an adjunct method.</a:t>
            </a:r>
          </a:p>
          <a:p>
            <a:pPr marL="228600" indent="-228600">
              <a:buFontTx/>
              <a:buChar char="•"/>
            </a:pPr>
            <a:r>
              <a:rPr lang="en-US" altLang="en-US" dirty="0">
                <a:latin typeface="Arial" panose="020B0604020202020204" pitchFamily="34" charset="0"/>
                <a:ea typeface="ＭＳ Ｐゴシック" panose="020B0600070205080204" pitchFamily="34" charset="-128"/>
              </a:rPr>
              <a:t>Refer to the textbook for photographs of each of these methods.</a:t>
            </a:r>
          </a:p>
        </p:txBody>
      </p:sp>
      <p:sp>
        <p:nvSpPr>
          <p:cNvPr id="18436" name="Slide Number Placeholder 3">
            <a:extLst>
              <a:ext uri="{FF2B5EF4-FFF2-40B4-BE49-F238E27FC236}">
                <a16:creationId xmlns:a16="http://schemas.microsoft.com/office/drawing/2014/main" id="{8BC47AB0-0074-43F0-8B8B-DDEDEF3B0CE9}"/>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0010E949-46F0-43F9-8981-15733F28297D}" type="slidenum">
              <a:rPr lang="en-US" altLang="en-US" sz="1200"/>
              <a:pPr/>
              <a:t>8</a:t>
            </a:fld>
            <a:endParaRPr lang="en-US" altLang="en-US" sz="1200"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41905BAC-5676-4D30-AF99-05E72C385AF9}"/>
              </a:ext>
            </a:extLst>
          </p:cNvPr>
          <p:cNvSpPr>
            <a:spLocks noGrp="1" noRot="1" noChangeAspect="1" noChangeArrowheads="1" noTextEdit="1"/>
          </p:cNvSpPr>
          <p:nvPr>
            <p:ph type="sldImg"/>
          </p:nvPr>
        </p:nvSpPr>
        <p:spPr>
          <a:ln/>
        </p:spPr>
      </p:sp>
      <p:sp>
        <p:nvSpPr>
          <p:cNvPr id="20483" name="Notes Placeholder 2">
            <a:extLst>
              <a:ext uri="{FF2B5EF4-FFF2-40B4-BE49-F238E27FC236}">
                <a16:creationId xmlns:a16="http://schemas.microsoft.com/office/drawing/2014/main" id="{C4943DB1-52DC-413E-881F-C9F82EE813ED}"/>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The ELAP terminology is not perfect, but, combined with the MTBOK terminology, it provides a language based on descriptions instead of obscure and confusing terms that have multiple meanings.</a:t>
            </a:r>
          </a:p>
        </p:txBody>
      </p:sp>
      <p:sp>
        <p:nvSpPr>
          <p:cNvPr id="20484" name="Slide Number Placeholder 3">
            <a:extLst>
              <a:ext uri="{FF2B5EF4-FFF2-40B4-BE49-F238E27FC236}">
                <a16:creationId xmlns:a16="http://schemas.microsoft.com/office/drawing/2014/main" id="{236165C9-3B35-46FF-9834-B28F29392468}"/>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E8C304E9-B27C-45A2-A982-7B0C8D62F5DF}" type="slidenum">
              <a:rPr lang="en-US" altLang="en-US" sz="1200"/>
              <a:pPr/>
              <a:t>9</a:t>
            </a:fld>
            <a:endParaRPr lang="en-US" altLang="en-US" sz="1200"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E13CB991-0999-42EB-BF51-D9D032FBBFAA}"/>
              </a:ext>
            </a:extLst>
          </p:cNvPr>
          <p:cNvSpPr>
            <a:spLocks noGrp="1" noRot="1" noChangeAspect="1" noChangeArrowheads="1" noTextEdit="1"/>
          </p:cNvSpPr>
          <p:nvPr>
            <p:ph type="sldImg"/>
          </p:nvPr>
        </p:nvSpPr>
        <p:spPr>
          <a:ln/>
        </p:spPr>
      </p:sp>
      <p:sp>
        <p:nvSpPr>
          <p:cNvPr id="22531" name="Notes Placeholder 2">
            <a:extLst>
              <a:ext uri="{FF2B5EF4-FFF2-40B4-BE49-F238E27FC236}">
                <a16:creationId xmlns:a16="http://schemas.microsoft.com/office/drawing/2014/main" id="{1FA15B4D-04A0-4944-A28A-39EFBD3FDAB7}"/>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What are the four overarching goals of </a:t>
            </a:r>
            <a:r>
              <a:rPr lang="en-US" altLang="en-US" i="1" dirty="0">
                <a:latin typeface="Arial" panose="020B0604020202020204" pitchFamily="34" charset="0"/>
                <a:ea typeface="ＭＳ Ｐゴシック" panose="020B0600070205080204" pitchFamily="34" charset="-128"/>
              </a:rPr>
              <a:t>Healthy People 2020</a:t>
            </a:r>
            <a:r>
              <a:rPr lang="en-US" altLang="en-US" dirty="0">
                <a:latin typeface="Arial" panose="020B0604020202020204" pitchFamily="34" charset="0"/>
                <a:ea typeface="ＭＳ Ｐゴシック" panose="020B0600070205080204" pitchFamily="34" charset="-128"/>
              </a:rPr>
              <a:t>? </a:t>
            </a:r>
            <a:r>
              <a:rPr lang="en-US" altLang="en-US" i="1" dirty="0">
                <a:latin typeface="Arial" panose="020B0604020202020204" pitchFamily="34" charset="0"/>
                <a:ea typeface="ＭＳ Ｐゴシック" panose="020B0600070205080204" pitchFamily="34" charset="-128"/>
              </a:rPr>
              <a:t>(Attain high-quality, longer lives free of preventable disease, disability, injury, and premature death; achieve health equity, eliminate disparities, and improve health of all groups; create social and physical environments that promote good health for all; and promote quality of life, healthy development, and healthy behaviors across all life stages.)</a:t>
            </a:r>
            <a:endParaRPr lang="en-US" altLang="en-US" dirty="0">
              <a:latin typeface="Arial" panose="020B0604020202020204" pitchFamily="34" charset="0"/>
              <a:ea typeface="ＭＳ Ｐゴシック" panose="020B0600070205080204" pitchFamily="34" charset="-128"/>
            </a:endParaRPr>
          </a:p>
        </p:txBody>
      </p:sp>
      <p:sp>
        <p:nvSpPr>
          <p:cNvPr id="22532" name="Slide Number Placeholder 3">
            <a:extLst>
              <a:ext uri="{FF2B5EF4-FFF2-40B4-BE49-F238E27FC236}">
                <a16:creationId xmlns:a16="http://schemas.microsoft.com/office/drawing/2014/main" id="{55D19876-15F6-482C-8FB7-4AE9170EA88A}"/>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975D6BD-2CAD-4965-8602-6857F2666959}" type="slidenum">
              <a:rPr lang="en-US" altLang="en-US" sz="1200"/>
              <a:pPr/>
              <a:t>10</a:t>
            </a:fld>
            <a:endParaRPr lang="en-US" altLang="en-US" sz="1200"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EAD41A88-EBCB-41E1-A1BD-2ADECA777F7F}"/>
              </a:ext>
            </a:extLst>
          </p:cNvPr>
          <p:cNvSpPr>
            <a:spLocks noGrp="1" noRot="1" noChangeAspect="1" noChangeArrowheads="1" noTextEdit="1"/>
          </p:cNvSpPr>
          <p:nvPr>
            <p:ph type="sldImg"/>
          </p:nvPr>
        </p:nvSpPr>
        <p:spPr>
          <a:ln/>
        </p:spPr>
      </p:sp>
      <p:sp>
        <p:nvSpPr>
          <p:cNvPr id="24579" name="Notes Placeholder 2">
            <a:extLst>
              <a:ext uri="{FF2B5EF4-FFF2-40B4-BE49-F238E27FC236}">
                <a16:creationId xmlns:a16="http://schemas.microsoft.com/office/drawing/2014/main" id="{22E848DE-BA10-4E9B-9401-C691D2541109}"/>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Factors that influence well-being are physical well-being, economic well-being, social well-being, emotional well-being, psychological well-being, life satisfaction, engaging activities and work, longevity, healthy behaviors, mental and physical illness, social connectedness, and productivity.</a:t>
            </a:r>
          </a:p>
        </p:txBody>
      </p:sp>
      <p:sp>
        <p:nvSpPr>
          <p:cNvPr id="24580" name="Slide Number Placeholder 3">
            <a:extLst>
              <a:ext uri="{FF2B5EF4-FFF2-40B4-BE49-F238E27FC236}">
                <a16:creationId xmlns:a16="http://schemas.microsoft.com/office/drawing/2014/main" id="{C6F740C7-130C-4AA1-B277-C2040E67F113}"/>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5830FD0F-CAC9-4ECD-8CCB-BE70661AD762}" type="slidenum">
              <a:rPr lang="en-US" altLang="en-US" sz="1200"/>
              <a:pPr/>
              <a:t>11</a:t>
            </a:fld>
            <a:endParaRPr lang="en-US" altLang="en-US" sz="1200"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E00BF33C-CF99-4526-B729-33E7D83E3B27}"/>
              </a:ext>
            </a:extLst>
          </p:cNvPr>
          <p:cNvSpPr>
            <a:spLocks noGrp="1" noRot="1" noChangeAspect="1" noChangeArrowheads="1" noTextEdit="1"/>
          </p:cNvSpPr>
          <p:nvPr>
            <p:ph type="sldImg"/>
          </p:nvPr>
        </p:nvSpPr>
        <p:spPr>
          <a:ln/>
        </p:spPr>
      </p:sp>
      <p:sp>
        <p:nvSpPr>
          <p:cNvPr id="26627" name="Notes Placeholder 2">
            <a:extLst>
              <a:ext uri="{FF2B5EF4-FFF2-40B4-BE49-F238E27FC236}">
                <a16:creationId xmlns:a16="http://schemas.microsoft.com/office/drawing/2014/main" id="{258C6FCD-ED6F-49DD-854C-ED161E84ECEE}"/>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Refer students to Box 4.4.</a:t>
            </a:r>
          </a:p>
        </p:txBody>
      </p:sp>
      <p:sp>
        <p:nvSpPr>
          <p:cNvPr id="26628" name="Slide Number Placeholder 3">
            <a:extLst>
              <a:ext uri="{FF2B5EF4-FFF2-40B4-BE49-F238E27FC236}">
                <a16:creationId xmlns:a16="http://schemas.microsoft.com/office/drawing/2014/main" id="{459B180E-EF83-4566-B017-936AD7DCB6FA}"/>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5FA48D00-4532-44AE-BE29-D1CB290E4A48}" type="slidenum">
              <a:rPr lang="en-US" altLang="en-US" sz="1200"/>
              <a:pPr/>
              <a:t>12</a:t>
            </a:fld>
            <a:endParaRPr lang="en-US" altLang="en-US" sz="1200"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478FD1D2-6247-407D-AE56-5AF376962422}"/>
              </a:ext>
            </a:extLst>
          </p:cNvPr>
          <p:cNvSpPr>
            <a:spLocks noGrp="1" noRot="1" noChangeAspect="1" noChangeArrowheads="1" noTextEdit="1"/>
          </p:cNvSpPr>
          <p:nvPr>
            <p:ph type="sldImg"/>
          </p:nvPr>
        </p:nvSpPr>
        <p:spPr>
          <a:ln/>
        </p:spPr>
      </p:sp>
      <p:sp>
        <p:nvSpPr>
          <p:cNvPr id="28675" name="Notes Placeholder 2">
            <a:extLst>
              <a:ext uri="{FF2B5EF4-FFF2-40B4-BE49-F238E27FC236}">
                <a16:creationId xmlns:a16="http://schemas.microsoft.com/office/drawing/2014/main" id="{90D4F6C7-344C-4E31-AE68-A6B4AB027C25}"/>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Human beings and our cultures are much more similar than different.</a:t>
            </a:r>
          </a:p>
          <a:p>
            <a:r>
              <a:rPr lang="en-US" altLang="en-US" dirty="0">
                <a:latin typeface="Arial" panose="020B0604020202020204" pitchFamily="34" charset="0"/>
                <a:ea typeface="ＭＳ Ｐゴシック" panose="020B0600070205080204" pitchFamily="34" charset="-128"/>
              </a:rPr>
              <a:t>Cultural diversity is a beautiful aspect of the human experience.</a:t>
            </a:r>
          </a:p>
        </p:txBody>
      </p:sp>
      <p:sp>
        <p:nvSpPr>
          <p:cNvPr id="28676" name="Slide Number Placeholder 3">
            <a:extLst>
              <a:ext uri="{FF2B5EF4-FFF2-40B4-BE49-F238E27FC236}">
                <a16:creationId xmlns:a16="http://schemas.microsoft.com/office/drawing/2014/main" id="{5D8E558D-6644-41E7-969F-FCFEE9FD21DB}"/>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158B3E3E-9D9C-4901-BB75-0F10794E90B8}" type="slidenum">
              <a:rPr lang="en-US" altLang="en-US" sz="1200"/>
              <a:pPr/>
              <a:t>13</a:t>
            </a:fld>
            <a:endParaRPr lang="en-US" altLang="en-US" sz="1200"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32981643-F16C-432E-9411-813F569D4D07}"/>
              </a:ext>
            </a:extLst>
          </p:cNvPr>
          <p:cNvSpPr>
            <a:spLocks noGrp="1" noRot="1" noChangeAspect="1" noChangeArrowheads="1" noTextEdit="1"/>
          </p:cNvSpPr>
          <p:nvPr>
            <p:ph type="sldImg"/>
          </p:nvPr>
        </p:nvSpPr>
        <p:spPr>
          <a:ln/>
        </p:spPr>
      </p:sp>
      <p:sp>
        <p:nvSpPr>
          <p:cNvPr id="30723" name="Notes Placeholder 2">
            <a:extLst>
              <a:ext uri="{FF2B5EF4-FFF2-40B4-BE49-F238E27FC236}">
                <a16:creationId xmlns:a16="http://schemas.microsoft.com/office/drawing/2014/main" id="{A724499A-67F1-4BFC-A287-F2DDCFE45340}"/>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Anyone who is fortunate enough to be bilingual or multilingual can use those skills to support communication.</a:t>
            </a:r>
          </a:p>
        </p:txBody>
      </p:sp>
      <p:sp>
        <p:nvSpPr>
          <p:cNvPr id="30724" name="Slide Number Placeholder 3">
            <a:extLst>
              <a:ext uri="{FF2B5EF4-FFF2-40B4-BE49-F238E27FC236}">
                <a16:creationId xmlns:a16="http://schemas.microsoft.com/office/drawing/2014/main" id="{1C813148-8F12-4430-B7E4-6997EF0C155A}"/>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A7BD404B-2684-4B25-A2B0-9002F795E5F6}" type="slidenum">
              <a:rPr lang="en-US" altLang="en-US" sz="1200"/>
              <a:pPr/>
              <a:t>14</a:t>
            </a:fld>
            <a:endParaRPr lang="en-US" altLang="en-US" sz="1200"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48042668-A470-406B-9EEC-C821134B69AF}"/>
              </a:ext>
            </a:extLst>
          </p:cNvPr>
          <p:cNvSpPr>
            <a:spLocks noGrp="1" noRot="1" noChangeAspect="1" noChangeArrowheads="1" noTextEdit="1"/>
          </p:cNvSpPr>
          <p:nvPr>
            <p:ph type="sldImg"/>
          </p:nvPr>
        </p:nvSpPr>
        <p:spPr>
          <a:ln/>
        </p:spPr>
      </p:sp>
      <p:sp>
        <p:nvSpPr>
          <p:cNvPr id="32771" name="Notes Placeholder 2">
            <a:extLst>
              <a:ext uri="{FF2B5EF4-FFF2-40B4-BE49-F238E27FC236}">
                <a16:creationId xmlns:a16="http://schemas.microsoft.com/office/drawing/2014/main" id="{AA2A10D6-838E-4083-A949-20C6C1A7E0EA}"/>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Stay up-to-date with trends in respectful language.</a:t>
            </a:r>
          </a:p>
        </p:txBody>
      </p:sp>
      <p:sp>
        <p:nvSpPr>
          <p:cNvPr id="32772" name="Slide Number Placeholder 3">
            <a:extLst>
              <a:ext uri="{FF2B5EF4-FFF2-40B4-BE49-F238E27FC236}">
                <a16:creationId xmlns:a16="http://schemas.microsoft.com/office/drawing/2014/main" id="{2984BF52-0ABC-4EBB-910D-1D388C14E861}"/>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6E3A4120-73D5-4483-B7A2-197979D28BEE}" type="slidenum">
              <a:rPr lang="en-US" altLang="en-US" sz="1200"/>
              <a:pPr/>
              <a:t>15</a:t>
            </a:fld>
            <a:endParaRPr lang="en-US" altLang="en-US" sz="1200"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A4E76F25-27D9-4C46-B6F3-748F1CA8CDA0}"/>
              </a:ext>
            </a:extLst>
          </p:cNvPr>
          <p:cNvSpPr>
            <a:spLocks noGrp="1" noRot="1" noChangeAspect="1" noChangeArrowheads="1" noTextEdit="1"/>
          </p:cNvSpPr>
          <p:nvPr>
            <p:ph type="sldImg"/>
          </p:nvPr>
        </p:nvSpPr>
        <p:spPr>
          <a:ln/>
        </p:spPr>
      </p:sp>
      <p:sp>
        <p:nvSpPr>
          <p:cNvPr id="34819" name="Notes Placeholder 2">
            <a:extLst>
              <a:ext uri="{FF2B5EF4-FFF2-40B4-BE49-F238E27FC236}">
                <a16:creationId xmlns:a16="http://schemas.microsoft.com/office/drawing/2014/main" id="{3559B12B-4D4E-43EF-9E7A-281B117D6E14}"/>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Do not use the terms </a:t>
            </a:r>
            <a:r>
              <a:rPr lang="en-US" altLang="en-US" i="1" dirty="0">
                <a:latin typeface="Arial" panose="020B0604020202020204" pitchFamily="34" charset="0"/>
                <a:ea typeface="ＭＳ Ｐゴシック" panose="020B0600070205080204" pitchFamily="34" charset="-128"/>
              </a:rPr>
              <a:t>able-bodied, normal, </a:t>
            </a:r>
            <a:r>
              <a:rPr lang="en-US" altLang="en-US" dirty="0">
                <a:latin typeface="Arial" panose="020B0604020202020204" pitchFamily="34" charset="0"/>
                <a:ea typeface="ＭＳ Ｐゴシック" panose="020B0600070205080204" pitchFamily="34" charset="-128"/>
              </a:rPr>
              <a:t>or</a:t>
            </a:r>
            <a:r>
              <a:rPr lang="en-US" altLang="en-US" i="1" dirty="0">
                <a:latin typeface="Arial" panose="020B0604020202020204" pitchFamily="34" charset="0"/>
                <a:ea typeface="ＭＳ Ｐゴシック" panose="020B0600070205080204" pitchFamily="34" charset="-128"/>
              </a:rPr>
              <a:t> whole </a:t>
            </a:r>
            <a:r>
              <a:rPr lang="en-US" altLang="en-US" dirty="0">
                <a:latin typeface="Arial" panose="020B0604020202020204" pitchFamily="34" charset="0"/>
                <a:ea typeface="ＭＳ Ｐゴシック" panose="020B0600070205080204" pitchFamily="34" charset="-128"/>
              </a:rPr>
              <a:t>for people without disabilities. Use the term </a:t>
            </a:r>
            <a:r>
              <a:rPr lang="en-US" altLang="en-US" i="1" dirty="0">
                <a:latin typeface="Arial" panose="020B0604020202020204" pitchFamily="34" charset="0"/>
                <a:ea typeface="ＭＳ Ｐゴシック" panose="020B0600070205080204" pitchFamily="34" charset="-128"/>
              </a:rPr>
              <a:t>nondisabled.</a:t>
            </a:r>
          </a:p>
          <a:p>
            <a:r>
              <a:rPr lang="en-US" altLang="en-US" dirty="0">
                <a:latin typeface="Arial" panose="020B0604020202020204" pitchFamily="34" charset="0"/>
                <a:ea typeface="ＭＳ Ｐゴシック" panose="020B0600070205080204" pitchFamily="34" charset="-128"/>
              </a:rPr>
              <a:t>Do not use the term </a:t>
            </a:r>
            <a:r>
              <a:rPr lang="en-US" altLang="en-US" i="1" dirty="0">
                <a:latin typeface="Arial" panose="020B0604020202020204" pitchFamily="34" charset="0"/>
                <a:ea typeface="ＭＳ Ｐゴシック" panose="020B0600070205080204" pitchFamily="34" charset="-128"/>
              </a:rPr>
              <a:t>handicapped </a:t>
            </a:r>
            <a:r>
              <a:rPr lang="en-US" altLang="en-US" dirty="0">
                <a:latin typeface="Arial" panose="020B0604020202020204" pitchFamily="34" charset="0"/>
                <a:ea typeface="ＭＳ Ｐゴシック" panose="020B0600070205080204" pitchFamily="34" charset="-128"/>
              </a:rPr>
              <a:t>because many people with disabilities consider it offensive.</a:t>
            </a:r>
          </a:p>
        </p:txBody>
      </p:sp>
      <p:sp>
        <p:nvSpPr>
          <p:cNvPr id="34820" name="Slide Number Placeholder 3">
            <a:extLst>
              <a:ext uri="{FF2B5EF4-FFF2-40B4-BE49-F238E27FC236}">
                <a16:creationId xmlns:a16="http://schemas.microsoft.com/office/drawing/2014/main" id="{F8A642C8-BB86-46C5-838B-82041FAEC68B}"/>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C9074D30-44EB-4493-AA4C-746C84D2C159}" type="slidenum">
              <a:rPr lang="en-US" altLang="en-US" sz="1200"/>
              <a:pPr/>
              <a:t>16</a:t>
            </a:fld>
            <a:endParaRPr lang="en-US" altLang="en-US" sz="1200"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FE49280F-931E-4AB5-A718-0D356AEF50F5}"/>
              </a:ext>
            </a:extLst>
          </p:cNvPr>
          <p:cNvSpPr>
            <a:spLocks noGrp="1" noRot="1" noChangeAspect="1" noChangeArrowheads="1" noTextEdit="1"/>
          </p:cNvSpPr>
          <p:nvPr>
            <p:ph type="sldImg"/>
          </p:nvPr>
        </p:nvSpPr>
        <p:spPr>
          <a:ln/>
        </p:spPr>
      </p:sp>
      <p:sp>
        <p:nvSpPr>
          <p:cNvPr id="36867" name="Notes Placeholder 2">
            <a:extLst>
              <a:ext uri="{FF2B5EF4-FFF2-40B4-BE49-F238E27FC236}">
                <a16:creationId xmlns:a16="http://schemas.microsoft.com/office/drawing/2014/main" id="{61EE3801-E219-4001-A040-351689D0B212}"/>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Respect the person. Do not use offensive words.</a:t>
            </a:r>
          </a:p>
        </p:txBody>
      </p:sp>
      <p:sp>
        <p:nvSpPr>
          <p:cNvPr id="36868" name="Slide Number Placeholder 3">
            <a:extLst>
              <a:ext uri="{FF2B5EF4-FFF2-40B4-BE49-F238E27FC236}">
                <a16:creationId xmlns:a16="http://schemas.microsoft.com/office/drawing/2014/main" id="{89E9FB21-7970-4208-A22B-499C3DD16A8B}"/>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FF4BDFF7-42BB-401B-A109-5E00D969684B}" type="slidenum">
              <a:rPr lang="en-US" altLang="en-US" sz="1200"/>
              <a:pPr/>
              <a:t>17</a:t>
            </a:fld>
            <a:endParaRPr lang="en-US" altLang="en-US" sz="1200"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2BAE0B1C-E244-4C85-943A-A64B156CF3D8}"/>
              </a:ext>
            </a:extLst>
          </p:cNvPr>
          <p:cNvSpPr>
            <a:spLocks noGrp="1" noRot="1" noChangeAspect="1" noChangeArrowheads="1" noTextEdit="1"/>
          </p:cNvSpPr>
          <p:nvPr>
            <p:ph type="sldImg"/>
          </p:nvPr>
        </p:nvSpPr>
        <p:spPr>
          <a:ln/>
        </p:spPr>
      </p:sp>
      <p:sp>
        <p:nvSpPr>
          <p:cNvPr id="38915" name="Notes Placeholder 2">
            <a:extLst>
              <a:ext uri="{FF2B5EF4-FFF2-40B4-BE49-F238E27FC236}">
                <a16:creationId xmlns:a16="http://schemas.microsoft.com/office/drawing/2014/main" id="{E034C3CC-5C64-48EA-B419-E1CBE0403142}"/>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Although opinions differ on some words, this list offers preferred terms for many visible and invisible disabilities.</a:t>
            </a:r>
          </a:p>
        </p:txBody>
      </p:sp>
      <p:sp>
        <p:nvSpPr>
          <p:cNvPr id="38916" name="Slide Number Placeholder 3">
            <a:extLst>
              <a:ext uri="{FF2B5EF4-FFF2-40B4-BE49-F238E27FC236}">
                <a16:creationId xmlns:a16="http://schemas.microsoft.com/office/drawing/2014/main" id="{ACA0BFA3-92C9-4BF3-BB08-6F20C3739936}"/>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F58E08B6-0140-4B46-AF89-C966FBEF0F06}" type="slidenum">
              <a:rPr lang="en-US" altLang="en-US" sz="1200"/>
              <a:pPr/>
              <a:t>18</a:t>
            </a:fld>
            <a:endParaRPr lang="en-US" altLang="en-US" sz="1200"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53C083F8-2131-484C-804D-E5274E25AD6F}"/>
              </a:ext>
            </a:extLst>
          </p:cNvPr>
          <p:cNvSpPr>
            <a:spLocks noGrp="1" noRot="1" noChangeAspect="1" noChangeArrowheads="1" noTextEdit="1"/>
          </p:cNvSpPr>
          <p:nvPr>
            <p:ph type="sldImg"/>
          </p:nvPr>
        </p:nvSpPr>
        <p:spPr>
          <a:ln/>
        </p:spPr>
      </p:sp>
      <p:sp>
        <p:nvSpPr>
          <p:cNvPr id="40963" name="Notes Placeholder 2">
            <a:extLst>
              <a:ext uri="{FF2B5EF4-FFF2-40B4-BE49-F238E27FC236}">
                <a16:creationId xmlns:a16="http://schemas.microsoft.com/office/drawing/2014/main" id="{5C448E1B-2EBC-45EC-BF4F-E6862AA7851D}"/>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Although opinions differ on some words, this list offers some preferred terms for many visible and invisible disabilities.</a:t>
            </a:r>
          </a:p>
        </p:txBody>
      </p:sp>
      <p:sp>
        <p:nvSpPr>
          <p:cNvPr id="40964" name="Slide Number Placeholder 3">
            <a:extLst>
              <a:ext uri="{FF2B5EF4-FFF2-40B4-BE49-F238E27FC236}">
                <a16:creationId xmlns:a16="http://schemas.microsoft.com/office/drawing/2014/main" id="{9F421BFF-99D6-485A-A49C-5D7C72D27A9A}"/>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91BAE88-3018-4F66-8688-851B5D0533E8}" type="slidenum">
              <a:rPr lang="en-US" altLang="en-US" sz="1200"/>
              <a:pPr/>
              <a:t>19</a:t>
            </a:fld>
            <a:endParaRPr lang="en-US" altLang="en-US" sz="1200"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8C5C7AE1-F750-43E8-9198-381B852A55BE}"/>
              </a:ext>
            </a:extLst>
          </p:cNvPr>
          <p:cNvSpPr>
            <a:spLocks noGrp="1" noRot="1" noChangeAspect="1" noChangeArrowheads="1" noTextEdit="1"/>
          </p:cNvSpPr>
          <p:nvPr>
            <p:ph type="sldImg"/>
          </p:nvPr>
        </p:nvSpPr>
        <p:spPr>
          <a:ln/>
        </p:spPr>
      </p:sp>
      <p:sp>
        <p:nvSpPr>
          <p:cNvPr id="43011" name="Notes Placeholder 2">
            <a:extLst>
              <a:ext uri="{FF2B5EF4-FFF2-40B4-BE49-F238E27FC236}">
                <a16:creationId xmlns:a16="http://schemas.microsoft.com/office/drawing/2014/main" id="{32634E86-39DC-45BE-BB4E-85FC867C2C35}"/>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Refer to the textbook to review the list of additional terms related to the Americans with Disabilities Act (ADA).</a:t>
            </a:r>
          </a:p>
          <a:p>
            <a:r>
              <a:rPr lang="en-US" altLang="en-US" dirty="0">
                <a:latin typeface="Arial" panose="020B0604020202020204" pitchFamily="34" charset="0"/>
                <a:ea typeface="ＭＳ Ｐゴシック" panose="020B0600070205080204" pitchFamily="34" charset="-128"/>
              </a:rPr>
              <a:t>There is a guide called “Disability, Poverty, and Livelihoods: Guidance from Trickle Up” that is intended to encourage and assist organizations seeking to include people with disabilities in their economic strengthening and livelihood programs.</a:t>
            </a:r>
          </a:p>
        </p:txBody>
      </p:sp>
      <p:sp>
        <p:nvSpPr>
          <p:cNvPr id="43012" name="Slide Number Placeholder 3">
            <a:extLst>
              <a:ext uri="{FF2B5EF4-FFF2-40B4-BE49-F238E27FC236}">
                <a16:creationId xmlns:a16="http://schemas.microsoft.com/office/drawing/2014/main" id="{59A5D606-E718-4FC5-B287-FFD7980DB210}"/>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2B321030-4569-4259-96B9-6CAB5B15E5C8}" type="slidenum">
              <a:rPr lang="en-US" altLang="en-US" sz="1200"/>
              <a:pPr/>
              <a:t>20</a:t>
            </a:fld>
            <a:endParaRPr lang="en-US" altLang="en-US" sz="1200"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48B2A03E-8B2B-4C70-B826-6ADD8B90842A}"/>
              </a:ext>
            </a:extLst>
          </p:cNvPr>
          <p:cNvSpPr>
            <a:spLocks noGrp="1" noRot="1" noChangeAspect="1" noChangeArrowheads="1" noTextEdit="1"/>
          </p:cNvSpPr>
          <p:nvPr>
            <p:ph type="sldImg"/>
          </p:nvPr>
        </p:nvSpPr>
        <p:spPr>
          <a:ln/>
        </p:spPr>
      </p:sp>
      <p:sp>
        <p:nvSpPr>
          <p:cNvPr id="45059" name="Notes Placeholder 2">
            <a:extLst>
              <a:ext uri="{FF2B5EF4-FFF2-40B4-BE49-F238E27FC236}">
                <a16:creationId xmlns:a16="http://schemas.microsoft.com/office/drawing/2014/main" id="{3D2A2E0F-8757-4257-8378-E7E568CD91B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How are the three word elements used? </a:t>
            </a:r>
            <a:r>
              <a:rPr lang="en-US" altLang="en-US" i="1" dirty="0">
                <a:latin typeface="Arial" panose="020B0604020202020204" pitchFamily="34" charset="0"/>
                <a:ea typeface="ＭＳ Ｐゴシック" panose="020B0600070205080204" pitchFamily="34" charset="-128"/>
              </a:rPr>
              <a:t>(A prefix is placed at the beginning of a word to alter its meaning. A root word provides the fundamental meanings of words. Suffixes are placed at the end of a root to alter the meaning of the word.)</a:t>
            </a:r>
          </a:p>
          <a:p>
            <a:pPr marL="228600" indent="-228600">
              <a:buFontTx/>
              <a:buChar char="•"/>
            </a:pPr>
            <a:r>
              <a:rPr lang="en-US" altLang="en-US" dirty="0">
                <a:latin typeface="Arial" panose="020B0604020202020204" pitchFamily="34" charset="0"/>
                <a:ea typeface="ＭＳ Ｐゴシック" panose="020B0600070205080204" pitchFamily="34" charset="-128"/>
              </a:rPr>
              <a:t>Refer students to Tables 4.1 to 4.3.</a:t>
            </a:r>
          </a:p>
        </p:txBody>
      </p:sp>
      <p:sp>
        <p:nvSpPr>
          <p:cNvPr id="45060" name="Slide Number Placeholder 3">
            <a:extLst>
              <a:ext uri="{FF2B5EF4-FFF2-40B4-BE49-F238E27FC236}">
                <a16:creationId xmlns:a16="http://schemas.microsoft.com/office/drawing/2014/main" id="{1DD64BA0-D3AE-4954-8CFD-BD0923641DBE}"/>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DE24D263-44B7-4162-9C1D-1C262C74535D}" type="slidenum">
              <a:rPr lang="en-US" altLang="en-US" sz="1200"/>
              <a:pPr/>
              <a:t>21</a:t>
            </a:fld>
            <a:endParaRPr lang="en-US" altLang="en-US" sz="1200"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B55A329A-B6E3-4C54-947D-EEA28D04AFF6}"/>
              </a:ext>
            </a:extLst>
          </p:cNvPr>
          <p:cNvSpPr>
            <a:spLocks noGrp="1" noRot="1" noChangeAspect="1" noChangeArrowheads="1" noTextEdit="1"/>
          </p:cNvSpPr>
          <p:nvPr>
            <p:ph type="sldImg"/>
          </p:nvPr>
        </p:nvSpPr>
        <p:spPr>
          <a:ln/>
        </p:spPr>
      </p:sp>
      <p:sp>
        <p:nvSpPr>
          <p:cNvPr id="47107" name="Notes Placeholder 2">
            <a:extLst>
              <a:ext uri="{FF2B5EF4-FFF2-40B4-BE49-F238E27FC236}">
                <a16:creationId xmlns:a16="http://schemas.microsoft.com/office/drawing/2014/main" id="{0A5B3C04-97FB-4F86-BBD7-0AAF55A57588}"/>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What is important to keep in mind when using abbreviations? </a:t>
            </a:r>
            <a:r>
              <a:rPr lang="en-US" altLang="en-US" i="1" dirty="0">
                <a:latin typeface="Arial" panose="020B0604020202020204" pitchFamily="34" charset="0"/>
                <a:ea typeface="ＭＳ Ｐゴシック" panose="020B0600070205080204" pitchFamily="34" charset="-128"/>
              </a:rPr>
              <a:t>(When using abbreviations it is important to provide an abbreviation key either in the forms or in the record and to avoid excessive use of abbreviations.)</a:t>
            </a:r>
          </a:p>
          <a:p>
            <a:pPr marL="228600" indent="-228600">
              <a:buFontTx/>
              <a:buChar char="•"/>
            </a:pPr>
            <a:r>
              <a:rPr lang="en-US" altLang="en-US" dirty="0">
                <a:latin typeface="Arial" panose="020B0604020202020204" pitchFamily="34" charset="0"/>
                <a:ea typeface="ＭＳ Ｐゴシック" panose="020B0600070205080204" pitchFamily="34" charset="-128"/>
              </a:rPr>
              <a:t>Why should the use of jargon be avoided in record keeping? </a:t>
            </a:r>
            <a:r>
              <a:rPr lang="en-US" altLang="en-US" i="1" dirty="0">
                <a:latin typeface="Arial" panose="020B0604020202020204" pitchFamily="34" charset="0"/>
                <a:ea typeface="ＭＳ Ｐゴシック" panose="020B0600070205080204" pitchFamily="34" charset="-128"/>
              </a:rPr>
              <a:t>(In written record keeping, words should be clear and concise. The words used in record keeping should be found in either a standard comprehensive dictionary or a medical dictionary and should represent the definition as listed.)</a:t>
            </a:r>
          </a:p>
          <a:p>
            <a:pPr marL="228600" indent="-228600">
              <a:buFontTx/>
              <a:buChar char="•"/>
            </a:pPr>
            <a:r>
              <a:rPr lang="en-US" altLang="en-US" dirty="0">
                <a:latin typeface="Arial" panose="020B0604020202020204" pitchFamily="34" charset="0"/>
                <a:ea typeface="ＭＳ Ｐゴシック" panose="020B0600070205080204" pitchFamily="34" charset="-128"/>
              </a:rPr>
              <a:t>Refer students to Table 4.4.</a:t>
            </a:r>
          </a:p>
        </p:txBody>
      </p:sp>
      <p:sp>
        <p:nvSpPr>
          <p:cNvPr id="47108" name="Slide Number Placeholder 3">
            <a:extLst>
              <a:ext uri="{FF2B5EF4-FFF2-40B4-BE49-F238E27FC236}">
                <a16:creationId xmlns:a16="http://schemas.microsoft.com/office/drawing/2014/main" id="{5908F973-A02A-4E3C-8194-E5F43C91B1FC}"/>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1D0EDC2-19E7-4D91-8354-2F58129E1F59}" type="slidenum">
              <a:rPr lang="en-US" altLang="en-US" sz="1200"/>
              <a:pPr/>
              <a:t>22</a:t>
            </a:fld>
            <a:endParaRPr lang="en-US" altLang="en-US" sz="1200"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8D68ACA9-2637-4B44-AC6E-60AC736A82AC}"/>
              </a:ext>
            </a:extLst>
          </p:cNvPr>
          <p:cNvSpPr>
            <a:spLocks noGrp="1" noRot="1" noChangeAspect="1" noChangeArrowheads="1" noTextEdit="1"/>
          </p:cNvSpPr>
          <p:nvPr>
            <p:ph type="sldImg"/>
          </p:nvPr>
        </p:nvSpPr>
        <p:spPr>
          <a:ln/>
        </p:spPr>
      </p:sp>
      <p:sp>
        <p:nvSpPr>
          <p:cNvPr id="49155" name="Notes Placeholder 2">
            <a:extLst>
              <a:ext uri="{FF2B5EF4-FFF2-40B4-BE49-F238E27FC236}">
                <a16:creationId xmlns:a16="http://schemas.microsoft.com/office/drawing/2014/main" id="{8DF3CB33-E274-4D51-BC75-DD175385E2EA}"/>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A massage professional must be able to understand medical terms related to diagnosis and various diseases.</a:t>
            </a:r>
          </a:p>
          <a:p>
            <a:pPr marL="228600" indent="-228600">
              <a:buFontTx/>
              <a:buChar char="•"/>
            </a:pPr>
            <a:r>
              <a:rPr lang="en-US" altLang="en-US" dirty="0">
                <a:latin typeface="Arial" panose="020B0604020202020204" pitchFamily="34" charset="0"/>
                <a:ea typeface="ＭＳ Ｐゴシック" panose="020B0600070205080204" pitchFamily="34" charset="-128"/>
              </a:rPr>
              <a:t>What do </a:t>
            </a:r>
            <a:r>
              <a:rPr lang="en-US" altLang="en-US" i="1" dirty="0">
                <a:latin typeface="Arial" panose="020B0604020202020204" pitchFamily="34" charset="0"/>
                <a:ea typeface="ＭＳ Ｐゴシック" panose="020B0600070205080204" pitchFamily="34" charset="-128"/>
              </a:rPr>
              <a:t>indication</a:t>
            </a:r>
            <a:r>
              <a:rPr lang="en-US" altLang="en-US" dirty="0">
                <a:latin typeface="Arial" panose="020B0604020202020204" pitchFamily="34" charset="0"/>
                <a:ea typeface="ＭＳ Ｐゴシック" panose="020B0600070205080204" pitchFamily="34" charset="-128"/>
              </a:rPr>
              <a:t> and </a:t>
            </a:r>
            <a:r>
              <a:rPr lang="en-US" altLang="en-US" i="1" dirty="0">
                <a:latin typeface="Arial" panose="020B0604020202020204" pitchFamily="34" charset="0"/>
                <a:ea typeface="ＭＳ Ｐゴシック" panose="020B0600070205080204" pitchFamily="34" charset="-128"/>
              </a:rPr>
              <a:t>contraindication</a:t>
            </a:r>
            <a:r>
              <a:rPr lang="en-US" altLang="en-US" dirty="0">
                <a:latin typeface="Arial" panose="020B0604020202020204" pitchFamily="34" charset="0"/>
                <a:ea typeface="ＭＳ Ｐゴシック" panose="020B0600070205080204" pitchFamily="34" charset="-128"/>
              </a:rPr>
              <a:t> mean? </a:t>
            </a:r>
            <a:r>
              <a:rPr lang="en-US" altLang="en-US" i="1" dirty="0">
                <a:latin typeface="Arial" panose="020B0604020202020204" pitchFamily="34" charset="0"/>
                <a:ea typeface="ＭＳ Ｐゴシック" panose="020B0600070205080204" pitchFamily="34" charset="-128"/>
              </a:rPr>
              <a:t>(An </a:t>
            </a:r>
            <a:r>
              <a:rPr lang="en-US" altLang="en-US" dirty="0">
                <a:latin typeface="Arial" panose="020B0604020202020204" pitchFamily="34" charset="0"/>
                <a:ea typeface="ＭＳ Ｐゴシック" panose="020B0600070205080204" pitchFamily="34" charset="-128"/>
              </a:rPr>
              <a:t>indication</a:t>
            </a:r>
            <a:r>
              <a:rPr lang="en-US" altLang="en-US" i="1" dirty="0">
                <a:latin typeface="Arial" panose="020B0604020202020204" pitchFamily="34" charset="0"/>
                <a:ea typeface="ＭＳ Ｐゴシック" panose="020B0600070205080204" pitchFamily="34" charset="-128"/>
              </a:rPr>
              <a:t> is a situation in which an approach would be beneficial for treatment of a particular condition. A </a:t>
            </a:r>
            <a:r>
              <a:rPr lang="en-US" altLang="en-US" dirty="0">
                <a:latin typeface="Arial" panose="020B0604020202020204" pitchFamily="34" charset="0"/>
                <a:ea typeface="ＭＳ Ｐゴシック" panose="020B0600070205080204" pitchFamily="34" charset="-128"/>
              </a:rPr>
              <a:t>contraindication</a:t>
            </a:r>
            <a:r>
              <a:rPr lang="en-US" altLang="en-US" i="1" dirty="0">
                <a:latin typeface="Arial" panose="020B0604020202020204" pitchFamily="34" charset="0"/>
                <a:ea typeface="ＭＳ Ｐゴシック" panose="020B0600070205080204" pitchFamily="34" charset="-128"/>
              </a:rPr>
              <a:t> is a condition or factor that may make an approach harmful.)</a:t>
            </a:r>
            <a:endParaRPr lang="en-US" altLang="en-US" dirty="0">
              <a:latin typeface="Arial" panose="020B0604020202020204" pitchFamily="34" charset="0"/>
              <a:ea typeface="ＭＳ Ｐゴシック" panose="020B0600070205080204" pitchFamily="34" charset="-128"/>
            </a:endParaRPr>
          </a:p>
        </p:txBody>
      </p:sp>
      <p:sp>
        <p:nvSpPr>
          <p:cNvPr id="49156" name="Slide Number Placeholder 3">
            <a:extLst>
              <a:ext uri="{FF2B5EF4-FFF2-40B4-BE49-F238E27FC236}">
                <a16:creationId xmlns:a16="http://schemas.microsoft.com/office/drawing/2014/main" id="{0E284E39-294B-46B8-82F5-6092590F713E}"/>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CEAF79F9-1581-4FA9-BD55-8AE12C6AF516}" type="slidenum">
              <a:rPr lang="en-US" altLang="en-US" sz="1200"/>
              <a:pPr algn="r" eaLnBrk="1" hangingPunct="1"/>
              <a:t>23</a:t>
            </a:fld>
            <a:endParaRPr lang="en-US" altLang="en-US" sz="1200"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59F53AB8-2BE7-4515-A029-662C7E563347}"/>
              </a:ext>
            </a:extLst>
          </p:cNvPr>
          <p:cNvSpPr>
            <a:spLocks noGrp="1" noRot="1" noChangeAspect="1" noChangeArrowheads="1" noTextEdit="1"/>
          </p:cNvSpPr>
          <p:nvPr>
            <p:ph type="sldImg"/>
          </p:nvPr>
        </p:nvSpPr>
        <p:spPr>
          <a:ln/>
        </p:spPr>
      </p:sp>
      <p:sp>
        <p:nvSpPr>
          <p:cNvPr id="51203" name="Notes Placeholder 2">
            <a:extLst>
              <a:ext uri="{FF2B5EF4-FFF2-40B4-BE49-F238E27FC236}">
                <a16:creationId xmlns:a16="http://schemas.microsoft.com/office/drawing/2014/main" id="{5A1243B0-5FC5-4BBB-99DA-3097B2FB8893}"/>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Refer to Fig. 4.2.</a:t>
            </a:r>
          </a:p>
        </p:txBody>
      </p:sp>
      <p:sp>
        <p:nvSpPr>
          <p:cNvPr id="51204" name="Slide Number Placeholder 3">
            <a:extLst>
              <a:ext uri="{FF2B5EF4-FFF2-40B4-BE49-F238E27FC236}">
                <a16:creationId xmlns:a16="http://schemas.microsoft.com/office/drawing/2014/main" id="{CDDCC678-63BB-4419-ACAB-290780632FCD}"/>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141090DB-6EE6-43EA-B8AC-4A19E368FC1E}" type="slidenum">
              <a:rPr lang="en-US" altLang="en-US" sz="1200"/>
              <a:pPr algn="r" eaLnBrk="1" hangingPunct="1"/>
              <a:t>24</a:t>
            </a:fld>
            <a:endParaRPr lang="en-US" altLang="en-US" sz="1200"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63860535-0A6A-4F21-9017-96F02927E6E1}"/>
              </a:ext>
            </a:extLst>
          </p:cNvPr>
          <p:cNvSpPr>
            <a:spLocks noGrp="1" noRot="1" noChangeAspect="1" noChangeArrowheads="1" noTextEdit="1"/>
          </p:cNvSpPr>
          <p:nvPr>
            <p:ph type="sldImg"/>
          </p:nvPr>
        </p:nvSpPr>
        <p:spPr>
          <a:ln/>
        </p:spPr>
      </p:sp>
      <p:sp>
        <p:nvSpPr>
          <p:cNvPr id="53251" name="Notes Placeholder 2">
            <a:extLst>
              <a:ext uri="{FF2B5EF4-FFF2-40B4-BE49-F238E27FC236}">
                <a16:creationId xmlns:a16="http://schemas.microsoft.com/office/drawing/2014/main" id="{CE370925-F383-4B44-A47C-8296E0EC316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Refer to Fig. 4.3.</a:t>
            </a:r>
          </a:p>
        </p:txBody>
      </p:sp>
      <p:sp>
        <p:nvSpPr>
          <p:cNvPr id="53252" name="Slide Number Placeholder 3">
            <a:extLst>
              <a:ext uri="{FF2B5EF4-FFF2-40B4-BE49-F238E27FC236}">
                <a16:creationId xmlns:a16="http://schemas.microsoft.com/office/drawing/2014/main" id="{52EEA350-2FF7-47D0-95FF-0D4770FE0F44}"/>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C142672F-4CB1-479D-BDBB-B204ABC4D20E}" type="slidenum">
              <a:rPr lang="en-US" altLang="en-US" sz="1200"/>
              <a:pPr algn="r" eaLnBrk="1" hangingPunct="1"/>
              <a:t>25</a:t>
            </a:fld>
            <a:endParaRPr lang="en-US" altLang="en-US" sz="1200"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8F1B3C88-DED8-43BF-87B9-29159AADBDFD}"/>
              </a:ext>
            </a:extLst>
          </p:cNvPr>
          <p:cNvSpPr>
            <a:spLocks noGrp="1" noRot="1" noChangeAspect="1" noChangeArrowheads="1" noTextEdit="1"/>
          </p:cNvSpPr>
          <p:nvPr>
            <p:ph type="sldImg"/>
          </p:nvPr>
        </p:nvSpPr>
        <p:spPr>
          <a:ln/>
        </p:spPr>
      </p:sp>
      <p:sp>
        <p:nvSpPr>
          <p:cNvPr id="55299" name="Notes Placeholder 2">
            <a:extLst>
              <a:ext uri="{FF2B5EF4-FFF2-40B4-BE49-F238E27FC236}">
                <a16:creationId xmlns:a16="http://schemas.microsoft.com/office/drawing/2014/main" id="{A38FDB56-7E46-44BB-A13B-0C77C10FF071}"/>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Positional terms are used to describe the relationship of the body to the different planes. </a:t>
            </a:r>
          </a:p>
        </p:txBody>
      </p:sp>
      <p:sp>
        <p:nvSpPr>
          <p:cNvPr id="55300" name="Slide Number Placeholder 3">
            <a:extLst>
              <a:ext uri="{FF2B5EF4-FFF2-40B4-BE49-F238E27FC236}">
                <a16:creationId xmlns:a16="http://schemas.microsoft.com/office/drawing/2014/main" id="{D2DABC26-4CB5-4055-AB8A-5D471D20E449}"/>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C79683BE-983B-4C2F-B631-94FF20C8C1A1}" type="slidenum">
              <a:rPr lang="en-US" altLang="en-US" sz="1200"/>
              <a:pPr algn="r" eaLnBrk="1" hangingPunct="1"/>
              <a:t>26</a:t>
            </a:fld>
            <a:endParaRPr lang="en-US" altLang="en-US" sz="120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8960096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083795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383454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2023-04-11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933738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2023-04-11</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0879781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2023-04-11</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74536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2023-04-11</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134348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2023-04-11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6356747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2023-04-11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4697341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532026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036056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2023-04-11</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30250520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pixabay.com/en/massage-therapy-relax-bless-you-1015570/" TargetMode="External"/><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79488" y="4171777"/>
            <a:ext cx="7956659"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US" dirty="0">
                <a:solidFill>
                  <a:schemeClr val="bg1"/>
                </a:solidFill>
                <a:latin typeface="Open Sans" panose="020B0606030504020204" pitchFamily="34" charset="0"/>
              </a:rPr>
              <a:t>Massage Terminology </a:t>
            </a:r>
            <a:endParaRPr lang="en-CA" dirty="0">
              <a:solidFill>
                <a:schemeClr val="bg1"/>
              </a:solidFill>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616950" y="0"/>
            <a:ext cx="6586491" cy="1286160"/>
          </a:xfrm>
          <a:prstGeom prst="rect">
            <a:avLst/>
          </a:prstGeom>
        </p:spPr>
        <p:txBody>
          <a:bodyPr vert="horz" lIns="91440" tIns="45720" rIns="91440" bIns="45720" rtlCol="0" anchor="b">
            <a:normAutofit/>
          </a:bodyPr>
          <a:lstStyle>
            <a:defPPr>
              <a:defRPr lang="en-US"/>
            </a:defPPr>
            <a:lvl1pPr>
              <a:defRPr sz="4000" b="1">
                <a:solidFill>
                  <a:srgbClr val="A21D22"/>
                </a:solidFill>
                <a:latin typeface="Futura PT" panose="020B0602020204020303" pitchFamily="34" charset="0"/>
              </a:defRPr>
            </a:lvl1pPr>
          </a:lstStyle>
          <a:p>
            <a:pPr>
              <a:lnSpc>
                <a:spcPct val="90000"/>
              </a:lnSpc>
              <a:spcBef>
                <a:spcPct val="0"/>
              </a:spcBef>
              <a:spcAft>
                <a:spcPts val="600"/>
              </a:spcAft>
            </a:pPr>
            <a:r>
              <a:rPr lang="en-US" sz="4400" b="0" dirty="0">
                <a:solidFill>
                  <a:schemeClr val="tx1"/>
                </a:solidFill>
                <a:latin typeface="+mj-lt"/>
                <a:ea typeface="+mj-ea"/>
                <a:cs typeface="+mj-cs"/>
              </a:rPr>
              <a:t>OUR JOURNEY TODAY </a:t>
            </a:r>
          </a:p>
        </p:txBody>
      </p:sp>
      <p:pic>
        <p:nvPicPr>
          <p:cNvPr id="5" name="Picture 4" descr="A picture containing icon&#10;&#10;Description automatically generated">
            <a:extLst>
              <a:ext uri="{FF2B5EF4-FFF2-40B4-BE49-F238E27FC236}">
                <a16:creationId xmlns:a16="http://schemas.microsoft.com/office/drawing/2014/main" id="{7D971D9A-E4B9-9623-2B25-0C90A9123CF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79791" y="1524000"/>
            <a:ext cx="4485639" cy="4485639"/>
          </a:xfrm>
          <a:prstGeom prst="rect">
            <a:avLst/>
          </a:prstGeom>
        </p:spPr>
      </p:pic>
      <p:sp>
        <p:nvSpPr>
          <p:cNvPr id="8" name="TextBox 7">
            <a:extLst>
              <a:ext uri="{FF2B5EF4-FFF2-40B4-BE49-F238E27FC236}">
                <a16:creationId xmlns:a16="http://schemas.microsoft.com/office/drawing/2014/main" id="{D64C0CCC-5C1F-DFE0-0A8C-46AB456A4427}"/>
              </a:ext>
            </a:extLst>
          </p:cNvPr>
          <p:cNvSpPr txBox="1"/>
          <p:nvPr/>
        </p:nvSpPr>
        <p:spPr>
          <a:xfrm>
            <a:off x="5532582" y="2843489"/>
            <a:ext cx="6096000" cy="923330"/>
          </a:xfrm>
          <a:prstGeom prst="rect">
            <a:avLst/>
          </a:prstGeom>
          <a:noFill/>
        </p:spPr>
        <p:txBody>
          <a:bodyPr wrap="square">
            <a:spAutoFit/>
          </a:bodyPr>
          <a:lstStyle/>
          <a:p>
            <a:r>
              <a:rPr lang="en-US" altLang="en-US" sz="1800" dirty="0"/>
              <a:t>Learning Objectives</a:t>
            </a:r>
            <a:br>
              <a:rPr lang="en-US" altLang="en-US" sz="1800" dirty="0"/>
            </a:br>
            <a:r>
              <a:rPr lang="en-US" altLang="en-US" sz="1800" dirty="0"/>
              <a:t>Lesson 4.1: Understanding </a:t>
            </a:r>
            <a:br>
              <a:rPr lang="en-US" altLang="en-US" sz="1800" dirty="0"/>
            </a:br>
            <a:r>
              <a:rPr lang="en-US" altLang="en-US" sz="1800" dirty="0"/>
              <a:t>Massage and Medical Terminology </a:t>
            </a:r>
            <a:endParaRPr lang="en-US" dirty="0"/>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F8DAEE0-1E89-46A2-9F59-AB3126B4CDF4}"/>
              </a:ext>
            </a:extLst>
          </p:cNvPr>
          <p:cNvSpPr txBox="1"/>
          <p:nvPr/>
        </p:nvSpPr>
        <p:spPr>
          <a:xfrm>
            <a:off x="707836" y="2438782"/>
            <a:ext cx="10464800" cy="3785652"/>
          </a:xfrm>
          <a:prstGeom prst="rect">
            <a:avLst/>
          </a:prstGeom>
          <a:noFill/>
        </p:spPr>
        <p:txBody>
          <a:bodyPr wrap="square">
            <a:spAutoFit/>
          </a:bodyPr>
          <a:lstStyle/>
          <a:p>
            <a:pPr marL="457200" eaLnBrk="1" hangingPunct="1">
              <a:buFont typeface="ArialMT" charset="0"/>
              <a:buAutoNum type="arabicPeriod"/>
            </a:pPr>
            <a:r>
              <a:rPr lang="en-US" altLang="en-US" sz="2400" b="1" dirty="0"/>
              <a:t>Explain massage terminology as presented by the </a:t>
            </a:r>
            <a:r>
              <a:rPr lang="en-US" altLang="en-US" sz="2400" b="1" i="1" dirty="0"/>
              <a:t>Massage Therapy Body of Knowledge </a:t>
            </a:r>
            <a:r>
              <a:rPr lang="en-US" altLang="en-US" sz="2400" b="1" dirty="0"/>
              <a:t>(MTBOK) and Entry-Level Analysis Project (ELAP) documents.</a:t>
            </a:r>
          </a:p>
          <a:p>
            <a:pPr marL="457200" eaLnBrk="1" hangingPunct="1">
              <a:buFont typeface="ArialMT" charset="0"/>
              <a:buAutoNum type="arabicPeriod"/>
            </a:pPr>
            <a:r>
              <a:rPr lang="en-US" altLang="en-US" sz="2400" b="1" dirty="0"/>
              <a:t>Apply quality-of-life terminology to client massage outcomes.</a:t>
            </a:r>
          </a:p>
          <a:p>
            <a:pPr marL="457200" eaLnBrk="1" hangingPunct="1">
              <a:buFont typeface="ArialMT" charset="0"/>
              <a:buAutoNum type="arabicPeriod"/>
            </a:pPr>
            <a:r>
              <a:rPr lang="en-US" altLang="en-US" sz="2400" b="1" dirty="0"/>
              <a:t>Explore cultural terminology and use it respectfully.</a:t>
            </a:r>
          </a:p>
          <a:p>
            <a:pPr marL="457200" eaLnBrk="1" hangingPunct="1">
              <a:buFont typeface="ArialMT" charset="0"/>
              <a:buAutoNum type="arabicPeriod"/>
            </a:pPr>
            <a:r>
              <a:rPr lang="en-US" altLang="en-US" sz="2400" b="1" dirty="0"/>
              <a:t>Recognize gender- and age-biased language and use gender- and age-neutral terminology.</a:t>
            </a:r>
          </a:p>
          <a:p>
            <a:pPr marL="457200" eaLnBrk="1" hangingPunct="1">
              <a:buFont typeface="ArialMT" charset="0"/>
              <a:buAutoNum type="arabicPeriod" startAt="5"/>
            </a:pPr>
            <a:r>
              <a:rPr lang="en-US" altLang="en-US" sz="2400" b="1" dirty="0"/>
              <a:t>Describe the importance of people-first terminology.</a:t>
            </a:r>
          </a:p>
          <a:p>
            <a:pPr marL="457200" eaLnBrk="1" hangingPunct="1">
              <a:buFont typeface="ArialMT" charset="0"/>
              <a:buAutoNum type="arabicPeriod" startAt="5"/>
            </a:pPr>
            <a:r>
              <a:rPr lang="en-US" altLang="en-US" sz="2400" b="1" dirty="0"/>
              <a:t>Use medical terminology to identify the three word elements used in medical terms and to comprehend unfamiliar medical terms.</a:t>
            </a:r>
          </a:p>
          <a:p>
            <a:pPr marL="457200" eaLnBrk="1" hangingPunct="1">
              <a:buFont typeface="ArialMT" charset="0"/>
              <a:buAutoNum type="arabicPeriod"/>
            </a:pPr>
            <a:endParaRPr lang="en-US" altLang="en-US" sz="2400" b="1" dirty="0"/>
          </a:p>
        </p:txBody>
      </p:sp>
    </p:spTree>
    <p:extLst>
      <p:ext uri="{BB962C8B-B14F-4D97-AF65-F5344CB8AC3E}">
        <p14:creationId xmlns:p14="http://schemas.microsoft.com/office/powerpoint/2010/main" val="2329743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6">
            <a:extLst>
              <a:ext uri="{FF2B5EF4-FFF2-40B4-BE49-F238E27FC236}">
                <a16:creationId xmlns:a16="http://schemas.microsoft.com/office/drawing/2014/main" id="{94756673-E11C-42A7-8B88-1203A596BC60}"/>
              </a:ext>
            </a:extLst>
          </p:cNvPr>
          <p:cNvSpPr>
            <a:spLocks noGrp="1" noChangeArrowheads="1"/>
          </p:cNvSpPr>
          <p:nvPr>
            <p:ph type="title"/>
          </p:nvPr>
        </p:nvSpPr>
        <p:spPr/>
        <p:txBody>
          <a:bodyPr/>
          <a:lstStyle/>
          <a:p>
            <a:pPr eaLnBrk="1" hangingPunct="1"/>
            <a:r>
              <a:rPr lang="en-US" altLang="en-US" dirty="0"/>
              <a:t>Introduction </a:t>
            </a:r>
            <a:endParaRPr lang="en-GB" altLang="en-US" dirty="0"/>
          </a:p>
        </p:txBody>
      </p:sp>
      <p:sp>
        <p:nvSpPr>
          <p:cNvPr id="9219" name="Rectangle 7">
            <a:extLst>
              <a:ext uri="{FF2B5EF4-FFF2-40B4-BE49-F238E27FC236}">
                <a16:creationId xmlns:a16="http://schemas.microsoft.com/office/drawing/2014/main" id="{6B5663C3-9882-43DB-B1C2-DF870BCE86B4}"/>
              </a:ext>
            </a:extLst>
          </p:cNvPr>
          <p:cNvSpPr>
            <a:spLocks noGrp="1" noChangeArrowheads="1"/>
          </p:cNvSpPr>
          <p:nvPr>
            <p:ph idx="1"/>
          </p:nvPr>
        </p:nvSpPr>
        <p:spPr/>
        <p:txBody>
          <a:bodyPr/>
          <a:lstStyle/>
          <a:p>
            <a:pPr eaLnBrk="1" hangingPunct="1"/>
            <a:r>
              <a:rPr lang="en-US" altLang="en-US" dirty="0"/>
              <a:t>Medical terminology is key to understanding the language of science</a:t>
            </a:r>
          </a:p>
          <a:p>
            <a:pPr eaLnBrk="1" hangingPunct="1"/>
            <a:r>
              <a:rPr lang="en-US" altLang="en-US" dirty="0"/>
              <a:t>It is important for massage professionals to communicate and understand other health professionals</a:t>
            </a:r>
          </a:p>
          <a:p>
            <a:pPr eaLnBrk="1" hangingPunct="1"/>
            <a:r>
              <a:rPr lang="en-US" altLang="en-US" dirty="0"/>
              <a:t>Recording a client’</a:t>
            </a:r>
            <a:r>
              <a:rPr lang="en-US" altLang="ja-JP" dirty="0"/>
              <a:t>s information accurately depends on correct use of terminology and an organized approach to charting</a:t>
            </a:r>
            <a:endParaRPr lang="en-US" alt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434A7319-0F82-4BA9-BD54-C89A4BDA1F92}"/>
              </a:ext>
            </a:extLst>
          </p:cNvPr>
          <p:cNvSpPr>
            <a:spLocks noGrp="1" noChangeArrowheads="1"/>
          </p:cNvSpPr>
          <p:nvPr>
            <p:ph type="title"/>
          </p:nvPr>
        </p:nvSpPr>
        <p:spPr/>
        <p:txBody>
          <a:bodyPr/>
          <a:lstStyle/>
          <a:p>
            <a:r>
              <a:rPr lang="en-US" altLang="en-US" dirty="0"/>
              <a:t>Massage Therapy Body of Knowledge/</a:t>
            </a:r>
            <a:br>
              <a:rPr lang="en-US" altLang="en-US" dirty="0"/>
            </a:br>
            <a:r>
              <a:rPr lang="en-US" altLang="en-US" dirty="0"/>
              <a:t>Entry-Level Analysis Project Terminology </a:t>
            </a:r>
          </a:p>
        </p:txBody>
      </p:sp>
      <p:sp>
        <p:nvSpPr>
          <p:cNvPr id="11267" name="Content Placeholder 2">
            <a:extLst>
              <a:ext uri="{FF2B5EF4-FFF2-40B4-BE49-F238E27FC236}">
                <a16:creationId xmlns:a16="http://schemas.microsoft.com/office/drawing/2014/main" id="{77433451-7176-4168-8F71-FB77465EB19A}"/>
              </a:ext>
            </a:extLst>
          </p:cNvPr>
          <p:cNvSpPr>
            <a:spLocks noGrp="1" noChangeArrowheads="1"/>
          </p:cNvSpPr>
          <p:nvPr>
            <p:ph idx="1"/>
          </p:nvPr>
        </p:nvSpPr>
        <p:spPr/>
        <p:txBody>
          <a:bodyPr/>
          <a:lstStyle/>
          <a:p>
            <a:r>
              <a:rPr lang="en-US" altLang="en-US" dirty="0"/>
              <a:t>MTBOK</a:t>
            </a:r>
          </a:p>
          <a:p>
            <a:pPr lvl="1"/>
            <a:r>
              <a:rPr lang="en-US" altLang="en-US" dirty="0"/>
              <a:t>Goal is to provide a standardized nomenclature for massage therapy</a:t>
            </a:r>
          </a:p>
          <a:p>
            <a:pPr lvl="1"/>
            <a:r>
              <a:rPr lang="en-US" altLang="en-US" dirty="0"/>
              <a:t>Terms and definitions provided form a common ground for a language for massage</a:t>
            </a:r>
          </a:p>
          <a:p>
            <a:r>
              <a:rPr lang="en-US" altLang="en-US" dirty="0"/>
              <a:t>ELAP-recommended descriptors are grounded in general sciences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D0511DCE-ABD8-4CF1-B216-B5E4ABF9EEA2}"/>
              </a:ext>
            </a:extLst>
          </p:cNvPr>
          <p:cNvSpPr>
            <a:spLocks noGrp="1" noChangeArrowheads="1"/>
          </p:cNvSpPr>
          <p:nvPr>
            <p:ph type="title"/>
          </p:nvPr>
        </p:nvSpPr>
        <p:spPr/>
        <p:txBody>
          <a:bodyPr>
            <a:normAutofit fontScale="90000"/>
          </a:bodyPr>
          <a:lstStyle/>
          <a:p>
            <a:r>
              <a:rPr lang="en-US" altLang="en-US" dirty="0"/>
              <a:t>Language Used in </a:t>
            </a:r>
            <a:br>
              <a:rPr lang="en-US" altLang="en-US" dirty="0"/>
            </a:br>
            <a:r>
              <a:rPr lang="en-US" altLang="en-US" dirty="0"/>
              <a:t>the ELAP Documents </a:t>
            </a:r>
            <a:br>
              <a:rPr lang="en-US" altLang="en-US" dirty="0"/>
            </a:br>
            <a:r>
              <a:rPr lang="en-US" altLang="en-US" dirty="0"/>
              <a:t>(Slide 1 of 2)</a:t>
            </a:r>
          </a:p>
        </p:txBody>
      </p:sp>
      <p:sp>
        <p:nvSpPr>
          <p:cNvPr id="13315" name="Content Placeholder 2">
            <a:extLst>
              <a:ext uri="{FF2B5EF4-FFF2-40B4-BE49-F238E27FC236}">
                <a16:creationId xmlns:a16="http://schemas.microsoft.com/office/drawing/2014/main" id="{B4B81368-F258-415C-B259-BEF678095C9E}"/>
              </a:ext>
            </a:extLst>
          </p:cNvPr>
          <p:cNvSpPr>
            <a:spLocks noGrp="1" noChangeArrowheads="1"/>
          </p:cNvSpPr>
          <p:nvPr>
            <p:ph idx="1"/>
          </p:nvPr>
        </p:nvSpPr>
        <p:spPr/>
        <p:txBody>
          <a:bodyPr/>
          <a:lstStyle/>
          <a:p>
            <a:r>
              <a:rPr lang="en-US" altLang="en-US" dirty="0"/>
              <a:t>Anatomical tools</a:t>
            </a:r>
          </a:p>
          <a:p>
            <a:r>
              <a:rPr lang="en-US" altLang="en-US" dirty="0"/>
              <a:t>Force</a:t>
            </a:r>
          </a:p>
          <a:p>
            <a:r>
              <a:rPr lang="en-US" altLang="en-US" dirty="0"/>
              <a:t>Friction</a:t>
            </a:r>
          </a:p>
          <a:p>
            <a:r>
              <a:rPr lang="en-US" altLang="en-US" dirty="0"/>
              <a:t>Pressure</a:t>
            </a:r>
          </a:p>
          <a:p>
            <a:r>
              <a:rPr lang="en-US" altLang="en-US" dirty="0"/>
              <a:t>External forces</a:t>
            </a:r>
          </a:p>
          <a:p>
            <a:r>
              <a:rPr lang="en-US" altLang="en-US" dirty="0"/>
              <a:t>Internal forces</a:t>
            </a:r>
          </a:p>
          <a:p>
            <a:r>
              <a:rPr lang="en-US" altLang="en-US" dirty="0"/>
              <a:t>Tissue load</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6947A4CB-323E-4A6C-8D31-10F0CF68E8D0}"/>
              </a:ext>
            </a:extLst>
          </p:cNvPr>
          <p:cNvSpPr>
            <a:spLocks noGrp="1" noChangeArrowheads="1"/>
          </p:cNvSpPr>
          <p:nvPr>
            <p:ph type="title"/>
          </p:nvPr>
        </p:nvSpPr>
        <p:spPr/>
        <p:txBody>
          <a:bodyPr>
            <a:normAutofit fontScale="90000"/>
          </a:bodyPr>
          <a:lstStyle/>
          <a:p>
            <a:pPr eaLnBrk="1" hangingPunct="1"/>
            <a:r>
              <a:rPr lang="en-US" altLang="en-US" dirty="0"/>
              <a:t>Language Used in</a:t>
            </a:r>
            <a:br>
              <a:rPr lang="en-US" altLang="en-US" dirty="0"/>
            </a:br>
            <a:r>
              <a:rPr lang="en-US" altLang="en-US" dirty="0"/>
              <a:t>the ELAP Documents </a:t>
            </a:r>
            <a:br>
              <a:rPr lang="en-US" altLang="en-US" dirty="0"/>
            </a:br>
            <a:r>
              <a:rPr lang="en-US" altLang="en-US" sz="1600" dirty="0"/>
              <a:t>(Slide 2 of 2)</a:t>
            </a:r>
          </a:p>
        </p:txBody>
      </p:sp>
      <p:sp>
        <p:nvSpPr>
          <p:cNvPr id="15363" name="Content Placeholder 2">
            <a:extLst>
              <a:ext uri="{FF2B5EF4-FFF2-40B4-BE49-F238E27FC236}">
                <a16:creationId xmlns:a16="http://schemas.microsoft.com/office/drawing/2014/main" id="{1C9605A3-FA7D-458E-AC8D-C8AAF42B7DF6}"/>
              </a:ext>
            </a:extLst>
          </p:cNvPr>
          <p:cNvSpPr>
            <a:spLocks noGrp="1" noChangeArrowheads="1"/>
          </p:cNvSpPr>
          <p:nvPr>
            <p:ph idx="1"/>
          </p:nvPr>
        </p:nvSpPr>
        <p:spPr/>
        <p:txBody>
          <a:bodyPr/>
          <a:lstStyle/>
          <a:p>
            <a:pPr eaLnBrk="1" hangingPunct="1"/>
            <a:r>
              <a:rPr lang="en-US" altLang="en-US" dirty="0"/>
              <a:t>Categories of force load</a:t>
            </a:r>
          </a:p>
          <a:p>
            <a:pPr lvl="1" eaLnBrk="1" hangingPunct="1"/>
            <a:r>
              <a:rPr lang="en-US" altLang="en-US" dirty="0"/>
              <a:t>Simple loads</a:t>
            </a:r>
          </a:p>
          <a:p>
            <a:pPr lvl="1" eaLnBrk="1" hangingPunct="1"/>
            <a:r>
              <a:rPr lang="en-US" altLang="en-US" dirty="0"/>
              <a:t>Combined loads</a:t>
            </a:r>
          </a:p>
          <a:p>
            <a:pPr lvl="1" eaLnBrk="1" hangingPunct="1"/>
            <a:r>
              <a:rPr lang="en-US" altLang="en-US" dirty="0"/>
              <a:t>Shear stress</a:t>
            </a:r>
          </a:p>
          <a:p>
            <a:pPr lvl="1" eaLnBrk="1" hangingPunct="1"/>
            <a:r>
              <a:rPr lang="en-US" altLang="en-US" dirty="0"/>
              <a:t>Bending loads</a:t>
            </a:r>
          </a:p>
          <a:p>
            <a:pPr lvl="1" eaLnBrk="1" hangingPunct="1"/>
            <a:r>
              <a:rPr lang="en-US" altLang="en-US" dirty="0"/>
              <a:t>Torsional loading</a:t>
            </a:r>
          </a:p>
          <a:p>
            <a:pPr eaLnBrk="1" hangingPunct="1"/>
            <a:r>
              <a:rPr lang="en-US" altLang="en-US" dirty="0"/>
              <a:t>Soft-tissue deformation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33D39775-8B09-46CA-84EE-0FAC9772989E}"/>
              </a:ext>
            </a:extLst>
          </p:cNvPr>
          <p:cNvSpPr>
            <a:spLocks noGrp="1" noChangeArrowheads="1"/>
          </p:cNvSpPr>
          <p:nvPr>
            <p:ph type="title"/>
          </p:nvPr>
        </p:nvSpPr>
        <p:spPr/>
        <p:txBody>
          <a:bodyPr/>
          <a:lstStyle/>
          <a:p>
            <a:pPr eaLnBrk="1" hangingPunct="1"/>
            <a:r>
              <a:rPr lang="en-US" altLang="en-US" dirty="0"/>
              <a:t>Soft Tissue Deformation Methods</a:t>
            </a:r>
          </a:p>
        </p:txBody>
      </p:sp>
      <p:sp>
        <p:nvSpPr>
          <p:cNvPr id="17411" name="Content Placeholder 2">
            <a:extLst>
              <a:ext uri="{FF2B5EF4-FFF2-40B4-BE49-F238E27FC236}">
                <a16:creationId xmlns:a16="http://schemas.microsoft.com/office/drawing/2014/main" id="{D9B83BE6-878B-494D-BEC9-2AE45A6A0C92}"/>
              </a:ext>
            </a:extLst>
          </p:cNvPr>
          <p:cNvSpPr>
            <a:spLocks noGrp="1" noChangeArrowheads="1"/>
          </p:cNvSpPr>
          <p:nvPr>
            <p:ph idx="1"/>
          </p:nvPr>
        </p:nvSpPr>
        <p:spPr/>
        <p:txBody>
          <a:bodyPr>
            <a:normAutofit fontScale="92500" lnSpcReduction="20000"/>
          </a:bodyPr>
          <a:lstStyle/>
          <a:p>
            <a:pPr eaLnBrk="1" hangingPunct="1"/>
            <a:r>
              <a:rPr lang="en-US" altLang="en-US" dirty="0"/>
              <a:t>Compression </a:t>
            </a:r>
          </a:p>
          <a:p>
            <a:pPr eaLnBrk="1" hangingPunct="1"/>
            <a:r>
              <a:rPr lang="en-US" altLang="en-US" dirty="0"/>
              <a:t>Gliding </a:t>
            </a:r>
          </a:p>
          <a:p>
            <a:pPr eaLnBrk="1" hangingPunct="1"/>
            <a:r>
              <a:rPr lang="en-US" altLang="en-US" dirty="0"/>
              <a:t>Torsion/twisting </a:t>
            </a:r>
          </a:p>
          <a:p>
            <a:pPr eaLnBrk="1" hangingPunct="1"/>
            <a:r>
              <a:rPr lang="en-US" altLang="en-US" dirty="0"/>
              <a:t>Shearing </a:t>
            </a:r>
          </a:p>
          <a:p>
            <a:pPr eaLnBrk="1" hangingPunct="1"/>
            <a:r>
              <a:rPr lang="en-US" altLang="en-US" dirty="0"/>
              <a:t>Elongation </a:t>
            </a:r>
          </a:p>
          <a:p>
            <a:pPr>
              <a:defRPr/>
            </a:pPr>
            <a:r>
              <a:rPr lang="en-US" dirty="0"/>
              <a:t>Oscillating </a:t>
            </a:r>
          </a:p>
          <a:p>
            <a:pPr>
              <a:defRPr/>
            </a:pPr>
            <a:r>
              <a:rPr lang="en-US" dirty="0"/>
              <a:t>Percussive </a:t>
            </a:r>
          </a:p>
          <a:p>
            <a:pPr>
              <a:defRPr/>
            </a:pPr>
            <a:r>
              <a:rPr lang="en-US" dirty="0"/>
              <a:t>Static </a:t>
            </a:r>
          </a:p>
          <a:p>
            <a:pPr>
              <a:defRPr/>
            </a:pPr>
            <a:r>
              <a:rPr lang="en-US" dirty="0"/>
              <a:t>Movement </a:t>
            </a:r>
          </a:p>
          <a:p>
            <a:pPr>
              <a:defRPr/>
            </a:pPr>
            <a:r>
              <a:rPr lang="en-US" dirty="0"/>
              <a:t>Hot and cold</a:t>
            </a:r>
          </a:p>
          <a:p>
            <a:pPr eaLnBrk="1" hangingPunct="1"/>
            <a:endParaRPr lang="en-US" alt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767A9A89-C625-4524-A18F-EA81AF9A9C7D}"/>
              </a:ext>
            </a:extLst>
          </p:cNvPr>
          <p:cNvSpPr>
            <a:spLocks noGrp="1" noChangeArrowheads="1"/>
          </p:cNvSpPr>
          <p:nvPr>
            <p:ph type="title"/>
          </p:nvPr>
        </p:nvSpPr>
        <p:spPr/>
        <p:txBody>
          <a:bodyPr/>
          <a:lstStyle/>
          <a:p>
            <a:r>
              <a:rPr lang="en-US" altLang="en-US" dirty="0"/>
              <a:t>Core Concepts in Massage </a:t>
            </a:r>
            <a:br>
              <a:rPr lang="en-US" altLang="en-US" dirty="0"/>
            </a:br>
            <a:r>
              <a:rPr lang="en-US" altLang="en-US" dirty="0"/>
              <a:t>and Bodywork Application </a:t>
            </a:r>
          </a:p>
        </p:txBody>
      </p:sp>
      <p:sp>
        <p:nvSpPr>
          <p:cNvPr id="19459" name="Content Placeholder 2">
            <a:extLst>
              <a:ext uri="{FF2B5EF4-FFF2-40B4-BE49-F238E27FC236}">
                <a16:creationId xmlns:a16="http://schemas.microsoft.com/office/drawing/2014/main" id="{06BBA3DB-3CBF-4E1D-B76A-9D63944D4ED2}"/>
              </a:ext>
            </a:extLst>
          </p:cNvPr>
          <p:cNvSpPr>
            <a:spLocks noGrp="1" noChangeArrowheads="1"/>
          </p:cNvSpPr>
          <p:nvPr>
            <p:ph idx="1"/>
          </p:nvPr>
        </p:nvSpPr>
        <p:spPr/>
        <p:txBody>
          <a:bodyPr/>
          <a:lstStyle/>
          <a:p>
            <a:r>
              <a:rPr lang="en-US" altLang="en-US" dirty="0"/>
              <a:t>Quality of touch</a:t>
            </a:r>
          </a:p>
          <a:p>
            <a:r>
              <a:rPr lang="en-US" altLang="en-US" dirty="0"/>
              <a:t>Therapeutic intention</a:t>
            </a:r>
          </a:p>
          <a:p>
            <a:r>
              <a:rPr lang="en-US" altLang="en-US" dirty="0"/>
              <a:t>Pacing and leading</a:t>
            </a:r>
          </a:p>
          <a:p>
            <a:r>
              <a:rPr lang="en-US" altLang="en-US" dirty="0"/>
              <a:t>Rhythm</a:t>
            </a:r>
          </a:p>
          <a:p>
            <a:r>
              <a:rPr lang="en-US" altLang="en-US" dirty="0"/>
              <a:t>Engaging the tissue</a:t>
            </a:r>
          </a:p>
          <a:p>
            <a:r>
              <a:rPr lang="en-US" altLang="en-US" dirty="0"/>
              <a:t>Therapeutic edge</a:t>
            </a:r>
          </a:p>
          <a:p>
            <a:r>
              <a:rPr lang="en-US" altLang="en-US" dirty="0"/>
              <a:t>Flow and continuity</a:t>
            </a:r>
          </a:p>
        </p:txBody>
      </p:sp>
      <p:sp>
        <p:nvSpPr>
          <p:cNvPr id="8" name="Content Placeholder 2">
            <a:extLst>
              <a:ext uri="{FF2B5EF4-FFF2-40B4-BE49-F238E27FC236}">
                <a16:creationId xmlns:a16="http://schemas.microsoft.com/office/drawing/2014/main" id="{1852DB1C-1EFC-497B-B10B-A5AA03CBCE78}"/>
              </a:ext>
            </a:extLst>
          </p:cNvPr>
          <p:cNvSpPr txBox="1">
            <a:spLocks/>
          </p:cNvSpPr>
          <p:nvPr/>
        </p:nvSpPr>
        <p:spPr bwMode="auto">
          <a:xfrm>
            <a:off x="6197600" y="1676401"/>
            <a:ext cx="4470400" cy="445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1" fontAlgn="base" hangingPunct="1">
              <a:spcBef>
                <a:spcPct val="0"/>
              </a:spcBef>
              <a:spcAft>
                <a:spcPct val="0"/>
              </a:spcAft>
              <a:buClr>
                <a:schemeClr val="bg1"/>
              </a:buClr>
              <a:buSzPct val="70000"/>
              <a:buFont typeface="Wingdings 2" pitchFamily="18" charset="2"/>
              <a:buChar char=""/>
              <a:defRPr sz="2800">
                <a:solidFill>
                  <a:schemeClr val="bg2"/>
                </a:solidFill>
                <a:latin typeface="+mn-lt"/>
                <a:ea typeface="ＭＳ Ｐゴシック" pitchFamily="34" charset="-128"/>
                <a:cs typeface="+mn-cs"/>
              </a:defRPr>
            </a:lvl1pPr>
            <a:lvl2pPr marL="742950" indent="-285750" algn="l" rtl="0" eaLnBrk="1" fontAlgn="base" hangingPunct="1">
              <a:spcBef>
                <a:spcPct val="0"/>
              </a:spcBef>
              <a:spcAft>
                <a:spcPct val="0"/>
              </a:spcAft>
              <a:buClr>
                <a:schemeClr val="bg1"/>
              </a:buClr>
              <a:buSzPct val="70000"/>
              <a:buFont typeface="Wingdings" pitchFamily="2" charset="2"/>
              <a:buChar char="Ø"/>
              <a:defRPr sz="2400">
                <a:solidFill>
                  <a:schemeClr val="bg2"/>
                </a:solidFill>
                <a:latin typeface="+mn-lt"/>
                <a:ea typeface="ＭＳ Ｐゴシック" pitchFamily="34" charset="-128"/>
              </a:defRPr>
            </a:lvl2pPr>
            <a:lvl3pPr marL="1143000" indent="-228600" algn="l" rtl="0" eaLnBrk="1" fontAlgn="base" hangingPunct="1">
              <a:spcBef>
                <a:spcPct val="0"/>
              </a:spcBef>
              <a:spcAft>
                <a:spcPct val="0"/>
              </a:spcAft>
              <a:buClr>
                <a:schemeClr val="bg1"/>
              </a:buClr>
              <a:buSzPct val="70000"/>
              <a:buChar char="•"/>
              <a:defRPr sz="2000">
                <a:solidFill>
                  <a:schemeClr val="bg2"/>
                </a:solidFill>
                <a:latin typeface="+mn-lt"/>
                <a:ea typeface="ＭＳ Ｐゴシック" pitchFamily="34" charset="-128"/>
              </a:defRPr>
            </a:lvl3pPr>
            <a:lvl4pPr marL="1600200" indent="-228600" algn="l" rtl="0" eaLnBrk="1" fontAlgn="base" hangingPunct="1">
              <a:spcBef>
                <a:spcPct val="0"/>
              </a:spcBef>
              <a:spcAft>
                <a:spcPct val="0"/>
              </a:spcAft>
              <a:buClr>
                <a:schemeClr val="bg1"/>
              </a:buClr>
              <a:buSzPct val="70000"/>
              <a:buFont typeface="Wingdings 3" pitchFamily="18" charset="2"/>
              <a:buChar char=""/>
              <a:defRPr>
                <a:solidFill>
                  <a:schemeClr val="bg2"/>
                </a:solidFill>
                <a:latin typeface="+mn-lt"/>
                <a:ea typeface="ＭＳ Ｐゴシック" pitchFamily="34" charset="-128"/>
              </a:defRPr>
            </a:lvl4pPr>
            <a:lvl5pPr marL="2057400" indent="-228600" algn="l" rtl="0" eaLnBrk="1" fontAlgn="base" hangingPunct="1">
              <a:spcBef>
                <a:spcPct val="0"/>
              </a:spcBef>
              <a:spcAft>
                <a:spcPct val="0"/>
              </a:spcAft>
              <a:buClr>
                <a:schemeClr val="bg1"/>
              </a:buClr>
              <a:buSzPct val="70000"/>
              <a:buFont typeface="Times New Roman" pitchFamily="18" charset="0"/>
              <a:buChar char="–"/>
              <a:defRPr sz="1600">
                <a:solidFill>
                  <a:schemeClr val="bg2"/>
                </a:solidFill>
                <a:latin typeface="+mn-lt"/>
                <a:ea typeface="ＭＳ Ｐゴシック" pitchFamily="34" charset="-128"/>
              </a:defRPr>
            </a:lvl5pPr>
            <a:lvl6pPr marL="2514600" indent="-228600" algn="l" rtl="0" eaLnBrk="1" fontAlgn="base" hangingPunct="1">
              <a:spcBef>
                <a:spcPct val="20000"/>
              </a:spcBef>
              <a:spcAft>
                <a:spcPct val="0"/>
              </a:spcAft>
              <a:buClr>
                <a:schemeClr val="bg1"/>
              </a:buClr>
              <a:buFont typeface="Times New Roman" pitchFamily="18" charset="0"/>
              <a:buChar char="–"/>
              <a:defRPr sz="1600">
                <a:solidFill>
                  <a:schemeClr val="bg2"/>
                </a:solidFill>
                <a:latin typeface="+mn-lt"/>
                <a:ea typeface="+mn-ea"/>
              </a:defRPr>
            </a:lvl6pPr>
            <a:lvl7pPr marL="2971800" indent="-228600" algn="l" rtl="0" eaLnBrk="1" fontAlgn="base" hangingPunct="1">
              <a:spcBef>
                <a:spcPct val="20000"/>
              </a:spcBef>
              <a:spcAft>
                <a:spcPct val="0"/>
              </a:spcAft>
              <a:buClr>
                <a:schemeClr val="bg1"/>
              </a:buClr>
              <a:buFont typeface="Times New Roman" pitchFamily="18" charset="0"/>
              <a:buChar char="–"/>
              <a:defRPr sz="1600">
                <a:solidFill>
                  <a:schemeClr val="bg2"/>
                </a:solidFill>
                <a:latin typeface="+mn-lt"/>
                <a:ea typeface="+mn-ea"/>
              </a:defRPr>
            </a:lvl7pPr>
            <a:lvl8pPr marL="3429000" indent="-228600" algn="l" rtl="0" eaLnBrk="1" fontAlgn="base" hangingPunct="1">
              <a:spcBef>
                <a:spcPct val="20000"/>
              </a:spcBef>
              <a:spcAft>
                <a:spcPct val="0"/>
              </a:spcAft>
              <a:buClr>
                <a:schemeClr val="bg1"/>
              </a:buClr>
              <a:buFont typeface="Times New Roman" pitchFamily="18" charset="0"/>
              <a:buChar char="–"/>
              <a:defRPr sz="1600">
                <a:solidFill>
                  <a:schemeClr val="bg2"/>
                </a:solidFill>
                <a:latin typeface="+mn-lt"/>
                <a:ea typeface="+mn-ea"/>
              </a:defRPr>
            </a:lvl8pPr>
            <a:lvl9pPr marL="3886200" indent="-228600" algn="l" rtl="0" eaLnBrk="1" fontAlgn="base" hangingPunct="1">
              <a:spcBef>
                <a:spcPct val="20000"/>
              </a:spcBef>
              <a:spcAft>
                <a:spcPct val="0"/>
              </a:spcAft>
              <a:buClr>
                <a:schemeClr val="bg1"/>
              </a:buClr>
              <a:buFont typeface="Times New Roman" pitchFamily="18" charset="0"/>
              <a:buChar char="–"/>
              <a:defRPr sz="1600">
                <a:solidFill>
                  <a:schemeClr val="bg2"/>
                </a:solidFill>
                <a:latin typeface="+mn-lt"/>
                <a:ea typeface="+mn-ea"/>
              </a:defRPr>
            </a:lvl9pPr>
          </a:lstStyle>
          <a:p>
            <a:pPr>
              <a:defRPr/>
            </a:pPr>
            <a:r>
              <a:rPr lang="en-US" kern="0" dirty="0"/>
              <a:t>Stroke length</a:t>
            </a:r>
          </a:p>
          <a:p>
            <a:pPr>
              <a:defRPr/>
            </a:pPr>
            <a:r>
              <a:rPr lang="en-US" kern="0" dirty="0"/>
              <a:t>Working at oblique angles</a:t>
            </a:r>
          </a:p>
          <a:p>
            <a:pPr>
              <a:defRPr/>
            </a:pPr>
            <a:r>
              <a:rPr lang="en-US" kern="0" dirty="0"/>
              <a:t>Palpatory sensations</a:t>
            </a:r>
          </a:p>
          <a:p>
            <a:pPr>
              <a:defRPr/>
            </a:pPr>
            <a:r>
              <a:rPr lang="en-US" kern="0" dirty="0"/>
              <a:t>Felt sense</a:t>
            </a:r>
          </a:p>
          <a:p>
            <a:pPr>
              <a:defRPr/>
            </a:pPr>
            <a:r>
              <a:rPr lang="en-US" kern="0" dirty="0"/>
              <a:t>Sequencing</a:t>
            </a:r>
          </a:p>
          <a:p>
            <a:pPr>
              <a:defRPr/>
            </a:pPr>
            <a:r>
              <a:rPr lang="en-US" kern="0" dirty="0"/>
              <a:t>Variety in massage</a:t>
            </a:r>
          </a:p>
          <a:p>
            <a:pPr>
              <a:defRPr/>
            </a:pPr>
            <a:r>
              <a:rPr lang="en-US" kern="0" dirty="0"/>
              <a:t>Use of breath</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40FF80D7-0595-485A-B269-1393B7A5B266}"/>
              </a:ext>
            </a:extLst>
          </p:cNvPr>
          <p:cNvSpPr>
            <a:spLocks noGrp="1" noChangeArrowheads="1"/>
          </p:cNvSpPr>
          <p:nvPr>
            <p:ph type="title"/>
          </p:nvPr>
        </p:nvSpPr>
        <p:spPr/>
        <p:txBody>
          <a:bodyPr/>
          <a:lstStyle/>
          <a:p>
            <a:pPr eaLnBrk="1" hangingPunct="1"/>
            <a:r>
              <a:rPr lang="en-US" altLang="en-US" dirty="0"/>
              <a:t>Quality of Life (QOL) Terminology</a:t>
            </a:r>
          </a:p>
        </p:txBody>
      </p:sp>
      <p:sp>
        <p:nvSpPr>
          <p:cNvPr id="21507" name="Content Placeholder 2">
            <a:extLst>
              <a:ext uri="{FF2B5EF4-FFF2-40B4-BE49-F238E27FC236}">
                <a16:creationId xmlns:a16="http://schemas.microsoft.com/office/drawing/2014/main" id="{D6A6CF96-B955-4F00-A08D-4F79251026B3}"/>
              </a:ext>
            </a:extLst>
          </p:cNvPr>
          <p:cNvSpPr>
            <a:spLocks noGrp="1" noChangeArrowheads="1"/>
          </p:cNvSpPr>
          <p:nvPr>
            <p:ph idx="1"/>
          </p:nvPr>
        </p:nvSpPr>
        <p:spPr/>
        <p:txBody>
          <a:bodyPr/>
          <a:lstStyle/>
          <a:p>
            <a:pPr eaLnBrk="1" hangingPunct="1"/>
            <a:r>
              <a:rPr lang="en-US" altLang="en-US" dirty="0"/>
              <a:t>Broad multidimensional concept</a:t>
            </a:r>
          </a:p>
          <a:p>
            <a:pPr lvl="1" eaLnBrk="1" hangingPunct="1"/>
            <a:r>
              <a:rPr lang="en-US" altLang="en-US" dirty="0"/>
              <a:t>Includes subjective evaluations of both positive and negative aspects of life</a:t>
            </a:r>
          </a:p>
          <a:p>
            <a:pPr eaLnBrk="1" hangingPunct="1"/>
            <a:r>
              <a:rPr lang="en-US" altLang="en-US" dirty="0"/>
              <a:t>In December 2010, the U.S. Department of Health and Human Services launched </a:t>
            </a:r>
            <a:r>
              <a:rPr lang="en-US" altLang="en-US" i="1" dirty="0"/>
              <a:t>Healthy People 2020</a:t>
            </a:r>
            <a:endParaRPr lang="en-US" alt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555DDCF7-8555-4F03-95E4-D7B39BCA6336}"/>
              </a:ext>
            </a:extLst>
          </p:cNvPr>
          <p:cNvSpPr>
            <a:spLocks noGrp="1" noChangeArrowheads="1"/>
          </p:cNvSpPr>
          <p:nvPr>
            <p:ph type="title"/>
          </p:nvPr>
        </p:nvSpPr>
        <p:spPr/>
        <p:txBody>
          <a:bodyPr/>
          <a:lstStyle/>
          <a:p>
            <a:pPr eaLnBrk="1" hangingPunct="1"/>
            <a:r>
              <a:rPr lang="en-US" altLang="en-US" dirty="0"/>
              <a:t>Well-Being</a:t>
            </a:r>
          </a:p>
        </p:txBody>
      </p:sp>
      <p:sp>
        <p:nvSpPr>
          <p:cNvPr id="23555" name="Content Placeholder 2">
            <a:extLst>
              <a:ext uri="{FF2B5EF4-FFF2-40B4-BE49-F238E27FC236}">
                <a16:creationId xmlns:a16="http://schemas.microsoft.com/office/drawing/2014/main" id="{50813186-E3A0-4B09-93D6-27830B1A2EA1}"/>
              </a:ext>
            </a:extLst>
          </p:cNvPr>
          <p:cNvSpPr>
            <a:spLocks noGrp="1" noChangeArrowheads="1"/>
          </p:cNvSpPr>
          <p:nvPr>
            <p:ph idx="1"/>
          </p:nvPr>
        </p:nvSpPr>
        <p:spPr/>
        <p:txBody>
          <a:bodyPr/>
          <a:lstStyle/>
          <a:p>
            <a:pPr eaLnBrk="1" hangingPunct="1"/>
            <a:r>
              <a:rPr lang="en-US" altLang="en-US" dirty="0"/>
              <a:t>At a minimum, well-being includes:</a:t>
            </a:r>
          </a:p>
          <a:p>
            <a:pPr lvl="1" eaLnBrk="1" hangingPunct="1"/>
            <a:r>
              <a:rPr lang="en-US" altLang="en-US" dirty="0"/>
              <a:t>Presence of positive emotions and moods</a:t>
            </a:r>
          </a:p>
          <a:p>
            <a:pPr lvl="1" eaLnBrk="1" hangingPunct="1"/>
            <a:r>
              <a:rPr lang="en-US" altLang="en-US" dirty="0"/>
              <a:t>Absence of negative emotions</a:t>
            </a:r>
          </a:p>
          <a:p>
            <a:pPr lvl="1" eaLnBrk="1" hangingPunct="1"/>
            <a:r>
              <a:rPr lang="en-US" altLang="en-US" dirty="0"/>
              <a:t>Satisfaction with life</a:t>
            </a:r>
          </a:p>
          <a:p>
            <a:pPr lvl="1" eaLnBrk="1" hangingPunct="1"/>
            <a:r>
              <a:rPr lang="en-US" altLang="en-US" dirty="0"/>
              <a:t>Fulfillment</a:t>
            </a:r>
          </a:p>
          <a:p>
            <a:pPr lvl="1" eaLnBrk="1" hangingPunct="1"/>
            <a:r>
              <a:rPr lang="en-US" altLang="en-US" dirty="0"/>
              <a:t>Positive functioning</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E635BFDA-3170-4B06-9CCC-0D1F339C2868}"/>
              </a:ext>
            </a:extLst>
          </p:cNvPr>
          <p:cNvSpPr>
            <a:spLocks noGrp="1" noChangeArrowheads="1"/>
          </p:cNvSpPr>
          <p:nvPr>
            <p:ph type="title"/>
          </p:nvPr>
        </p:nvSpPr>
        <p:spPr/>
        <p:txBody>
          <a:bodyPr/>
          <a:lstStyle/>
          <a:p>
            <a:pPr eaLnBrk="1" hangingPunct="1"/>
            <a:r>
              <a:rPr lang="en-US" altLang="en-US" dirty="0"/>
              <a:t>Standard of Living</a:t>
            </a:r>
          </a:p>
        </p:txBody>
      </p:sp>
      <p:sp>
        <p:nvSpPr>
          <p:cNvPr id="25603" name="Content Placeholder 2">
            <a:extLst>
              <a:ext uri="{FF2B5EF4-FFF2-40B4-BE49-F238E27FC236}">
                <a16:creationId xmlns:a16="http://schemas.microsoft.com/office/drawing/2014/main" id="{EF608EEC-5F3E-4D7B-81F5-549B186C53EC}"/>
              </a:ext>
            </a:extLst>
          </p:cNvPr>
          <p:cNvSpPr>
            <a:spLocks noGrp="1" noChangeArrowheads="1"/>
          </p:cNvSpPr>
          <p:nvPr>
            <p:ph idx="1"/>
          </p:nvPr>
        </p:nvSpPr>
        <p:spPr/>
        <p:txBody>
          <a:bodyPr/>
          <a:lstStyle/>
          <a:p>
            <a:pPr eaLnBrk="1" hangingPunct="1"/>
            <a:r>
              <a:rPr lang="en-US" altLang="en-US" dirty="0"/>
              <a:t>Level of wealth, comfort, material goods, and necessities available to a certain socioeconomic class in a certain geographic area</a:t>
            </a:r>
          </a:p>
          <a:p>
            <a:pPr eaLnBrk="1" hangingPunct="1"/>
            <a:r>
              <a:rPr lang="en-US" altLang="en-US" dirty="0"/>
              <a:t>Has a large impact on whether a client can justify expense of a massage</a:t>
            </a:r>
          </a:p>
          <a:p>
            <a:pPr eaLnBrk="1" hangingPunct="1"/>
            <a:r>
              <a:rPr lang="en-US" altLang="en-US" dirty="0"/>
              <a:t>Categories of quality of life (QOL) are called </a:t>
            </a:r>
            <a:r>
              <a:rPr lang="en-US" altLang="en-US" i="1" dirty="0"/>
              <a:t>domains</a:t>
            </a:r>
            <a:r>
              <a:rPr lang="en-US" altLang="en-US" dirty="0"/>
              <a:t> by the World Health Organization (WHO)</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08D6B361-3F73-4D26-81B2-4C5311B6AB64}"/>
              </a:ext>
            </a:extLst>
          </p:cNvPr>
          <p:cNvSpPr>
            <a:spLocks noGrp="1" noChangeArrowheads="1"/>
          </p:cNvSpPr>
          <p:nvPr>
            <p:ph type="title"/>
          </p:nvPr>
        </p:nvSpPr>
        <p:spPr/>
        <p:txBody>
          <a:bodyPr/>
          <a:lstStyle/>
          <a:p>
            <a:r>
              <a:rPr lang="en-US" altLang="en-US" dirty="0"/>
              <a:t>Cultural Competency and Humility</a:t>
            </a:r>
            <a:br>
              <a:rPr lang="en-US" altLang="en-US" dirty="0"/>
            </a:br>
            <a:r>
              <a:rPr lang="en-US" altLang="en-US" dirty="0"/>
              <a:t>(Slide 1 of 2)</a:t>
            </a:r>
          </a:p>
        </p:txBody>
      </p:sp>
      <p:sp>
        <p:nvSpPr>
          <p:cNvPr id="27651" name="Content Placeholder 2">
            <a:extLst>
              <a:ext uri="{FF2B5EF4-FFF2-40B4-BE49-F238E27FC236}">
                <a16:creationId xmlns:a16="http://schemas.microsoft.com/office/drawing/2014/main" id="{F865C0A4-8C67-45E8-92DB-8D6B53C6C640}"/>
              </a:ext>
            </a:extLst>
          </p:cNvPr>
          <p:cNvSpPr>
            <a:spLocks noGrp="1" noChangeArrowheads="1"/>
          </p:cNvSpPr>
          <p:nvPr>
            <p:ph idx="1"/>
          </p:nvPr>
        </p:nvSpPr>
        <p:spPr/>
        <p:txBody>
          <a:bodyPr/>
          <a:lstStyle/>
          <a:p>
            <a:r>
              <a:rPr lang="en-US" altLang="en-US" dirty="0"/>
              <a:t>Culture</a:t>
            </a:r>
          </a:p>
          <a:p>
            <a:pPr lvl="1"/>
            <a:r>
              <a:rPr lang="en-US" altLang="en-US" dirty="0"/>
              <a:t>Combination of a body of knowledge, a body of belief, and a body of behavior</a:t>
            </a:r>
          </a:p>
          <a:p>
            <a:r>
              <a:rPr lang="en-US" altLang="en-US" dirty="0"/>
              <a:t>Cultural competence requires exploration into one’s own culture and a sincere curiosity about other cultures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545B0D1E-EA25-4A52-811F-FBD4E784D3B5}"/>
              </a:ext>
            </a:extLst>
          </p:cNvPr>
          <p:cNvSpPr>
            <a:spLocks noGrp="1" noChangeArrowheads="1"/>
          </p:cNvSpPr>
          <p:nvPr>
            <p:ph type="title"/>
          </p:nvPr>
        </p:nvSpPr>
        <p:spPr/>
        <p:txBody>
          <a:bodyPr/>
          <a:lstStyle/>
          <a:p>
            <a:r>
              <a:rPr lang="en-US" altLang="en-US" dirty="0"/>
              <a:t>Cultural Competency and Humility</a:t>
            </a:r>
            <a:br>
              <a:rPr lang="en-US" altLang="en-US" dirty="0"/>
            </a:br>
            <a:r>
              <a:rPr lang="en-US" altLang="en-US" dirty="0"/>
              <a:t>(Slide 2 of 2)</a:t>
            </a:r>
          </a:p>
        </p:txBody>
      </p:sp>
      <p:sp>
        <p:nvSpPr>
          <p:cNvPr id="29699" name="Content Placeholder 2">
            <a:extLst>
              <a:ext uri="{FF2B5EF4-FFF2-40B4-BE49-F238E27FC236}">
                <a16:creationId xmlns:a16="http://schemas.microsoft.com/office/drawing/2014/main" id="{32684145-846B-4A06-B437-1343ED4CD669}"/>
              </a:ext>
            </a:extLst>
          </p:cNvPr>
          <p:cNvSpPr>
            <a:spLocks noGrp="1" noChangeArrowheads="1"/>
          </p:cNvSpPr>
          <p:nvPr>
            <p:ph idx="1"/>
          </p:nvPr>
        </p:nvSpPr>
        <p:spPr/>
        <p:txBody>
          <a:bodyPr/>
          <a:lstStyle/>
          <a:p>
            <a:r>
              <a:rPr lang="en-US" altLang="en-US" dirty="0"/>
              <a:t>Cultural humility</a:t>
            </a:r>
          </a:p>
          <a:p>
            <a:pPr lvl="1"/>
            <a:r>
              <a:rPr lang="en-US" altLang="en-US" dirty="0"/>
              <a:t>Lifelong commitment to self-evaluation and self-critique of the power imbalances in the client and massage therapist therapeutic relationship related to diversity</a:t>
            </a:r>
          </a:p>
          <a:p>
            <a:r>
              <a:rPr lang="en-US" altLang="en-US" dirty="0"/>
              <a:t>Language differences can be a barrier</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A3AFC648-9E22-4F5F-ACBD-346D4CCF3956}"/>
              </a:ext>
            </a:extLst>
          </p:cNvPr>
          <p:cNvSpPr>
            <a:spLocks noGrp="1" noChangeArrowheads="1"/>
          </p:cNvSpPr>
          <p:nvPr>
            <p:ph type="title"/>
          </p:nvPr>
        </p:nvSpPr>
        <p:spPr/>
        <p:txBody>
          <a:bodyPr/>
          <a:lstStyle/>
          <a:p>
            <a:r>
              <a:rPr lang="en-US" altLang="en-US" dirty="0"/>
              <a:t>Gender-Neutral and</a:t>
            </a:r>
            <a:br>
              <a:rPr lang="en-US" altLang="en-US" dirty="0"/>
            </a:br>
            <a:r>
              <a:rPr lang="en-US" altLang="en-US" dirty="0"/>
              <a:t>Age-Appropriate Terms </a:t>
            </a:r>
          </a:p>
        </p:txBody>
      </p:sp>
      <p:sp>
        <p:nvSpPr>
          <p:cNvPr id="31747" name="Content Placeholder 2">
            <a:extLst>
              <a:ext uri="{FF2B5EF4-FFF2-40B4-BE49-F238E27FC236}">
                <a16:creationId xmlns:a16="http://schemas.microsoft.com/office/drawing/2014/main" id="{B30E87EF-58AF-4969-94DE-4399F374B175}"/>
              </a:ext>
            </a:extLst>
          </p:cNvPr>
          <p:cNvSpPr>
            <a:spLocks noGrp="1" noChangeArrowheads="1"/>
          </p:cNvSpPr>
          <p:nvPr>
            <p:ph idx="1"/>
          </p:nvPr>
        </p:nvSpPr>
        <p:spPr/>
        <p:txBody>
          <a:bodyPr/>
          <a:lstStyle/>
          <a:p>
            <a:r>
              <a:rPr lang="en-US" altLang="en-US" dirty="0"/>
              <a:t>Gender-neutral language or gender-inclusive language is language that avoids bias toward a particular sex or social gender</a:t>
            </a:r>
          </a:p>
          <a:p>
            <a:r>
              <a:rPr lang="en-US" altLang="en-US" dirty="0"/>
              <a:t>Use the term “older adults” as opposed to “elderly”</a:t>
            </a:r>
          </a:p>
          <a:p>
            <a:r>
              <a:rPr lang="en-US" altLang="en-US" dirty="0"/>
              <a:t>Always consider the individual first and avoid preconceived notions and stereotyping</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0BCFE93B-5C04-4209-99CB-0DFDFF53D387}"/>
              </a:ext>
            </a:extLst>
          </p:cNvPr>
          <p:cNvSpPr>
            <a:spLocks noGrp="1" noChangeArrowheads="1"/>
          </p:cNvSpPr>
          <p:nvPr>
            <p:ph type="title"/>
          </p:nvPr>
        </p:nvSpPr>
        <p:spPr/>
        <p:txBody>
          <a:bodyPr/>
          <a:lstStyle/>
          <a:p>
            <a:pPr eaLnBrk="1" hangingPunct="1"/>
            <a:r>
              <a:rPr lang="en-US" altLang="en-US" dirty="0"/>
              <a:t>People-First Terminology</a:t>
            </a:r>
          </a:p>
        </p:txBody>
      </p:sp>
      <p:sp>
        <p:nvSpPr>
          <p:cNvPr id="33795" name="Content Placeholder 2">
            <a:extLst>
              <a:ext uri="{FF2B5EF4-FFF2-40B4-BE49-F238E27FC236}">
                <a16:creationId xmlns:a16="http://schemas.microsoft.com/office/drawing/2014/main" id="{1D45AB11-B9FA-4828-B62F-68AB8E7E8FA5}"/>
              </a:ext>
            </a:extLst>
          </p:cNvPr>
          <p:cNvSpPr>
            <a:spLocks noGrp="1" noChangeArrowheads="1"/>
          </p:cNvSpPr>
          <p:nvPr>
            <p:ph idx="1"/>
          </p:nvPr>
        </p:nvSpPr>
        <p:spPr/>
        <p:txBody>
          <a:bodyPr/>
          <a:lstStyle/>
          <a:p>
            <a:pPr eaLnBrk="1" hangingPunct="1"/>
            <a:r>
              <a:rPr lang="en-US" altLang="en-US" i="1" dirty="0"/>
              <a:t>Disability</a:t>
            </a:r>
            <a:r>
              <a:rPr lang="en-US" altLang="en-US" dirty="0"/>
              <a:t> is a general term used for an attribute or a functional limitation that interferes with a person’s ability</a:t>
            </a:r>
          </a:p>
          <a:p>
            <a:pPr eaLnBrk="1" hangingPunct="1"/>
            <a:r>
              <a:rPr lang="en-US" altLang="en-US" dirty="0"/>
              <a:t>People-first language emphasizes the person first</a:t>
            </a:r>
          </a:p>
          <a:p>
            <a:pPr lvl="1" eaLnBrk="1" hangingPunct="1"/>
            <a:r>
              <a:rPr lang="en-US" altLang="en-US" dirty="0"/>
              <a:t>Use “person with a disability” instead of “a disabled person”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id="{28EFBA34-71A1-4965-8BAD-DA0778A26B85}"/>
              </a:ext>
            </a:extLst>
          </p:cNvPr>
          <p:cNvSpPr>
            <a:spLocks noGrp="1" noChangeArrowheads="1"/>
          </p:cNvSpPr>
          <p:nvPr>
            <p:ph type="title"/>
          </p:nvPr>
        </p:nvSpPr>
        <p:spPr/>
        <p:txBody>
          <a:bodyPr/>
          <a:lstStyle/>
          <a:p>
            <a:pPr eaLnBrk="1" hangingPunct="1"/>
            <a:r>
              <a:rPr lang="en-US" altLang="en-US" dirty="0"/>
              <a:t>Identity Language</a:t>
            </a:r>
          </a:p>
        </p:txBody>
      </p:sp>
      <p:sp>
        <p:nvSpPr>
          <p:cNvPr id="35843" name="Content Placeholder 2">
            <a:extLst>
              <a:ext uri="{FF2B5EF4-FFF2-40B4-BE49-F238E27FC236}">
                <a16:creationId xmlns:a16="http://schemas.microsoft.com/office/drawing/2014/main" id="{B747FA16-2511-405D-8460-B2F7D6387625}"/>
              </a:ext>
            </a:extLst>
          </p:cNvPr>
          <p:cNvSpPr>
            <a:spLocks noGrp="1" noChangeArrowheads="1"/>
          </p:cNvSpPr>
          <p:nvPr>
            <p:ph idx="1"/>
          </p:nvPr>
        </p:nvSpPr>
        <p:spPr/>
        <p:txBody>
          <a:bodyPr/>
          <a:lstStyle/>
          <a:p>
            <a:pPr eaLnBrk="1" hangingPunct="1"/>
            <a:r>
              <a:rPr lang="en-US" altLang="en-US" dirty="0"/>
              <a:t>Give people the dignity and respect that all people want by using people-first language</a:t>
            </a:r>
          </a:p>
          <a:p>
            <a:pPr eaLnBrk="1" hangingPunct="1"/>
            <a:r>
              <a:rPr lang="en-US" altLang="en-US" dirty="0"/>
              <a:t>Emphasize abilities, not limitations</a:t>
            </a:r>
          </a:p>
          <a:p>
            <a:pPr eaLnBrk="1" hangingPunct="1"/>
            <a:r>
              <a:rPr lang="en-US" altLang="en-US" dirty="0"/>
              <a:t>Avoid condescending terms</a:t>
            </a:r>
          </a:p>
          <a:p>
            <a:pPr eaLnBrk="1" hangingPunct="1"/>
            <a:r>
              <a:rPr lang="en-US" altLang="en-US" dirty="0"/>
              <a:t>Avoid sensationalizing and negative labeling</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D12DB57F-E87F-4A4F-A6EB-772B5297DC5A}"/>
              </a:ext>
            </a:extLst>
          </p:cNvPr>
          <p:cNvSpPr>
            <a:spLocks noGrp="1" noChangeArrowheads="1"/>
          </p:cNvSpPr>
          <p:nvPr>
            <p:ph type="title"/>
          </p:nvPr>
        </p:nvSpPr>
        <p:spPr/>
        <p:txBody>
          <a:bodyPr/>
          <a:lstStyle/>
          <a:p>
            <a:pPr eaLnBrk="1" hangingPunct="1"/>
            <a:r>
              <a:rPr lang="en-US" altLang="en-US" dirty="0"/>
              <a:t>Disability Terms</a:t>
            </a:r>
            <a:br>
              <a:rPr lang="en-US" altLang="en-US" dirty="0"/>
            </a:br>
            <a:r>
              <a:rPr lang="en-US" altLang="en-US" sz="1600" dirty="0"/>
              <a:t>(Slide 1 of 3)</a:t>
            </a:r>
          </a:p>
        </p:txBody>
      </p:sp>
      <p:sp>
        <p:nvSpPr>
          <p:cNvPr id="37891" name="Content Placeholder 2">
            <a:extLst>
              <a:ext uri="{FF2B5EF4-FFF2-40B4-BE49-F238E27FC236}">
                <a16:creationId xmlns:a16="http://schemas.microsoft.com/office/drawing/2014/main" id="{A979CF88-F14C-4411-AAAB-D2C87E59FE3A}"/>
              </a:ext>
            </a:extLst>
          </p:cNvPr>
          <p:cNvSpPr>
            <a:spLocks noGrp="1" noChangeArrowheads="1"/>
          </p:cNvSpPr>
          <p:nvPr>
            <p:ph idx="1"/>
          </p:nvPr>
        </p:nvSpPr>
        <p:spPr/>
        <p:txBody>
          <a:bodyPr/>
          <a:lstStyle/>
          <a:p>
            <a:pPr eaLnBrk="1" hangingPunct="1"/>
            <a:r>
              <a:rPr lang="en-US" altLang="en-US" dirty="0"/>
              <a:t>Autism spectrum disorders (ASD)</a:t>
            </a:r>
          </a:p>
          <a:p>
            <a:pPr eaLnBrk="1" hangingPunct="1"/>
            <a:r>
              <a:rPr lang="en-US" altLang="en-US" dirty="0"/>
              <a:t>Blind</a:t>
            </a:r>
          </a:p>
          <a:p>
            <a:pPr eaLnBrk="1" hangingPunct="1"/>
            <a:r>
              <a:rPr lang="en-US" altLang="en-US" dirty="0"/>
              <a:t>Brain injury or traumatic brain injury (TBI)</a:t>
            </a:r>
          </a:p>
          <a:p>
            <a:pPr eaLnBrk="1" hangingPunct="1"/>
            <a:r>
              <a:rPr lang="en-US" altLang="en-US" dirty="0"/>
              <a:t>Cleft palate or lip</a:t>
            </a:r>
          </a:p>
          <a:p>
            <a:pPr eaLnBrk="1" hangingPunct="1"/>
            <a:r>
              <a:rPr lang="en-US" altLang="en-US" dirty="0"/>
              <a:t>Congenital disability</a:t>
            </a:r>
          </a:p>
          <a:p>
            <a:pPr eaLnBrk="1" hangingPunct="1"/>
            <a:r>
              <a:rPr lang="en-US" altLang="en-US" dirty="0"/>
              <a:t>Deaf</a:t>
            </a:r>
          </a:p>
          <a:p>
            <a:pPr eaLnBrk="1" hangingPunct="1"/>
            <a:r>
              <a:rPr lang="en-US" altLang="en-US" dirty="0"/>
              <a:t>Developmental disability</a:t>
            </a:r>
          </a:p>
          <a:p>
            <a:pPr eaLnBrk="1" hangingPunct="1"/>
            <a:r>
              <a:rPr lang="en-US" altLang="en-US" dirty="0"/>
              <a:t>Disfigurement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94C6FC73-1C26-45B8-84B8-282CD80C0121}"/>
              </a:ext>
            </a:extLst>
          </p:cNvPr>
          <p:cNvSpPr>
            <a:spLocks noGrp="1" noChangeArrowheads="1"/>
          </p:cNvSpPr>
          <p:nvPr>
            <p:ph type="title"/>
          </p:nvPr>
        </p:nvSpPr>
        <p:spPr/>
        <p:txBody>
          <a:bodyPr/>
          <a:lstStyle/>
          <a:p>
            <a:pPr eaLnBrk="1" hangingPunct="1"/>
            <a:r>
              <a:rPr lang="en-US" altLang="en-US" dirty="0"/>
              <a:t>Disability Terms</a:t>
            </a:r>
            <a:br>
              <a:rPr lang="en-US" altLang="en-US" dirty="0"/>
            </a:br>
            <a:r>
              <a:rPr lang="en-US" altLang="en-US" sz="1600" dirty="0"/>
              <a:t>(Slide 2 of 3)</a:t>
            </a:r>
          </a:p>
        </p:txBody>
      </p:sp>
      <p:sp>
        <p:nvSpPr>
          <p:cNvPr id="39939" name="Content Placeholder 2">
            <a:extLst>
              <a:ext uri="{FF2B5EF4-FFF2-40B4-BE49-F238E27FC236}">
                <a16:creationId xmlns:a16="http://schemas.microsoft.com/office/drawing/2014/main" id="{F3C03F9E-4544-4460-AF3D-482DAC445233}"/>
              </a:ext>
            </a:extLst>
          </p:cNvPr>
          <p:cNvSpPr>
            <a:spLocks noGrp="1" noChangeArrowheads="1"/>
          </p:cNvSpPr>
          <p:nvPr>
            <p:ph idx="1"/>
          </p:nvPr>
        </p:nvSpPr>
        <p:spPr/>
        <p:txBody>
          <a:bodyPr/>
          <a:lstStyle/>
          <a:p>
            <a:pPr eaLnBrk="1" hangingPunct="1"/>
            <a:r>
              <a:rPr lang="en-US" altLang="en-US" dirty="0"/>
              <a:t>Down syndrome</a:t>
            </a:r>
          </a:p>
          <a:p>
            <a:pPr eaLnBrk="1" hangingPunct="1"/>
            <a:r>
              <a:rPr lang="en-US" altLang="en-US" dirty="0"/>
              <a:t>HIV/AIDS</a:t>
            </a:r>
          </a:p>
          <a:p>
            <a:pPr eaLnBrk="1" hangingPunct="1"/>
            <a:r>
              <a:rPr lang="en-US" altLang="en-US" dirty="0"/>
              <a:t>Intellectual disability</a:t>
            </a:r>
          </a:p>
          <a:p>
            <a:pPr eaLnBrk="1" hangingPunct="1"/>
            <a:r>
              <a:rPr lang="en-US" altLang="en-US" dirty="0"/>
              <a:t>Learning disability</a:t>
            </a:r>
          </a:p>
          <a:p>
            <a:pPr eaLnBrk="1" hangingPunct="1"/>
            <a:r>
              <a:rPr lang="en-US" altLang="en-US" dirty="0"/>
              <a:t>Postpolio syndrome</a:t>
            </a:r>
          </a:p>
          <a:p>
            <a:pPr eaLnBrk="1" hangingPunct="1"/>
            <a:r>
              <a:rPr lang="en-US" altLang="en-US" dirty="0"/>
              <a:t>Psychiatric disability</a:t>
            </a:r>
          </a:p>
          <a:p>
            <a:pPr eaLnBrk="1" hangingPunct="1"/>
            <a:r>
              <a:rPr lang="en-US" altLang="en-US" dirty="0"/>
              <a:t>Seizure</a:t>
            </a:r>
          </a:p>
          <a:p>
            <a:pPr eaLnBrk="1" hangingPunct="1"/>
            <a:r>
              <a:rPr lang="en-US" altLang="en-US" dirty="0"/>
              <a:t>Service animal or service dog</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63334AEB-0F3B-47CB-ABF3-DF50054F9CF1}"/>
              </a:ext>
            </a:extLst>
          </p:cNvPr>
          <p:cNvSpPr>
            <a:spLocks noGrp="1" noChangeArrowheads="1"/>
          </p:cNvSpPr>
          <p:nvPr>
            <p:ph type="title"/>
          </p:nvPr>
        </p:nvSpPr>
        <p:spPr/>
        <p:txBody>
          <a:bodyPr/>
          <a:lstStyle/>
          <a:p>
            <a:pPr eaLnBrk="1" hangingPunct="1"/>
            <a:r>
              <a:rPr lang="en-US" altLang="en-US" dirty="0"/>
              <a:t>Disability Terms</a:t>
            </a:r>
            <a:br>
              <a:rPr lang="en-US" altLang="en-US" dirty="0"/>
            </a:br>
            <a:r>
              <a:rPr lang="en-US" altLang="en-US" sz="1600" dirty="0"/>
              <a:t>(Slide 3 of 3)</a:t>
            </a:r>
          </a:p>
        </p:txBody>
      </p:sp>
      <p:sp>
        <p:nvSpPr>
          <p:cNvPr id="41987" name="Content Placeholder 2">
            <a:extLst>
              <a:ext uri="{FF2B5EF4-FFF2-40B4-BE49-F238E27FC236}">
                <a16:creationId xmlns:a16="http://schemas.microsoft.com/office/drawing/2014/main" id="{8D4C9C33-564D-4E26-9CC1-2772B206D836}"/>
              </a:ext>
            </a:extLst>
          </p:cNvPr>
          <p:cNvSpPr>
            <a:spLocks noGrp="1" noChangeArrowheads="1"/>
          </p:cNvSpPr>
          <p:nvPr>
            <p:ph idx="1"/>
          </p:nvPr>
        </p:nvSpPr>
        <p:spPr/>
        <p:txBody>
          <a:bodyPr/>
          <a:lstStyle/>
          <a:p>
            <a:pPr eaLnBrk="1" hangingPunct="1"/>
            <a:r>
              <a:rPr lang="en-US" altLang="en-US" dirty="0"/>
              <a:t>Short stature</a:t>
            </a:r>
          </a:p>
          <a:p>
            <a:pPr eaLnBrk="1" hangingPunct="1"/>
            <a:r>
              <a:rPr lang="en-US" altLang="en-US" dirty="0"/>
              <a:t>Speech disability</a:t>
            </a:r>
          </a:p>
          <a:p>
            <a:pPr eaLnBrk="1" hangingPunct="1"/>
            <a:r>
              <a:rPr lang="en-US" altLang="en-US" dirty="0"/>
              <a:t>Spinal cord injury</a:t>
            </a:r>
          </a:p>
          <a:p>
            <a:pPr eaLnBrk="1" hangingPunct="1"/>
            <a:r>
              <a:rPr lang="en-US" altLang="en-US" dirty="0"/>
              <a:t>Substance dependence</a:t>
            </a:r>
          </a:p>
          <a:p>
            <a:pPr eaLnBrk="1" hangingPunct="1"/>
            <a:r>
              <a:rPr lang="en-US" altLang="en-US" dirty="0"/>
              <a:t>Survivor</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743D6049-053A-4E7C-81CD-67E53C17B735}"/>
              </a:ext>
            </a:extLst>
          </p:cNvPr>
          <p:cNvSpPr>
            <a:spLocks noGrp="1" noChangeArrowheads="1"/>
          </p:cNvSpPr>
          <p:nvPr>
            <p:ph type="title"/>
          </p:nvPr>
        </p:nvSpPr>
        <p:spPr/>
        <p:txBody>
          <a:bodyPr/>
          <a:lstStyle/>
          <a:p>
            <a:pPr eaLnBrk="1" hangingPunct="1"/>
            <a:r>
              <a:rPr lang="en-US" altLang="en-US" dirty="0"/>
              <a:t>Medical Terminology </a:t>
            </a:r>
          </a:p>
        </p:txBody>
      </p:sp>
      <p:sp>
        <p:nvSpPr>
          <p:cNvPr id="44035" name="Content Placeholder 2">
            <a:extLst>
              <a:ext uri="{FF2B5EF4-FFF2-40B4-BE49-F238E27FC236}">
                <a16:creationId xmlns:a16="http://schemas.microsoft.com/office/drawing/2014/main" id="{5155A375-DAEF-4D2B-9642-64FC694287A7}"/>
              </a:ext>
            </a:extLst>
          </p:cNvPr>
          <p:cNvSpPr>
            <a:spLocks noGrp="1" noChangeArrowheads="1"/>
          </p:cNvSpPr>
          <p:nvPr>
            <p:ph idx="1"/>
          </p:nvPr>
        </p:nvSpPr>
        <p:spPr/>
        <p:txBody>
          <a:bodyPr/>
          <a:lstStyle/>
          <a:p>
            <a:pPr eaLnBrk="1" hangingPunct="1"/>
            <a:r>
              <a:rPr lang="en-US" altLang="en-US" dirty="0"/>
              <a:t>Fundamental word elements</a:t>
            </a:r>
          </a:p>
          <a:p>
            <a:pPr lvl="1" eaLnBrk="1" hangingPunct="1"/>
            <a:r>
              <a:rPr lang="en-US" altLang="en-US" dirty="0"/>
              <a:t>Prefixes</a:t>
            </a:r>
          </a:p>
          <a:p>
            <a:pPr lvl="2" eaLnBrk="1" hangingPunct="1"/>
            <a:r>
              <a:rPr lang="en-US" altLang="en-US" dirty="0"/>
              <a:t>Always precede roots</a:t>
            </a:r>
          </a:p>
          <a:p>
            <a:pPr lvl="1" eaLnBrk="1" hangingPunct="1"/>
            <a:r>
              <a:rPr lang="en-US" altLang="en-US" dirty="0"/>
              <a:t>Root words</a:t>
            </a:r>
          </a:p>
          <a:p>
            <a:pPr lvl="1" eaLnBrk="1" hangingPunct="1"/>
            <a:r>
              <a:rPr lang="en-US" altLang="en-US" dirty="0"/>
              <a:t>Suffixes</a:t>
            </a:r>
          </a:p>
          <a:p>
            <a:pPr lvl="2" eaLnBrk="1" hangingPunct="1"/>
            <a:r>
              <a:rPr lang="en-US" altLang="en-US" dirty="0"/>
              <a:t>Always follow roots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89C8AFD0-E6EB-4777-A828-EB9BC2AF156F}"/>
              </a:ext>
            </a:extLst>
          </p:cNvPr>
          <p:cNvSpPr>
            <a:spLocks noGrp="1" noChangeArrowheads="1"/>
          </p:cNvSpPr>
          <p:nvPr>
            <p:ph type="title"/>
          </p:nvPr>
        </p:nvSpPr>
        <p:spPr/>
        <p:txBody>
          <a:bodyPr/>
          <a:lstStyle/>
          <a:p>
            <a:pPr eaLnBrk="1" hangingPunct="1"/>
            <a:r>
              <a:rPr lang="en-US" altLang="en-US" dirty="0"/>
              <a:t>Abbreviations</a:t>
            </a:r>
          </a:p>
        </p:txBody>
      </p:sp>
      <p:sp>
        <p:nvSpPr>
          <p:cNvPr id="46083" name="Content Placeholder 2">
            <a:extLst>
              <a:ext uri="{FF2B5EF4-FFF2-40B4-BE49-F238E27FC236}">
                <a16:creationId xmlns:a16="http://schemas.microsoft.com/office/drawing/2014/main" id="{8797F294-1D42-485E-ACD8-C6AD13FBF4E7}"/>
              </a:ext>
            </a:extLst>
          </p:cNvPr>
          <p:cNvSpPr>
            <a:spLocks noGrp="1" noChangeArrowheads="1"/>
          </p:cNvSpPr>
          <p:nvPr>
            <p:ph idx="1"/>
          </p:nvPr>
        </p:nvSpPr>
        <p:spPr/>
        <p:txBody>
          <a:bodyPr/>
          <a:lstStyle/>
          <a:p>
            <a:pPr eaLnBrk="1" hangingPunct="1"/>
            <a:r>
              <a:rPr lang="en-US" altLang="en-US" dirty="0"/>
              <a:t>Abbreviations</a:t>
            </a:r>
          </a:p>
          <a:p>
            <a:pPr lvl="1" eaLnBrk="1" hangingPunct="1"/>
            <a:r>
              <a:rPr lang="en-US" altLang="en-US" dirty="0"/>
              <a:t>Shortened forms of words and phrases used in writing to save time and space</a:t>
            </a:r>
          </a:p>
          <a:p>
            <a:pPr eaLnBrk="1" hangingPunct="1"/>
            <a:r>
              <a:rPr lang="en-US" altLang="en-US" dirty="0"/>
              <a:t>Jargon</a:t>
            </a:r>
          </a:p>
          <a:p>
            <a:pPr lvl="1" eaLnBrk="1" hangingPunct="1"/>
            <a:r>
              <a:rPr lang="en-US" altLang="en-US" dirty="0"/>
              <a:t>Words developed within a system or existing words that have other definitions besides the dictionary meaning</a:t>
            </a:r>
          </a:p>
          <a:p>
            <a:pPr eaLnBrk="1" hangingPunct="1"/>
            <a:endParaRPr lang="en-US" alt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a:extLst>
              <a:ext uri="{FF2B5EF4-FFF2-40B4-BE49-F238E27FC236}">
                <a16:creationId xmlns:a16="http://schemas.microsoft.com/office/drawing/2014/main" id="{4739F128-4927-4ED5-9787-7BB3E502AFE9}"/>
              </a:ext>
            </a:extLst>
          </p:cNvPr>
          <p:cNvSpPr>
            <a:spLocks noGrp="1" noChangeArrowheads="1"/>
          </p:cNvSpPr>
          <p:nvPr>
            <p:ph type="title"/>
          </p:nvPr>
        </p:nvSpPr>
        <p:spPr/>
        <p:txBody>
          <a:bodyPr/>
          <a:lstStyle/>
          <a:p>
            <a:pPr eaLnBrk="1" hangingPunct="1"/>
            <a:r>
              <a:rPr lang="en-US" altLang="en-US" dirty="0"/>
              <a:t>Terms Related to </a:t>
            </a:r>
            <a:br>
              <a:rPr lang="en-US" altLang="en-US" dirty="0"/>
            </a:br>
            <a:r>
              <a:rPr lang="en-US" altLang="en-US" dirty="0"/>
              <a:t>Diagnosis and Diseases </a:t>
            </a:r>
          </a:p>
        </p:txBody>
      </p:sp>
      <p:sp>
        <p:nvSpPr>
          <p:cNvPr id="48131" name="Content Placeholder 2">
            <a:extLst>
              <a:ext uri="{FF2B5EF4-FFF2-40B4-BE49-F238E27FC236}">
                <a16:creationId xmlns:a16="http://schemas.microsoft.com/office/drawing/2014/main" id="{FA9A850B-A7DC-4716-9C23-A6DB06B23E4C}"/>
              </a:ext>
            </a:extLst>
          </p:cNvPr>
          <p:cNvSpPr>
            <a:spLocks noGrp="1" noChangeArrowheads="1"/>
          </p:cNvSpPr>
          <p:nvPr>
            <p:ph idx="1"/>
          </p:nvPr>
        </p:nvSpPr>
        <p:spPr/>
        <p:txBody>
          <a:bodyPr/>
          <a:lstStyle/>
          <a:p>
            <a:pPr eaLnBrk="1" hangingPunct="1"/>
            <a:r>
              <a:rPr lang="en-US" altLang="en-US" dirty="0"/>
              <a:t>Indication</a:t>
            </a:r>
          </a:p>
          <a:p>
            <a:pPr eaLnBrk="1" hangingPunct="1"/>
            <a:r>
              <a:rPr lang="en-US" altLang="en-US" dirty="0"/>
              <a:t>Contraindication: May be further subdivided by severity</a:t>
            </a:r>
          </a:p>
          <a:p>
            <a:pPr lvl="1" eaLnBrk="1" hangingPunct="1"/>
            <a:r>
              <a:rPr lang="en-US" altLang="en-US" dirty="0"/>
              <a:t>General avoidance of application</a:t>
            </a:r>
          </a:p>
          <a:p>
            <a:pPr lvl="1" eaLnBrk="1" hangingPunct="1"/>
            <a:r>
              <a:rPr lang="en-US" altLang="en-US" dirty="0"/>
              <a:t>Regional/local avoidance of application</a:t>
            </a:r>
          </a:p>
          <a:p>
            <a:pPr lvl="1" eaLnBrk="1" hangingPunct="1"/>
            <a:r>
              <a:rPr lang="en-US" altLang="en-US" dirty="0"/>
              <a:t>Application performed with caution and adaptation</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a:extLst>
              <a:ext uri="{FF2B5EF4-FFF2-40B4-BE49-F238E27FC236}">
                <a16:creationId xmlns:a16="http://schemas.microsoft.com/office/drawing/2014/main" id="{636D7993-D9B9-4804-8FB4-C6FD4B1D1B9A}"/>
              </a:ext>
            </a:extLst>
          </p:cNvPr>
          <p:cNvSpPr>
            <a:spLocks noGrp="1" noChangeArrowheads="1"/>
          </p:cNvSpPr>
          <p:nvPr>
            <p:ph type="title"/>
          </p:nvPr>
        </p:nvSpPr>
        <p:spPr/>
        <p:txBody>
          <a:bodyPr/>
          <a:lstStyle/>
          <a:p>
            <a:pPr eaLnBrk="1" hangingPunct="1"/>
            <a:r>
              <a:rPr lang="en-US" altLang="en-US" dirty="0"/>
              <a:t>Terminology of Location and Position </a:t>
            </a:r>
            <a:br>
              <a:rPr lang="en-US" altLang="en-US" dirty="0"/>
            </a:br>
            <a:r>
              <a:rPr lang="en-US" altLang="en-US" sz="1600" dirty="0"/>
              <a:t>(Slide 1 of 3)</a:t>
            </a:r>
          </a:p>
        </p:txBody>
      </p:sp>
      <p:sp>
        <p:nvSpPr>
          <p:cNvPr id="50179" name="Content Placeholder 2">
            <a:extLst>
              <a:ext uri="{FF2B5EF4-FFF2-40B4-BE49-F238E27FC236}">
                <a16:creationId xmlns:a16="http://schemas.microsoft.com/office/drawing/2014/main" id="{45343E5C-E188-4CE4-97D8-A555B5CE95AA}"/>
              </a:ext>
            </a:extLst>
          </p:cNvPr>
          <p:cNvSpPr>
            <a:spLocks noGrp="1" noChangeArrowheads="1"/>
          </p:cNvSpPr>
          <p:nvPr>
            <p:ph idx="1"/>
          </p:nvPr>
        </p:nvSpPr>
        <p:spPr/>
        <p:txBody>
          <a:bodyPr>
            <a:normAutofit lnSpcReduction="10000"/>
          </a:bodyPr>
          <a:lstStyle/>
          <a:p>
            <a:pPr eaLnBrk="1" hangingPunct="1"/>
            <a:r>
              <a:rPr lang="en-US" altLang="en-US" dirty="0"/>
              <a:t>Directional terms</a:t>
            </a:r>
          </a:p>
          <a:p>
            <a:pPr lvl="1" eaLnBrk="1" hangingPunct="1"/>
            <a:r>
              <a:rPr lang="en-US" altLang="en-US" dirty="0"/>
              <a:t>Proximal</a:t>
            </a:r>
          </a:p>
          <a:p>
            <a:pPr lvl="1" eaLnBrk="1" hangingPunct="1"/>
            <a:r>
              <a:rPr lang="en-US" altLang="en-US" dirty="0"/>
              <a:t>Distal</a:t>
            </a:r>
          </a:p>
          <a:p>
            <a:pPr lvl="1" eaLnBrk="1" hangingPunct="1"/>
            <a:r>
              <a:rPr lang="en-US" altLang="en-US" dirty="0"/>
              <a:t>Lateral</a:t>
            </a:r>
          </a:p>
          <a:p>
            <a:pPr lvl="1" eaLnBrk="1" hangingPunct="1"/>
            <a:r>
              <a:rPr lang="en-US" altLang="en-US" dirty="0"/>
              <a:t>Medial</a:t>
            </a:r>
          </a:p>
          <a:p>
            <a:pPr lvl="1" eaLnBrk="1" hangingPunct="1"/>
            <a:r>
              <a:rPr lang="en-US" altLang="en-US" dirty="0"/>
              <a:t>Anterior/ventral</a:t>
            </a:r>
          </a:p>
          <a:p>
            <a:pPr lvl="1" eaLnBrk="1" hangingPunct="1"/>
            <a:r>
              <a:rPr lang="en-US" altLang="en-US" dirty="0"/>
              <a:t>Posterior/dorsal</a:t>
            </a:r>
          </a:p>
          <a:p>
            <a:pPr lvl="1" eaLnBrk="1" hangingPunct="1"/>
            <a:r>
              <a:rPr lang="en-US" altLang="en-US" dirty="0"/>
              <a:t>Superior/cranial</a:t>
            </a:r>
          </a:p>
          <a:p>
            <a:pPr lvl="1" eaLnBrk="1" hangingPunct="1"/>
            <a:r>
              <a:rPr lang="en-US" altLang="en-US" dirty="0"/>
              <a:t>Inferior/caudal</a:t>
            </a:r>
          </a:p>
          <a:p>
            <a:pPr lvl="1" eaLnBrk="1" hangingPunct="1"/>
            <a:r>
              <a:rPr lang="en-US" altLang="en-US" dirty="0"/>
              <a:t>Transverse plane</a:t>
            </a:r>
          </a:p>
          <a:p>
            <a:pPr lvl="1" eaLnBrk="1" hangingPunct="1"/>
            <a:r>
              <a:rPr lang="en-US" altLang="en-US" dirty="0"/>
              <a:t>Frontal/coronal plane</a:t>
            </a:r>
          </a:p>
          <a:p>
            <a:pPr lvl="1" eaLnBrk="1" hangingPunct="1"/>
            <a:r>
              <a:rPr lang="en-US" altLang="en-US" dirty="0"/>
              <a:t>Median/sagittal plane</a:t>
            </a:r>
          </a:p>
          <a:p>
            <a:pPr lvl="1" eaLnBrk="1" hangingPunct="1"/>
            <a:endParaRPr lang="en-US" alt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a:extLst>
              <a:ext uri="{FF2B5EF4-FFF2-40B4-BE49-F238E27FC236}">
                <a16:creationId xmlns:a16="http://schemas.microsoft.com/office/drawing/2014/main" id="{79501723-34B5-4499-9536-630686E05FAF}"/>
              </a:ext>
            </a:extLst>
          </p:cNvPr>
          <p:cNvSpPr>
            <a:spLocks noGrp="1" noChangeArrowheads="1"/>
          </p:cNvSpPr>
          <p:nvPr>
            <p:ph type="title"/>
          </p:nvPr>
        </p:nvSpPr>
        <p:spPr/>
        <p:txBody>
          <a:bodyPr/>
          <a:lstStyle/>
          <a:p>
            <a:pPr eaLnBrk="1" hangingPunct="1"/>
            <a:r>
              <a:rPr lang="en-US" altLang="en-US" dirty="0"/>
              <a:t>Terminology of Location and Position </a:t>
            </a:r>
            <a:br>
              <a:rPr lang="en-US" altLang="en-US" dirty="0"/>
            </a:br>
            <a:r>
              <a:rPr lang="en-US" altLang="en-US" sz="1600" dirty="0"/>
              <a:t>(Slide 2 of 3)</a:t>
            </a:r>
          </a:p>
        </p:txBody>
      </p:sp>
      <p:sp>
        <p:nvSpPr>
          <p:cNvPr id="52227" name="Content Placeholder 2">
            <a:extLst>
              <a:ext uri="{FF2B5EF4-FFF2-40B4-BE49-F238E27FC236}">
                <a16:creationId xmlns:a16="http://schemas.microsoft.com/office/drawing/2014/main" id="{BAF3F8B6-7806-4CA8-AB05-629B77143AE3}"/>
              </a:ext>
            </a:extLst>
          </p:cNvPr>
          <p:cNvSpPr>
            <a:spLocks noGrp="1" noChangeArrowheads="1"/>
          </p:cNvSpPr>
          <p:nvPr>
            <p:ph idx="1"/>
          </p:nvPr>
        </p:nvSpPr>
        <p:spPr/>
        <p:txBody>
          <a:bodyPr/>
          <a:lstStyle/>
          <a:p>
            <a:pPr eaLnBrk="1" hangingPunct="1"/>
            <a:r>
              <a:rPr lang="en-US" altLang="en-US" dirty="0"/>
              <a:t>Quadrants of abdomen</a:t>
            </a:r>
          </a:p>
          <a:p>
            <a:pPr lvl="1" eaLnBrk="1" hangingPunct="1"/>
            <a:r>
              <a:rPr lang="en-US" altLang="en-US" dirty="0"/>
              <a:t>Right upper</a:t>
            </a:r>
          </a:p>
          <a:p>
            <a:pPr lvl="1" eaLnBrk="1" hangingPunct="1"/>
            <a:r>
              <a:rPr lang="en-US" altLang="en-US" dirty="0"/>
              <a:t>Right lower</a:t>
            </a:r>
          </a:p>
          <a:p>
            <a:pPr lvl="1" eaLnBrk="1" hangingPunct="1"/>
            <a:r>
              <a:rPr lang="en-US" altLang="en-US" dirty="0"/>
              <a:t>Left upper</a:t>
            </a:r>
          </a:p>
          <a:p>
            <a:pPr lvl="1" eaLnBrk="1" hangingPunct="1"/>
            <a:r>
              <a:rPr lang="en-US" altLang="en-US" dirty="0"/>
              <a:t>Left lower</a:t>
            </a:r>
          </a:p>
          <a:p>
            <a:pPr lvl="1" eaLnBrk="1" hangingPunct="1"/>
            <a:endParaRPr lang="en-US" alt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a:extLst>
              <a:ext uri="{FF2B5EF4-FFF2-40B4-BE49-F238E27FC236}">
                <a16:creationId xmlns:a16="http://schemas.microsoft.com/office/drawing/2014/main" id="{6B5608FE-5EC1-4AAF-B882-C95281ECE566}"/>
              </a:ext>
            </a:extLst>
          </p:cNvPr>
          <p:cNvSpPr>
            <a:spLocks noGrp="1" noChangeArrowheads="1"/>
          </p:cNvSpPr>
          <p:nvPr>
            <p:ph type="title"/>
          </p:nvPr>
        </p:nvSpPr>
        <p:spPr/>
        <p:txBody>
          <a:bodyPr/>
          <a:lstStyle/>
          <a:p>
            <a:pPr eaLnBrk="1" hangingPunct="1"/>
            <a:r>
              <a:rPr lang="en-US" altLang="en-US" dirty="0"/>
              <a:t>Terminology of Location and Position </a:t>
            </a:r>
            <a:br>
              <a:rPr lang="en-US" altLang="en-US" dirty="0"/>
            </a:br>
            <a:r>
              <a:rPr lang="en-US" altLang="en-US" sz="1600" dirty="0"/>
              <a:t>(Slide 3 of 3)</a:t>
            </a:r>
          </a:p>
        </p:txBody>
      </p:sp>
      <p:sp>
        <p:nvSpPr>
          <p:cNvPr id="54275" name="Content Placeholder 2">
            <a:extLst>
              <a:ext uri="{FF2B5EF4-FFF2-40B4-BE49-F238E27FC236}">
                <a16:creationId xmlns:a16="http://schemas.microsoft.com/office/drawing/2014/main" id="{718BF747-994C-4467-B1CE-83DCB2B275FD}"/>
              </a:ext>
            </a:extLst>
          </p:cNvPr>
          <p:cNvSpPr>
            <a:spLocks noGrp="1" noChangeArrowheads="1"/>
          </p:cNvSpPr>
          <p:nvPr>
            <p:ph idx="1"/>
          </p:nvPr>
        </p:nvSpPr>
        <p:spPr/>
        <p:txBody>
          <a:bodyPr/>
          <a:lstStyle/>
          <a:p>
            <a:pPr eaLnBrk="1" hangingPunct="1"/>
            <a:r>
              <a:rPr lang="en-US" altLang="en-US" dirty="0"/>
              <a:t>Positional terms</a:t>
            </a:r>
          </a:p>
          <a:p>
            <a:pPr lvl="1" eaLnBrk="1" hangingPunct="1"/>
            <a:r>
              <a:rPr lang="en-US" altLang="en-US" dirty="0"/>
              <a:t>Anatomic position</a:t>
            </a:r>
          </a:p>
          <a:p>
            <a:pPr lvl="1" eaLnBrk="1" hangingPunct="1"/>
            <a:r>
              <a:rPr lang="en-US" altLang="en-US" dirty="0"/>
              <a:t>Erect position</a:t>
            </a:r>
          </a:p>
          <a:p>
            <a:pPr lvl="1" eaLnBrk="1" hangingPunct="1"/>
            <a:r>
              <a:rPr lang="en-US" altLang="en-US" dirty="0"/>
              <a:t>Supine position</a:t>
            </a:r>
          </a:p>
          <a:p>
            <a:pPr lvl="1" eaLnBrk="1" hangingPunct="1"/>
            <a:r>
              <a:rPr lang="en-US" altLang="en-US" dirty="0"/>
              <a:t>Prone position</a:t>
            </a:r>
          </a:p>
          <a:p>
            <a:pPr lvl="1" eaLnBrk="1" hangingPunct="1"/>
            <a:r>
              <a:rPr lang="en-US" altLang="en-US" dirty="0"/>
              <a:t>Laterally recumbent position</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3.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8639</TotalTime>
  <Words>1669</Words>
  <Application>Microsoft Office PowerPoint</Application>
  <PresentationFormat>Widescreen</PresentationFormat>
  <Paragraphs>222</Paragraphs>
  <Slides>27</Slides>
  <Notes>23</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27</vt:i4>
      </vt:variant>
    </vt:vector>
  </HeadingPairs>
  <TitlesOfParts>
    <vt:vector size="37" baseType="lpstr">
      <vt:lpstr>Arial</vt:lpstr>
      <vt:lpstr>ArialMT</vt:lpstr>
      <vt:lpstr>Calibri</vt:lpstr>
      <vt:lpstr>Calibri Light</vt:lpstr>
      <vt:lpstr>Futura PT Book</vt:lpstr>
      <vt:lpstr>Futura PT Demi</vt:lpstr>
      <vt:lpstr>Open Sans</vt:lpstr>
      <vt:lpstr>Wingdings 2</vt:lpstr>
      <vt:lpstr>Office Theme</vt:lpstr>
      <vt:lpstr>1_Custom Design</vt:lpstr>
      <vt:lpstr>PowerPoint Presentation</vt:lpstr>
      <vt:lpstr>PowerPoint Presentation</vt:lpstr>
      <vt:lpstr>PowerPoint Presentation</vt:lpstr>
      <vt:lpstr>Introduction </vt:lpstr>
      <vt:lpstr>Massage Therapy Body of Knowledge/ Entry-Level Analysis Project Terminology </vt:lpstr>
      <vt:lpstr>Language Used in  the ELAP Documents  (Slide 1 of 2)</vt:lpstr>
      <vt:lpstr>Language Used in the ELAP Documents  (Slide 2 of 2)</vt:lpstr>
      <vt:lpstr>Soft Tissue Deformation Methods</vt:lpstr>
      <vt:lpstr>Core Concepts in Massage  and Bodywork Application </vt:lpstr>
      <vt:lpstr>Quality of Life (QOL) Terminology</vt:lpstr>
      <vt:lpstr>Well-Being</vt:lpstr>
      <vt:lpstr>Standard of Living</vt:lpstr>
      <vt:lpstr>Cultural Competency and Humility (Slide 1 of 2)</vt:lpstr>
      <vt:lpstr>Cultural Competency and Humility (Slide 2 of 2)</vt:lpstr>
      <vt:lpstr>Gender-Neutral and Age-Appropriate Terms </vt:lpstr>
      <vt:lpstr>People-First Terminology</vt:lpstr>
      <vt:lpstr>Identity Language</vt:lpstr>
      <vt:lpstr>Disability Terms (Slide 1 of 3)</vt:lpstr>
      <vt:lpstr>Disability Terms (Slide 2 of 3)</vt:lpstr>
      <vt:lpstr>Disability Terms (Slide 3 of 3)</vt:lpstr>
      <vt:lpstr>Medical Terminology </vt:lpstr>
      <vt:lpstr>Abbreviations</vt:lpstr>
      <vt:lpstr>Terms Related to  Diagnosis and Diseases </vt:lpstr>
      <vt:lpstr>Terminology of Location and Position  (Slide 1 of 3)</vt:lpstr>
      <vt:lpstr>Terminology of Location and Position  (Slide 2 of 3)</vt:lpstr>
      <vt:lpstr>Terminology of Location and Position  (Slide 3 of 3)</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240</cp:revision>
  <dcterms:created xsi:type="dcterms:W3CDTF">2020-02-19T20:43:13Z</dcterms:created>
  <dcterms:modified xsi:type="dcterms:W3CDTF">2023-04-11T16:41:59Z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