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330" y="286257"/>
            <a:ext cx="9237345" cy="10126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330" y="1530182"/>
            <a:ext cx="9819005" cy="44913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82692" y="2743276"/>
            <a:ext cx="615632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MRAD</a:t>
            </a:r>
            <a:r>
              <a:rPr dirty="0" spc="-100"/>
              <a:t> </a:t>
            </a:r>
            <a:r>
              <a:rPr dirty="0"/>
              <a:t>251:</a:t>
            </a:r>
            <a:r>
              <a:rPr dirty="0" spc="-25"/>
              <a:t> </a:t>
            </a:r>
            <a:r>
              <a:rPr dirty="0"/>
              <a:t>CT</a:t>
            </a:r>
            <a:r>
              <a:rPr dirty="0" spc="-70"/>
              <a:t> </a:t>
            </a:r>
            <a:r>
              <a:rPr dirty="0"/>
              <a:t>Theory</a:t>
            </a:r>
            <a:r>
              <a:rPr dirty="0" spc="-25"/>
              <a:t> </a:t>
            </a:r>
            <a:r>
              <a:rPr dirty="0" spc="-50"/>
              <a:t>1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4782692" y="3497326"/>
            <a:ext cx="5308600" cy="1003935"/>
          </a:xfrm>
          <a:prstGeom prst="rect">
            <a:avLst/>
          </a:prstGeom>
        </p:spPr>
        <p:txBody>
          <a:bodyPr wrap="square" lIns="0" tIns="1066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dirty="0" u="heavy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Outcome</a:t>
            </a:r>
            <a:r>
              <a:rPr dirty="0" u="heavy" sz="1800" spc="-8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5</a:t>
            </a:r>
            <a:r>
              <a:rPr dirty="0" u="heavy" sz="1800" spc="-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(Part</a:t>
            </a:r>
            <a:r>
              <a:rPr dirty="0" u="heavy" sz="1800" spc="-3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18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1)</a:t>
            </a:r>
            <a:r>
              <a:rPr dirty="0" sz="1800" spc="-25">
                <a:latin typeface="Arial MT"/>
                <a:cs typeface="Arial MT"/>
              </a:rPr>
              <a:t>: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ts val="2030"/>
              </a:lnSpc>
              <a:spcBef>
                <a:spcPts val="745"/>
              </a:spcBef>
            </a:pPr>
            <a:r>
              <a:rPr dirty="0" sz="1800" spc="-10">
                <a:latin typeface="Arial MT"/>
                <a:cs typeface="Arial MT"/>
              </a:rPr>
              <a:t>Summarize</a:t>
            </a:r>
            <a:r>
              <a:rPr dirty="0" sz="1800" spc="-1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radiation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safety</a:t>
            </a:r>
            <a:r>
              <a:rPr dirty="0" sz="1800" spc="-10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computed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tomography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ts val="2030"/>
              </a:lnSpc>
            </a:pPr>
            <a:r>
              <a:rPr dirty="0" sz="1800" spc="-20">
                <a:latin typeface="Arial MT"/>
                <a:cs typeface="Arial MT"/>
              </a:rPr>
              <a:t>(CT)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Objectives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73504"/>
            <a:ext cx="9695180" cy="3272154"/>
          </a:xfrm>
          <a:prstGeom prst="rect">
            <a:avLst/>
          </a:prstGeom>
        </p:spPr>
        <p:txBody>
          <a:bodyPr wrap="square" lIns="0" tIns="127000" rIns="0" bIns="0" rtlCol="0" vert="horz">
            <a:spAutoFit/>
          </a:bodyPr>
          <a:lstStyle/>
          <a:p>
            <a:pPr marL="926465" indent="-913765">
              <a:lnSpc>
                <a:spcPct val="100000"/>
              </a:lnSpc>
              <a:spcBef>
                <a:spcPts val="1000"/>
              </a:spcBef>
              <a:buAutoNum type="arabicPeriod"/>
              <a:tabLst>
                <a:tab pos="926465" algn="l"/>
              </a:tabLst>
            </a:pPr>
            <a:r>
              <a:rPr dirty="0" sz="2800" spc="-10">
                <a:latin typeface="Arial MT"/>
                <a:cs typeface="Arial MT"/>
              </a:rPr>
              <a:t>Describe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basic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protection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procedures</a:t>
            </a:r>
            <a:endParaRPr sz="2800">
              <a:latin typeface="Arial MT"/>
              <a:cs typeface="Arial MT"/>
            </a:endParaRPr>
          </a:p>
          <a:p>
            <a:pPr marL="926465" indent="-913765">
              <a:lnSpc>
                <a:spcPct val="100000"/>
              </a:lnSpc>
              <a:spcBef>
                <a:spcPts val="900"/>
              </a:spcBef>
              <a:buAutoNum type="arabicPeriod"/>
              <a:tabLst>
                <a:tab pos="926465" algn="l"/>
              </a:tabLst>
            </a:pPr>
            <a:r>
              <a:rPr dirty="0" sz="2800" spc="-25">
                <a:latin typeface="Arial MT"/>
                <a:cs typeface="Arial MT"/>
              </a:rPr>
              <a:t>Describe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factors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affecting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patient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dose</a:t>
            </a:r>
            <a:endParaRPr sz="2800">
              <a:latin typeface="Arial MT"/>
              <a:cs typeface="Arial MT"/>
            </a:endParaRPr>
          </a:p>
          <a:p>
            <a:pPr marL="926465" indent="-913765">
              <a:lnSpc>
                <a:spcPct val="100000"/>
              </a:lnSpc>
              <a:spcBef>
                <a:spcPts val="900"/>
              </a:spcBef>
              <a:buAutoNum type="arabicPeriod" startAt="4"/>
              <a:tabLst>
                <a:tab pos="926465" algn="l"/>
              </a:tabLst>
            </a:pPr>
            <a:r>
              <a:rPr dirty="0" sz="2800" spc="-10">
                <a:latin typeface="Arial MT"/>
                <a:cs typeface="Arial MT"/>
              </a:rPr>
              <a:t>Outline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protection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considerations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specific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CT</a:t>
            </a:r>
            <a:endParaRPr sz="2800">
              <a:latin typeface="Arial MT"/>
              <a:cs typeface="Arial MT"/>
            </a:endParaRPr>
          </a:p>
          <a:p>
            <a:pPr marL="926465" indent="-913765">
              <a:lnSpc>
                <a:spcPct val="100000"/>
              </a:lnSpc>
              <a:spcBef>
                <a:spcPts val="900"/>
              </a:spcBef>
              <a:buAutoNum type="arabicPeriod" startAt="4"/>
              <a:tabLst>
                <a:tab pos="926465" algn="l"/>
              </a:tabLst>
            </a:pPr>
            <a:r>
              <a:rPr dirty="0" sz="2800" spc="-10">
                <a:latin typeface="Arial MT"/>
                <a:cs typeface="Arial MT"/>
              </a:rPr>
              <a:t>Outline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modulation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</a:t>
            </a:r>
            <a:endParaRPr sz="2800">
              <a:latin typeface="Arial MT"/>
              <a:cs typeface="Arial MT"/>
            </a:endParaRPr>
          </a:p>
          <a:p>
            <a:pPr marL="926465" indent="-913765">
              <a:lnSpc>
                <a:spcPct val="100000"/>
              </a:lnSpc>
              <a:spcBef>
                <a:spcPts val="900"/>
              </a:spcBef>
              <a:buAutoNum type="arabicPeriod" startAt="4"/>
              <a:tabLst>
                <a:tab pos="926465" algn="l"/>
              </a:tabLst>
            </a:pPr>
            <a:r>
              <a:rPr dirty="0" sz="2800" spc="-10">
                <a:latin typeface="Arial MT"/>
                <a:cs typeface="Arial MT"/>
              </a:rPr>
              <a:t>Distinguish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effects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organs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their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tissues</a:t>
            </a:r>
            <a:endParaRPr sz="2800">
              <a:latin typeface="Arial MT"/>
              <a:cs typeface="Arial MT"/>
            </a:endParaRPr>
          </a:p>
          <a:p>
            <a:pPr marL="926465" indent="-913765">
              <a:lnSpc>
                <a:spcPct val="100000"/>
              </a:lnSpc>
              <a:spcBef>
                <a:spcPts val="905"/>
              </a:spcBef>
              <a:buAutoNum type="arabicPeriod" startAt="4"/>
              <a:tabLst>
                <a:tab pos="926465" algn="l"/>
              </a:tabLst>
            </a:pPr>
            <a:r>
              <a:rPr dirty="0" sz="2800" spc="-10">
                <a:latin typeface="Arial MT"/>
                <a:cs typeface="Arial MT"/>
              </a:rPr>
              <a:t>Outline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best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practices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safety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CT</a:t>
            </a:r>
            <a:r>
              <a:rPr dirty="0" spc="-25"/>
              <a:t> </a:t>
            </a:r>
            <a:r>
              <a:rPr dirty="0"/>
              <a:t>Exposures</a:t>
            </a:r>
            <a:r>
              <a:rPr dirty="0" spc="-65"/>
              <a:t> </a:t>
            </a:r>
            <a:r>
              <a:rPr dirty="0"/>
              <a:t>- </a:t>
            </a:r>
            <a:r>
              <a:rPr dirty="0" spc="-10"/>
              <a:t>Generalization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8155"/>
            <a:ext cx="9771380" cy="4240530"/>
          </a:xfrm>
          <a:prstGeom prst="rect">
            <a:avLst/>
          </a:prstGeom>
        </p:spPr>
        <p:txBody>
          <a:bodyPr wrap="square" lIns="0" tIns="92075" rIns="0" bIns="0" rtlCol="0" vert="horz">
            <a:spAutoFit/>
          </a:bodyPr>
          <a:lstStyle/>
          <a:p>
            <a:pPr marL="12700" marR="781685">
              <a:lnSpc>
                <a:spcPct val="80000"/>
              </a:lnSpc>
              <a:spcBef>
                <a:spcPts val="725"/>
              </a:spcBef>
            </a:pP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imaging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produces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higher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doses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vs.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other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imaging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modality </a:t>
            </a:r>
            <a:r>
              <a:rPr dirty="0" sz="2600">
                <a:latin typeface="Arial MT"/>
                <a:cs typeface="Arial MT"/>
              </a:rPr>
              <a:t>procedures,</a:t>
            </a:r>
            <a:r>
              <a:rPr dirty="0" sz="2600" spc="-1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partly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because: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10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Quantum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Mottle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compromises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quality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15"/>
              </a:spcBef>
              <a:buChar char="•"/>
              <a:tabLst>
                <a:tab pos="697865" algn="l"/>
              </a:tabLst>
            </a:pPr>
            <a:r>
              <a:rPr dirty="0" sz="2200" spc="-70">
                <a:latin typeface="Arial MT"/>
                <a:cs typeface="Arial MT"/>
              </a:rPr>
              <a:t>Low-</a:t>
            </a:r>
            <a:r>
              <a:rPr dirty="0" sz="2200">
                <a:latin typeface="Arial MT"/>
                <a:cs typeface="Arial MT"/>
              </a:rPr>
              <a:t>contrast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resolution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Small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objects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harder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image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Thinner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slices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require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more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photons</a:t>
            </a:r>
            <a:endParaRPr sz="22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994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12700" marR="5080">
              <a:lnSpc>
                <a:spcPct val="80000"/>
              </a:lnSpc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decision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perform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must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calculated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using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Risk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vs. </a:t>
            </a:r>
            <a:r>
              <a:rPr dirty="0" sz="2600" spc="-10">
                <a:latin typeface="Arial MT"/>
                <a:cs typeface="Arial MT"/>
              </a:rPr>
              <a:t>Benefit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model.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5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(aka.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Benefit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must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outweigh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risk)</a:t>
            </a: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99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Patient’s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aware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risk(s)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60"/>
              <a:t> </a:t>
            </a:r>
            <a:r>
              <a:rPr dirty="0" spc="-25"/>
              <a:t>5.1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84704" y="3800855"/>
            <a:ext cx="2377440" cy="277368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741423"/>
            <a:ext cx="9983470" cy="4046220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 marR="93345">
              <a:lnSpc>
                <a:spcPts val="2700"/>
              </a:lnSpc>
              <a:spcBef>
                <a:spcPts val="735"/>
              </a:spcBef>
            </a:pPr>
            <a:r>
              <a:rPr dirty="0" sz="2800" spc="-25">
                <a:latin typeface="Arial MT"/>
                <a:cs typeface="Arial MT"/>
              </a:rPr>
              <a:t>Technologists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must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always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follow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ALARA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principles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(As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Low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As Reasonably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Achievable)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when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patients.</a:t>
            </a: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ts val="2300"/>
              </a:lnSpc>
              <a:spcBef>
                <a:spcPts val="102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This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means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diagnostic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quality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images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should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obtained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lowest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dose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possible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(Aka.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Balancing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dose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with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image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quality)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3229"/>
              </a:lnSpc>
              <a:spcBef>
                <a:spcPts val="434"/>
              </a:spcBef>
              <a:tabLst>
                <a:tab pos="4150360" algn="l"/>
              </a:tabLst>
            </a:pPr>
            <a:r>
              <a:rPr dirty="0" sz="2800">
                <a:latin typeface="Arial MT"/>
                <a:cs typeface="Arial MT"/>
              </a:rPr>
              <a:t>There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are</a:t>
            </a:r>
            <a:r>
              <a:rPr dirty="0" sz="2800">
                <a:latin typeface="Arial MT"/>
                <a:cs typeface="Arial MT"/>
              </a:rPr>
              <a:t>	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protection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apply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to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ts val="3195"/>
              </a:lnSpc>
            </a:pP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everyone</a:t>
            </a:r>
            <a:r>
              <a:rPr dirty="0" sz="2800" spc="-150" i="1"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CT:</a:t>
            </a:r>
            <a:endParaRPr sz="2800">
              <a:latin typeface="Arial MT"/>
              <a:cs typeface="Arial MT"/>
            </a:endParaRPr>
          </a:p>
          <a:p>
            <a:pPr marL="870585" indent="-515620">
              <a:lnSpc>
                <a:spcPts val="2755"/>
              </a:lnSpc>
              <a:buAutoNum type="arabicPeriod"/>
              <a:tabLst>
                <a:tab pos="870585" algn="l"/>
              </a:tabLst>
            </a:pPr>
            <a:r>
              <a:rPr dirty="0" sz="2400" b="1">
                <a:latin typeface="Arial"/>
                <a:cs typeface="Arial"/>
              </a:rPr>
              <a:t>Time</a:t>
            </a:r>
            <a:r>
              <a:rPr dirty="0" sz="2400" spc="-155" b="1">
                <a:latin typeface="Arial"/>
                <a:cs typeface="Arial"/>
              </a:rPr>
              <a:t> </a:t>
            </a:r>
            <a:r>
              <a:rPr dirty="0" sz="2400">
                <a:latin typeface="Arial MT"/>
                <a:cs typeface="Arial MT"/>
              </a:rPr>
              <a:t>–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exposure</a:t>
            </a:r>
            <a:r>
              <a:rPr dirty="0" sz="2000" spc="-1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ionizing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radiation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should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limited</a:t>
            </a:r>
            <a:endParaRPr sz="2000">
              <a:latin typeface="Arial MT"/>
              <a:cs typeface="Arial MT"/>
            </a:endParaRPr>
          </a:p>
          <a:p>
            <a:pPr marL="870585" indent="-515620">
              <a:lnSpc>
                <a:spcPts val="2725"/>
              </a:lnSpc>
              <a:buAutoNum type="arabicPeriod"/>
              <a:tabLst>
                <a:tab pos="870585" algn="l"/>
              </a:tabLst>
            </a:pPr>
            <a:r>
              <a:rPr dirty="0" sz="2400" spc="-10" b="1">
                <a:latin typeface="Arial"/>
                <a:cs typeface="Arial"/>
              </a:rPr>
              <a:t>Distance</a:t>
            </a:r>
            <a:r>
              <a:rPr dirty="0" sz="2400" spc="-100" b="1">
                <a:latin typeface="Arial"/>
                <a:cs typeface="Arial"/>
              </a:rPr>
              <a:t> </a:t>
            </a:r>
            <a:r>
              <a:rPr dirty="0" sz="2400">
                <a:latin typeface="Arial MT"/>
                <a:cs typeface="Arial MT"/>
              </a:rPr>
              <a:t>–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ionizing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source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radiation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should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maximized</a:t>
            </a:r>
            <a:endParaRPr sz="2000">
              <a:latin typeface="Arial MT"/>
              <a:cs typeface="Arial MT"/>
            </a:endParaRPr>
          </a:p>
          <a:p>
            <a:pPr marL="870585" marR="170180" indent="-515620">
              <a:lnSpc>
                <a:spcPts val="2300"/>
              </a:lnSpc>
              <a:spcBef>
                <a:spcPts val="495"/>
              </a:spcBef>
              <a:buAutoNum type="arabicPeriod"/>
              <a:tabLst>
                <a:tab pos="870585" algn="l"/>
              </a:tabLst>
            </a:pPr>
            <a:r>
              <a:rPr dirty="0" sz="2400" b="1">
                <a:latin typeface="Arial"/>
                <a:cs typeface="Arial"/>
              </a:rPr>
              <a:t>Shielding</a:t>
            </a:r>
            <a:r>
              <a:rPr dirty="0" sz="2400" spc="-170" b="1">
                <a:latin typeface="Arial"/>
                <a:cs typeface="Arial"/>
              </a:rPr>
              <a:t> </a:t>
            </a:r>
            <a:r>
              <a:rPr dirty="0" sz="2400">
                <a:latin typeface="Arial MT"/>
                <a:cs typeface="Arial MT"/>
              </a:rPr>
              <a:t>–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absorbs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ionizing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radiation,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preventing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radiation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exposing </a:t>
            </a:r>
            <a:r>
              <a:rPr dirty="0" sz="2000">
                <a:latin typeface="Arial MT"/>
                <a:cs typeface="Arial MT"/>
              </a:rPr>
              <a:t>unwanted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areas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persons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85"/>
              <a:t> </a:t>
            </a:r>
            <a:r>
              <a:rPr dirty="0" spc="-25"/>
              <a:t>5.2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6923"/>
            <a:ext cx="9782175" cy="171831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495"/>
              </a:spcBef>
            </a:pPr>
            <a:r>
              <a:rPr dirty="0" sz="2800">
                <a:latin typeface="Arial MT"/>
                <a:cs typeface="Arial MT"/>
              </a:rPr>
              <a:t>Factors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directly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controlled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technologist,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inherently </a:t>
            </a:r>
            <a:r>
              <a:rPr dirty="0" sz="2800">
                <a:latin typeface="Arial MT"/>
                <a:cs typeface="Arial MT"/>
              </a:rPr>
              <a:t>built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into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scanner.</a:t>
            </a:r>
            <a:endParaRPr sz="28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270"/>
              </a:spcBef>
              <a:buChar char="•"/>
              <a:tabLst>
                <a:tab pos="697865" algn="l"/>
              </a:tabLst>
            </a:pPr>
            <a:r>
              <a:rPr dirty="0" sz="2200" spc="-25">
                <a:latin typeface="Arial MT"/>
                <a:cs typeface="Arial MT"/>
              </a:rPr>
              <a:t>Designed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balance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Image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Quality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Dose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90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Factors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you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should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understand:</a:t>
            </a:r>
            <a:endParaRPr sz="26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2588514" y="3569970"/>
            <a:ext cx="3358515" cy="2586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Char char="◦"/>
              <a:tabLst>
                <a:tab pos="354965" algn="l"/>
              </a:tabLst>
            </a:pPr>
            <a:r>
              <a:rPr dirty="0" sz="2400" spc="-10">
                <a:latin typeface="Arial MT"/>
                <a:cs typeface="Arial MT"/>
              </a:rPr>
              <a:t>Technique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(kVp,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mAs)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◦"/>
              <a:tabLst>
                <a:tab pos="354965" algn="l"/>
              </a:tabLst>
            </a:pPr>
            <a:r>
              <a:rPr dirty="0" sz="2400" spc="-10">
                <a:latin typeface="Arial MT"/>
                <a:cs typeface="Arial MT"/>
              </a:rPr>
              <a:t>Collimation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◦"/>
              <a:tabLst>
                <a:tab pos="354965" algn="l"/>
              </a:tabLst>
            </a:pPr>
            <a:r>
              <a:rPr dirty="0" sz="2400" spc="-10">
                <a:latin typeface="Arial MT"/>
                <a:cs typeface="Arial MT"/>
              </a:rPr>
              <a:t>Pitch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◦"/>
              <a:tabLst>
                <a:tab pos="354965" algn="l"/>
              </a:tabLst>
            </a:pPr>
            <a:r>
              <a:rPr dirty="0" sz="2400" spc="-10">
                <a:latin typeface="Arial MT"/>
                <a:cs typeface="Arial MT"/>
              </a:rPr>
              <a:t>Centering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◦"/>
              <a:tabLst>
                <a:tab pos="354965" algn="l"/>
              </a:tabLst>
            </a:pPr>
            <a:r>
              <a:rPr dirty="0" sz="2400" spc="-35">
                <a:latin typeface="Arial MT"/>
                <a:cs typeface="Arial MT"/>
              </a:rPr>
              <a:t>Over-</a:t>
            </a:r>
            <a:r>
              <a:rPr dirty="0" sz="2400" spc="-10">
                <a:latin typeface="Arial MT"/>
                <a:cs typeface="Arial MT"/>
              </a:rPr>
              <a:t>ranging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◦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Beam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Geometry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◦"/>
              <a:tabLst>
                <a:tab pos="354965" algn="l"/>
              </a:tabLst>
            </a:pPr>
            <a:r>
              <a:rPr dirty="0" sz="2400" spc="-10">
                <a:latin typeface="Arial MT"/>
                <a:cs typeface="Arial MT"/>
              </a:rPr>
              <a:t>Repeat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Scans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588514" y="6497828"/>
            <a:ext cx="152273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Char char="◦"/>
              <a:tabLst>
                <a:tab pos="354965" algn="l"/>
              </a:tabLst>
            </a:pPr>
            <a:r>
              <a:rPr dirty="0" sz="2400" spc="-10">
                <a:latin typeface="Arial MT"/>
                <a:cs typeface="Arial MT"/>
              </a:rPr>
              <a:t>Filtration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427470" y="3569970"/>
            <a:ext cx="3331845" cy="2220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Char char="◦"/>
              <a:tabLst>
                <a:tab pos="354965" algn="l"/>
              </a:tabLst>
            </a:pPr>
            <a:r>
              <a:rPr dirty="0" sz="2400" spc="-10">
                <a:latin typeface="Arial MT"/>
                <a:cs typeface="Arial MT"/>
              </a:rPr>
              <a:t>Detector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Efficiency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◦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Field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Diameter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◦"/>
              <a:tabLst>
                <a:tab pos="354965" algn="l"/>
              </a:tabLst>
            </a:pPr>
            <a:r>
              <a:rPr dirty="0" sz="2400" spc="-10">
                <a:latin typeface="Arial MT"/>
                <a:cs typeface="Arial MT"/>
              </a:rPr>
              <a:t>Localizers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◦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Slice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Width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Spacing</a:t>
            </a:r>
            <a:endParaRPr sz="2400">
              <a:latin typeface="Arial MT"/>
              <a:cs typeface="Arial MT"/>
            </a:endParaRPr>
          </a:p>
          <a:p>
            <a:pPr marL="355600" marR="531495" indent="-342900">
              <a:lnSpc>
                <a:spcPct val="100000"/>
              </a:lnSpc>
              <a:buChar char="◦"/>
              <a:tabLst>
                <a:tab pos="355600" algn="l"/>
              </a:tabLst>
            </a:pP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size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part </a:t>
            </a:r>
            <a:r>
              <a:rPr dirty="0" sz="2400" spc="-10">
                <a:latin typeface="Arial MT"/>
                <a:cs typeface="Arial MT"/>
              </a:rPr>
              <a:t>thickness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Patient</a:t>
            </a:r>
            <a:r>
              <a:rPr dirty="0" spc="-90"/>
              <a:t> </a:t>
            </a:r>
            <a:r>
              <a:rPr dirty="0"/>
              <a:t>Dose</a:t>
            </a:r>
            <a:r>
              <a:rPr dirty="0" spc="-65"/>
              <a:t> </a:t>
            </a:r>
            <a:r>
              <a:rPr dirty="0" spc="-10"/>
              <a:t>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891539" y="1418403"/>
            <a:ext cx="9853930" cy="4469130"/>
          </a:xfrm>
          <a:prstGeom prst="rect">
            <a:avLst/>
          </a:prstGeom>
        </p:spPr>
        <p:txBody>
          <a:bodyPr wrap="square" lIns="0" tIns="30734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2420"/>
              </a:spcBef>
            </a:pPr>
            <a:r>
              <a:rPr dirty="0" u="heavy" sz="36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Dose</a:t>
            </a:r>
            <a:r>
              <a:rPr dirty="0" u="heavy" sz="3600" spc="-9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6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Distribution</a:t>
            </a:r>
            <a:endParaRPr sz="3600">
              <a:latin typeface="Arial MT"/>
              <a:cs typeface="Arial MT"/>
            </a:endParaRPr>
          </a:p>
          <a:p>
            <a:pPr marL="38100" marR="279400">
              <a:lnSpc>
                <a:spcPts val="3100"/>
              </a:lnSpc>
              <a:spcBef>
                <a:spcPts val="2790"/>
              </a:spcBef>
            </a:pPr>
            <a:r>
              <a:rPr dirty="0" sz="3200">
                <a:latin typeface="Arial MT"/>
                <a:cs typeface="Arial MT"/>
              </a:rPr>
              <a:t>In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CT,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360</a:t>
            </a:r>
            <a:r>
              <a:rPr dirty="0" baseline="17195" sz="3150">
                <a:latin typeface="Arial MT"/>
                <a:cs typeface="Arial MT"/>
              </a:rPr>
              <a:t>0</a:t>
            </a:r>
            <a:r>
              <a:rPr dirty="0" baseline="17195" sz="3150" spc="352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acquisition,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causes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patient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dose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be </a:t>
            </a:r>
            <a:r>
              <a:rPr dirty="0" sz="3200">
                <a:latin typeface="Arial MT"/>
                <a:cs typeface="Arial MT"/>
              </a:rPr>
              <a:t>distributed</a:t>
            </a:r>
            <a:r>
              <a:rPr dirty="0" sz="3200" spc="-2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more</a:t>
            </a:r>
            <a:r>
              <a:rPr dirty="0" sz="3200" spc="-19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uniformly.</a:t>
            </a:r>
            <a:endParaRPr sz="3200">
              <a:latin typeface="Arial MT"/>
              <a:cs typeface="Arial MT"/>
            </a:endParaRPr>
          </a:p>
          <a:p>
            <a:pPr marL="265430" marR="267335" indent="-227329">
              <a:lnSpc>
                <a:spcPts val="2700"/>
              </a:lnSpc>
              <a:spcBef>
                <a:spcPts val="2810"/>
              </a:spcBef>
              <a:buChar char="•"/>
              <a:tabLst>
                <a:tab pos="266700" algn="l"/>
              </a:tabLst>
            </a:pP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distribution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becomes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less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uniform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patient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thickness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(and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SFOV)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increases</a:t>
            </a:r>
            <a:endParaRPr sz="2800">
              <a:latin typeface="Arial MT"/>
              <a:cs typeface="Arial MT"/>
            </a:endParaRPr>
          </a:p>
          <a:p>
            <a:pPr lvl="1" marL="723900" marR="30480" indent="-228600">
              <a:lnSpc>
                <a:spcPts val="2500"/>
              </a:lnSpc>
              <a:spcBef>
                <a:spcPts val="1710"/>
              </a:spcBef>
              <a:buChar char="•"/>
              <a:tabLst>
                <a:tab pos="723900" algn="l"/>
              </a:tabLst>
            </a:pPr>
            <a:r>
              <a:rPr dirty="0" sz="2600">
                <a:latin typeface="Arial MT"/>
                <a:cs typeface="Arial MT"/>
              </a:rPr>
              <a:t>Note: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Entrance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skin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dose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higher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than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dose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center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50">
                <a:latin typeface="Arial MT"/>
                <a:cs typeface="Arial MT"/>
              </a:rPr>
              <a:t>a </a:t>
            </a:r>
            <a:r>
              <a:rPr dirty="0" sz="2600" spc="-10">
                <a:latin typeface="Arial MT"/>
                <a:cs typeface="Arial MT"/>
              </a:rPr>
              <a:t>patient</a:t>
            </a:r>
            <a:endParaRPr sz="2600">
              <a:latin typeface="Arial MT"/>
              <a:cs typeface="Arial MT"/>
            </a:endParaRPr>
          </a:p>
          <a:p>
            <a:pPr lvl="1" marL="723900" indent="-228600">
              <a:lnSpc>
                <a:spcPct val="100000"/>
              </a:lnSpc>
              <a:spcBef>
                <a:spcPts val="1315"/>
              </a:spcBef>
              <a:buChar char="•"/>
              <a:tabLst>
                <a:tab pos="723900" algn="l"/>
              </a:tabLst>
            </a:pPr>
            <a:r>
              <a:rPr dirty="0" sz="2600">
                <a:latin typeface="Arial MT"/>
                <a:cs typeface="Arial MT"/>
              </a:rPr>
              <a:t>Caused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by: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Partial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Shielding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85"/>
              <a:t> </a:t>
            </a:r>
            <a:r>
              <a:rPr dirty="0" spc="-25"/>
              <a:t>5.3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86105"/>
            <a:ext cx="10065385" cy="3985260"/>
          </a:xfrm>
          <a:prstGeom prst="rect">
            <a:avLst/>
          </a:prstGeom>
        </p:spPr>
        <p:txBody>
          <a:bodyPr wrap="square" lIns="0" tIns="21399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85"/>
              </a:spcBef>
            </a:pPr>
            <a:r>
              <a:rPr dirty="0" sz="2800" spc="-10">
                <a:latin typeface="Arial MT"/>
                <a:cs typeface="Arial MT"/>
              </a:rPr>
              <a:t>ATCM: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“Automatic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Exposure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Control”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for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scanners</a:t>
            </a:r>
            <a:endParaRPr sz="2800">
              <a:latin typeface="Arial MT"/>
              <a:cs typeface="Arial MT"/>
            </a:endParaRPr>
          </a:p>
          <a:p>
            <a:pPr marL="241300" marR="380365" indent="-228600">
              <a:lnSpc>
                <a:spcPts val="2800"/>
              </a:lnSpc>
              <a:spcBef>
                <a:spcPts val="184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Optimizes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dose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while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maintaining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quality </a:t>
            </a:r>
            <a:r>
              <a:rPr dirty="0" sz="2600">
                <a:latin typeface="Arial MT"/>
                <a:cs typeface="Arial MT"/>
              </a:rPr>
              <a:t>regardless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size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tissue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attenuation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15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Automatically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adapts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both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“z”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60">
                <a:latin typeface="Arial MT"/>
                <a:cs typeface="Arial MT"/>
              </a:rPr>
              <a:t>“x-</a:t>
            </a:r>
            <a:r>
              <a:rPr dirty="0" sz="2600">
                <a:latin typeface="Arial MT"/>
                <a:cs typeface="Arial MT"/>
              </a:rPr>
              <a:t>y”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axis</a:t>
            </a:r>
            <a:endParaRPr sz="2600">
              <a:latin typeface="Arial MT"/>
              <a:cs typeface="Arial MT"/>
            </a:endParaRPr>
          </a:p>
          <a:p>
            <a:pPr marL="241300" marR="1354455" indent="-228600">
              <a:lnSpc>
                <a:spcPts val="2810"/>
              </a:lnSpc>
              <a:spcBef>
                <a:spcPts val="173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Uses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information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from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scout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image(s)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determine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the </a:t>
            </a:r>
            <a:r>
              <a:rPr dirty="0" sz="2600">
                <a:latin typeface="Arial MT"/>
                <a:cs typeface="Arial MT"/>
              </a:rPr>
              <a:t>appropriate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mAs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during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scan</a:t>
            </a:r>
            <a:endParaRPr sz="2600">
              <a:latin typeface="Arial MT"/>
              <a:cs typeface="Arial MT"/>
            </a:endParaRPr>
          </a:p>
          <a:p>
            <a:pPr marL="241300" marR="5080" indent="-228600">
              <a:lnSpc>
                <a:spcPts val="2810"/>
              </a:lnSpc>
              <a:spcBef>
                <a:spcPts val="158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predefined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level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quality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established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by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vendor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and </a:t>
            </a:r>
            <a:r>
              <a:rPr dirty="0" sz="2600">
                <a:latin typeface="Arial MT"/>
                <a:cs typeface="Arial MT"/>
              </a:rPr>
              <a:t>protocolled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by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users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Continued</a:t>
            </a:r>
            <a:r>
              <a:rPr dirty="0" spc="-60"/>
              <a:t> </a:t>
            </a:r>
            <a:r>
              <a:rPr dirty="0"/>
              <a:t>Dose</a:t>
            </a:r>
            <a:r>
              <a:rPr dirty="0" spc="-45"/>
              <a:t> </a:t>
            </a:r>
            <a:r>
              <a:rPr dirty="0" spc="-10"/>
              <a:t>Concerns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35073"/>
            <a:ext cx="9148445" cy="4282440"/>
          </a:xfrm>
          <a:prstGeom prst="rect">
            <a:avLst/>
          </a:prstGeom>
        </p:spPr>
        <p:txBody>
          <a:bodyPr wrap="square" lIns="0" tIns="99695" rIns="0" bIns="0" rtlCol="0" vert="horz">
            <a:spAutoFit/>
          </a:bodyPr>
          <a:lstStyle/>
          <a:p>
            <a:pPr marL="12700" marR="92075">
              <a:lnSpc>
                <a:spcPts val="2890"/>
              </a:lnSpc>
              <a:spcBef>
                <a:spcPts val="785"/>
              </a:spcBef>
            </a:pPr>
            <a:r>
              <a:rPr dirty="0" sz="3000">
                <a:latin typeface="Arial MT"/>
                <a:cs typeface="Arial MT"/>
              </a:rPr>
              <a:t>Advancements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such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as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ATCM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have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reduced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doses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to </a:t>
            </a:r>
            <a:r>
              <a:rPr dirty="0" sz="3000">
                <a:latin typeface="Arial MT"/>
                <a:cs typeface="Arial MT"/>
              </a:rPr>
              <a:t>patients,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however:</a:t>
            </a:r>
            <a:endParaRPr sz="3000">
              <a:latin typeface="Arial MT"/>
              <a:cs typeface="Arial MT"/>
            </a:endParaRPr>
          </a:p>
          <a:p>
            <a:pPr marL="241300" marR="5080" indent="-228600">
              <a:lnSpc>
                <a:spcPts val="2500"/>
              </a:lnSpc>
              <a:spcBef>
                <a:spcPts val="172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New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technology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has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also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increased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number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clinical applications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78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CT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Screening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procedures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guided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procedures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Pediatric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imaging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Due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scan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speed</a:t>
            </a:r>
            <a:endParaRPr sz="20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116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These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advancements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have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resulted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in: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05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More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CT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exams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25">
                <a:latin typeface="Arial MT"/>
                <a:cs typeface="Arial MT"/>
              </a:rPr>
              <a:t>Increased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doses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60"/>
              <a:t> </a:t>
            </a:r>
            <a:r>
              <a:rPr dirty="0" spc="-25"/>
              <a:t>5.4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87525"/>
            <a:ext cx="9956165" cy="41732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How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3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Cardinal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Rules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apply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CT: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Time:</a:t>
            </a:r>
            <a:endParaRPr sz="28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Limit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number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scans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70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Adjust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Pitch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995"/>
              </a:spcBef>
            </a:pP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Distance:</a:t>
            </a:r>
            <a:endParaRPr sz="28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From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source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radiation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(for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patients)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2945"/>
              </a:lnSpc>
              <a:spcBef>
                <a:spcPts val="48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From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(for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technologists)</a:t>
            </a:r>
            <a:endParaRPr sz="2600">
              <a:latin typeface="Arial MT"/>
              <a:cs typeface="Arial MT"/>
            </a:endParaRPr>
          </a:p>
          <a:p>
            <a:pPr lvl="1" marL="1155065" indent="-228600">
              <a:lnSpc>
                <a:spcPts val="1975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Dose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is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inversely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proportional to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square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distance</a:t>
            </a:r>
            <a:endParaRPr sz="1900">
              <a:latin typeface="Arial MT"/>
              <a:cs typeface="Arial MT"/>
            </a:endParaRPr>
          </a:p>
          <a:p>
            <a:pPr marL="697865" marR="5080" indent="-228600">
              <a:lnSpc>
                <a:spcPts val="2200"/>
              </a:lnSpc>
              <a:spcBef>
                <a:spcPts val="315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Overall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amount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scatter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radiation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CT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low,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distance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it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travels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is </a:t>
            </a:r>
            <a:r>
              <a:rPr dirty="0" sz="2200" spc="-10">
                <a:latin typeface="Arial MT"/>
                <a:cs typeface="Arial MT"/>
              </a:rPr>
              <a:t>short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Shielding</a:t>
            </a:r>
            <a:r>
              <a:rPr dirty="0" spc="-60"/>
              <a:t> </a:t>
            </a:r>
            <a:r>
              <a:rPr dirty="0"/>
              <a:t>Considerations</a:t>
            </a:r>
            <a:r>
              <a:rPr dirty="0" spc="-70"/>
              <a:t> </a:t>
            </a:r>
            <a:r>
              <a:rPr dirty="0"/>
              <a:t>in</a:t>
            </a:r>
            <a:r>
              <a:rPr dirty="0" spc="-45"/>
              <a:t> </a:t>
            </a:r>
            <a:r>
              <a:rPr dirty="0" spc="-25"/>
              <a:t>CT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56796"/>
            <a:ext cx="9697720" cy="1571625"/>
          </a:xfrm>
          <a:prstGeom prst="rect">
            <a:avLst/>
          </a:prstGeom>
        </p:spPr>
        <p:txBody>
          <a:bodyPr wrap="square" lIns="0" tIns="1371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Patient</a:t>
            </a:r>
            <a:r>
              <a:rPr dirty="0" u="heavy" sz="3000" spc="-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Shielding:</a:t>
            </a:r>
            <a:endParaRPr sz="30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9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Less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beneficial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amount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scatter</a:t>
            </a:r>
            <a:endParaRPr sz="28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1155065" algn="l"/>
              </a:tabLst>
            </a:pPr>
            <a:r>
              <a:rPr dirty="0" sz="2600">
                <a:latin typeface="Arial MT"/>
                <a:cs typeface="Arial MT"/>
              </a:rPr>
              <a:t>Most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scatter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internal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unaffected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by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surface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shielding</a:t>
            </a:r>
            <a:endParaRPr sz="26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841373" y="3352927"/>
            <a:ext cx="3084195" cy="14897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Bismuth</a:t>
            </a:r>
            <a:r>
              <a:rPr dirty="0" u="heavy" sz="2600" spc="-12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shielding</a:t>
            </a:r>
            <a:r>
              <a:rPr dirty="0" sz="2600" spc="-10" i="1">
                <a:latin typeface="Arial"/>
                <a:cs typeface="Arial"/>
              </a:rPr>
              <a:t> </a:t>
            </a:r>
            <a:r>
              <a:rPr dirty="0" sz="2400" spc="-20">
                <a:latin typeface="Arial MT"/>
                <a:cs typeface="Arial MT"/>
              </a:rPr>
              <a:t>Used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anterior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dose- </a:t>
            </a:r>
            <a:r>
              <a:rPr dirty="0" sz="2400" spc="-10">
                <a:latin typeface="Arial MT"/>
                <a:cs typeface="Arial MT"/>
              </a:rPr>
              <a:t>reduction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5"/>
              </a:spcBef>
              <a:buChar char="◦"/>
              <a:tabLst>
                <a:tab pos="354965" algn="l"/>
              </a:tabLst>
            </a:pPr>
            <a:r>
              <a:rPr dirty="0" sz="2200" spc="-55">
                <a:latin typeface="Arial MT"/>
                <a:cs typeface="Arial MT"/>
              </a:rPr>
              <a:t>In-</a:t>
            </a:r>
            <a:r>
              <a:rPr dirty="0" sz="2200">
                <a:latin typeface="Arial MT"/>
                <a:cs typeface="Arial MT"/>
              </a:rPr>
              <a:t>plane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shielding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184273" y="4822037"/>
            <a:ext cx="3665854" cy="1092200"/>
          </a:xfrm>
          <a:prstGeom prst="rect">
            <a:avLst/>
          </a:prstGeom>
        </p:spPr>
        <p:txBody>
          <a:bodyPr wrap="square" lIns="0" tIns="8890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00"/>
              </a:spcBef>
              <a:buChar char="◦"/>
              <a:tabLst>
                <a:tab pos="355600" algn="l"/>
              </a:tabLst>
            </a:pPr>
            <a:r>
              <a:rPr dirty="0" sz="2000" spc="-10">
                <a:latin typeface="Arial MT"/>
                <a:cs typeface="Arial MT"/>
              </a:rPr>
              <a:t>Causes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problems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ATCM</a:t>
            </a:r>
            <a:endParaRPr sz="2000">
              <a:latin typeface="Arial MT"/>
              <a:cs typeface="Arial MT"/>
            </a:endParaRPr>
          </a:p>
          <a:p>
            <a:pPr marL="355600" marR="5080" indent="-343535">
              <a:lnSpc>
                <a:spcPct val="100000"/>
              </a:lnSpc>
              <a:spcBef>
                <a:spcPts val="600"/>
              </a:spcBef>
              <a:buChar char="◦"/>
              <a:tabLst>
                <a:tab pos="355600" algn="l"/>
              </a:tabLst>
            </a:pPr>
            <a:r>
              <a:rPr dirty="0" sz="2000">
                <a:latin typeface="Arial MT"/>
                <a:cs typeface="Arial MT"/>
              </a:rPr>
              <a:t>Must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outside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SFOV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during </a:t>
            </a:r>
            <a:r>
              <a:rPr dirty="0" sz="2000">
                <a:latin typeface="Arial MT"/>
                <a:cs typeface="Arial MT"/>
              </a:rPr>
              <a:t>Scout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acquisition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841373" y="5961684"/>
            <a:ext cx="2328545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95"/>
              </a:spcBef>
              <a:buChar char="◦"/>
              <a:tabLst>
                <a:tab pos="354965" algn="l"/>
              </a:tabLst>
            </a:pPr>
            <a:r>
              <a:rPr dirty="0" sz="2200" spc="-10">
                <a:latin typeface="Arial MT"/>
                <a:cs typeface="Arial MT"/>
              </a:rPr>
              <a:t>Lead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alternative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204965" y="3352927"/>
            <a:ext cx="4086860" cy="15659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Lead</a:t>
            </a:r>
            <a:r>
              <a:rPr dirty="0" u="heavy" sz="2600" spc="-14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shielding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2400" spc="-20">
                <a:latin typeface="Arial MT"/>
                <a:cs typeface="Arial MT"/>
              </a:rPr>
              <a:t>Used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8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enhance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perception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of </a:t>
            </a:r>
            <a:r>
              <a:rPr dirty="0" sz="2400" spc="-10">
                <a:latin typeface="Arial MT"/>
                <a:cs typeface="Arial MT"/>
              </a:rPr>
              <a:t>safety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600"/>
              </a:spcBef>
              <a:buChar char="◦"/>
              <a:tabLst>
                <a:tab pos="354965" algn="l"/>
              </a:tabLst>
            </a:pPr>
            <a:r>
              <a:rPr dirty="0" sz="2200" spc="-70">
                <a:latin typeface="Arial MT"/>
                <a:cs typeface="Arial MT"/>
              </a:rPr>
              <a:t>Out-</a:t>
            </a:r>
            <a:r>
              <a:rPr dirty="0" sz="2200" spc="-55">
                <a:latin typeface="Arial MT"/>
                <a:cs typeface="Arial MT"/>
              </a:rPr>
              <a:t>of-</a:t>
            </a:r>
            <a:r>
              <a:rPr dirty="0" sz="2200">
                <a:latin typeface="Arial MT"/>
                <a:cs typeface="Arial MT"/>
              </a:rPr>
              <a:t>plane</a:t>
            </a:r>
            <a:r>
              <a:rPr dirty="0" sz="2200" spc="7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shielding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6523608" y="4897577"/>
            <a:ext cx="3997325" cy="1169035"/>
          </a:xfrm>
          <a:prstGeom prst="rect">
            <a:avLst/>
          </a:prstGeom>
        </p:spPr>
        <p:txBody>
          <a:bodyPr wrap="square" lIns="0" tIns="88900" rIns="0" bIns="0" rtlCol="0" vert="horz">
            <a:spAutoFit/>
          </a:bodyPr>
          <a:lstStyle/>
          <a:p>
            <a:pPr marL="380365" indent="-342265">
              <a:lnSpc>
                <a:spcPct val="100000"/>
              </a:lnSpc>
              <a:spcBef>
                <a:spcPts val="700"/>
              </a:spcBef>
              <a:buChar char="◦"/>
              <a:tabLst>
                <a:tab pos="380365" algn="l"/>
              </a:tabLst>
            </a:pPr>
            <a:r>
              <a:rPr dirty="0" sz="2000">
                <a:latin typeface="Arial MT"/>
                <a:cs typeface="Arial MT"/>
              </a:rPr>
              <a:t>Must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SFOV</a:t>
            </a:r>
            <a:endParaRPr sz="2000">
              <a:latin typeface="Arial MT"/>
              <a:cs typeface="Arial MT"/>
            </a:endParaRPr>
          </a:p>
          <a:p>
            <a:pPr marL="380365" indent="-342265">
              <a:lnSpc>
                <a:spcPct val="100000"/>
              </a:lnSpc>
              <a:spcBef>
                <a:spcPts val="600"/>
              </a:spcBef>
              <a:buChar char="◦"/>
              <a:tabLst>
                <a:tab pos="380365" algn="l"/>
              </a:tabLst>
            </a:pPr>
            <a:r>
              <a:rPr dirty="0" sz="2000">
                <a:latin typeface="Arial MT"/>
                <a:cs typeface="Arial MT"/>
              </a:rPr>
              <a:t>No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effect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image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quality</a:t>
            </a:r>
            <a:endParaRPr sz="2000">
              <a:latin typeface="Arial MT"/>
              <a:cs typeface="Arial MT"/>
            </a:endParaRPr>
          </a:p>
          <a:p>
            <a:pPr marL="380365" indent="-342265">
              <a:lnSpc>
                <a:spcPct val="100000"/>
              </a:lnSpc>
              <a:spcBef>
                <a:spcPts val="600"/>
              </a:spcBef>
              <a:buChar char="◦"/>
              <a:tabLst>
                <a:tab pos="380365" algn="l"/>
              </a:tabLst>
            </a:pPr>
            <a:r>
              <a:rPr dirty="0" sz="2000">
                <a:latin typeface="Arial MT"/>
                <a:cs typeface="Arial MT"/>
              </a:rPr>
              <a:t>Must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360</a:t>
            </a:r>
            <a:r>
              <a:rPr dirty="0" baseline="17094" sz="1950">
                <a:latin typeface="Arial MT"/>
                <a:cs typeface="Arial MT"/>
              </a:rPr>
              <a:t>0</a:t>
            </a:r>
            <a:r>
              <a:rPr dirty="0" baseline="17094" sz="1950" spc="2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around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patient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Shielding</a:t>
            </a:r>
            <a:r>
              <a:rPr dirty="0" spc="-95"/>
              <a:t> </a:t>
            </a:r>
            <a:r>
              <a:rPr dirty="0"/>
              <a:t>Considerations</a:t>
            </a:r>
            <a:r>
              <a:rPr dirty="0" spc="-75"/>
              <a:t> </a:t>
            </a:r>
            <a:r>
              <a:rPr dirty="0" spc="-10"/>
              <a:t>Cont’d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10212"/>
            <a:ext cx="10053320" cy="4072254"/>
          </a:xfrm>
          <a:prstGeom prst="rect">
            <a:avLst/>
          </a:prstGeom>
        </p:spPr>
        <p:txBody>
          <a:bodyPr wrap="square" lIns="0" tIns="5524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Shielding</a:t>
            </a:r>
            <a:r>
              <a:rPr dirty="0" u="heavy" sz="3000" spc="-14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the</a:t>
            </a:r>
            <a:r>
              <a:rPr dirty="0" u="heavy" sz="3000" spc="-6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Public</a:t>
            </a:r>
            <a:r>
              <a:rPr dirty="0" u="heavy" sz="3000" spc="-1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&amp;</a:t>
            </a:r>
            <a:r>
              <a:rPr dirty="0" u="heavy" sz="3000" spc="-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Personnel:</a:t>
            </a:r>
            <a:endParaRPr sz="3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05"/>
              </a:spcBef>
            </a:pP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per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SC35: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005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Secondary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shielding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required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515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Room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walls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(to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protect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public)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490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Based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equipment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not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workload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values</a:t>
            </a:r>
            <a:endParaRPr sz="2400">
              <a:latin typeface="Arial MT"/>
              <a:cs typeface="Arial MT"/>
            </a:endParaRPr>
          </a:p>
          <a:p>
            <a:pPr marL="241300" marR="379095" indent="-228600">
              <a:lnSpc>
                <a:spcPct val="80000"/>
              </a:lnSpc>
              <a:spcBef>
                <a:spcPts val="16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Lead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shielding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required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any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person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who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must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remain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the </a:t>
            </a:r>
            <a:r>
              <a:rPr dirty="0" sz="2600">
                <a:latin typeface="Arial MT"/>
                <a:cs typeface="Arial MT"/>
              </a:rPr>
              <a:t>room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during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acquisitions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509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sz="2400" b="1" i="1">
                <a:latin typeface="Arial"/>
                <a:cs typeface="Arial"/>
              </a:rPr>
              <a:t>Areas</a:t>
            </a:r>
            <a:r>
              <a:rPr dirty="0" sz="2400" spc="-11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of</a:t>
            </a:r>
            <a:r>
              <a:rPr dirty="0" sz="2400" spc="-12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greatest</a:t>
            </a:r>
            <a:r>
              <a:rPr dirty="0" sz="2400" spc="-11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radiation</a:t>
            </a:r>
            <a:r>
              <a:rPr dirty="0" sz="2400" spc="-165" b="1" i="1">
                <a:latin typeface="Arial"/>
                <a:cs typeface="Arial"/>
              </a:rPr>
              <a:t> </a:t>
            </a:r>
            <a:r>
              <a:rPr dirty="0" sz="2400" spc="-10" b="1" i="1">
                <a:latin typeface="Arial"/>
                <a:cs typeface="Arial"/>
              </a:rPr>
              <a:t>exposure</a:t>
            </a:r>
            <a:r>
              <a:rPr dirty="0" sz="2400" spc="-10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are</a:t>
            </a:r>
            <a:r>
              <a:rPr dirty="0" sz="2400" spc="-10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near</a:t>
            </a:r>
            <a:r>
              <a:rPr dirty="0" sz="2400" spc="-9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the</a:t>
            </a:r>
            <a:r>
              <a:rPr dirty="0" sz="2400" spc="-14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gantry</a:t>
            </a:r>
            <a:r>
              <a:rPr dirty="0" sz="2400" spc="-125" b="1" i="1">
                <a:latin typeface="Arial"/>
                <a:cs typeface="Arial"/>
              </a:rPr>
              <a:t> </a:t>
            </a:r>
            <a:r>
              <a:rPr dirty="0" sz="2400" spc="-10" b="1" i="1">
                <a:latin typeface="Arial"/>
                <a:cs typeface="Arial"/>
              </a:rPr>
              <a:t>aperture</a:t>
            </a:r>
            <a:endParaRPr sz="2400">
              <a:latin typeface="Arial"/>
              <a:cs typeface="Arial"/>
            </a:endParaRPr>
          </a:p>
          <a:p>
            <a:pPr lvl="1" marL="696595" indent="-227329">
              <a:lnSpc>
                <a:spcPct val="100000"/>
              </a:lnSpc>
              <a:spcBef>
                <a:spcPts val="505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0.35mm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lead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required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kVp’s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100→150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85"/>
              <a:t> </a:t>
            </a:r>
            <a:r>
              <a:rPr dirty="0" spc="-25"/>
              <a:t>5.6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2914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295"/>
              </a:spcBef>
            </a:pPr>
            <a:r>
              <a:rPr dirty="0" sz="3200" spc="-10" b="1">
                <a:latin typeface="Arial"/>
                <a:cs typeface="Arial"/>
              </a:rPr>
              <a:t>Relevant</a:t>
            </a:r>
            <a:r>
              <a:rPr dirty="0" sz="3200" spc="-155" b="1">
                <a:latin typeface="Arial"/>
                <a:cs typeface="Arial"/>
              </a:rPr>
              <a:t> </a:t>
            </a:r>
            <a:r>
              <a:rPr dirty="0" sz="3200" spc="-10" b="1">
                <a:latin typeface="Arial"/>
                <a:cs typeface="Arial"/>
              </a:rPr>
              <a:t>Doses</a:t>
            </a:r>
            <a:endParaRPr sz="32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1910"/>
              </a:spcBef>
              <a:buFont typeface="Arial MT"/>
              <a:buChar char="•"/>
              <a:tabLst>
                <a:tab pos="240029" algn="l"/>
              </a:tabLst>
            </a:pPr>
            <a:r>
              <a:rPr dirty="0" sz="2800" spc="-10" b="1">
                <a:latin typeface="Arial"/>
                <a:cs typeface="Arial"/>
              </a:rPr>
              <a:t>Exposure</a:t>
            </a:r>
            <a:r>
              <a:rPr dirty="0" sz="2800" spc="-10"/>
              <a:t>:</a:t>
            </a:r>
            <a:r>
              <a:rPr dirty="0" sz="2800" spc="-125"/>
              <a:t> </a:t>
            </a:r>
            <a:r>
              <a:rPr dirty="0" sz="2800"/>
              <a:t>the</a:t>
            </a:r>
            <a:r>
              <a:rPr dirty="0" sz="2800" spc="-160"/>
              <a:t> </a:t>
            </a:r>
            <a:r>
              <a:rPr dirty="0" sz="2800" spc="-10"/>
              <a:t>amount</a:t>
            </a:r>
            <a:r>
              <a:rPr dirty="0" sz="2800" spc="-140"/>
              <a:t> </a:t>
            </a:r>
            <a:r>
              <a:rPr dirty="0" sz="2800"/>
              <a:t>of</a:t>
            </a:r>
            <a:r>
              <a:rPr dirty="0" sz="2800" spc="-185"/>
              <a:t> </a:t>
            </a:r>
            <a:r>
              <a:rPr dirty="0" sz="2800" spc="-10"/>
              <a:t>radiation</a:t>
            </a:r>
            <a:r>
              <a:rPr dirty="0" sz="2800" spc="-135"/>
              <a:t> </a:t>
            </a:r>
            <a:r>
              <a:rPr dirty="0" sz="2800" spc="-10"/>
              <a:t>the</a:t>
            </a:r>
            <a:r>
              <a:rPr dirty="0" sz="2800" spc="-180"/>
              <a:t> </a:t>
            </a:r>
            <a:r>
              <a:rPr dirty="0" sz="2800"/>
              <a:t>patient</a:t>
            </a:r>
            <a:r>
              <a:rPr dirty="0" sz="2800" spc="-155"/>
              <a:t> </a:t>
            </a:r>
            <a:r>
              <a:rPr dirty="0" sz="2800"/>
              <a:t>is</a:t>
            </a:r>
            <a:r>
              <a:rPr dirty="0" sz="2800" spc="-190"/>
              <a:t> </a:t>
            </a:r>
            <a:r>
              <a:rPr dirty="0" sz="2800" spc="-10"/>
              <a:t>exposed</a:t>
            </a:r>
            <a:r>
              <a:rPr dirty="0" sz="2800" spc="-165"/>
              <a:t> </a:t>
            </a:r>
            <a:r>
              <a:rPr dirty="0" sz="2800" spc="-25"/>
              <a:t>to</a:t>
            </a:r>
            <a:endParaRPr sz="2800">
              <a:latin typeface="Arial"/>
              <a:cs typeface="Arial"/>
            </a:endParaRPr>
          </a:p>
          <a:p>
            <a:pPr marL="240029" marR="123825" indent="-227329">
              <a:lnSpc>
                <a:spcPts val="3000"/>
              </a:lnSpc>
              <a:spcBef>
                <a:spcPts val="234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b="1">
                <a:latin typeface="Arial"/>
                <a:cs typeface="Arial"/>
              </a:rPr>
              <a:t>Absorbed</a:t>
            </a:r>
            <a:r>
              <a:rPr dirty="0" sz="2800" spc="-1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Dose</a:t>
            </a:r>
            <a:r>
              <a:rPr dirty="0" sz="2800"/>
              <a:t>:</a:t>
            </a:r>
            <a:r>
              <a:rPr dirty="0" sz="2800" spc="-165"/>
              <a:t> </a:t>
            </a:r>
            <a:r>
              <a:rPr dirty="0" sz="2800"/>
              <a:t>the</a:t>
            </a:r>
            <a:r>
              <a:rPr dirty="0" sz="2800" spc="-175"/>
              <a:t> </a:t>
            </a:r>
            <a:r>
              <a:rPr dirty="0" sz="2800"/>
              <a:t>amount</a:t>
            </a:r>
            <a:r>
              <a:rPr dirty="0" sz="2800" spc="-140"/>
              <a:t> </a:t>
            </a:r>
            <a:r>
              <a:rPr dirty="0" sz="2800"/>
              <a:t>of</a:t>
            </a:r>
            <a:r>
              <a:rPr dirty="0" sz="2800" spc="-195"/>
              <a:t> </a:t>
            </a:r>
            <a:r>
              <a:rPr dirty="0" sz="2800"/>
              <a:t>radiation</a:t>
            </a:r>
            <a:r>
              <a:rPr dirty="0" sz="2800" spc="-125"/>
              <a:t> </a:t>
            </a:r>
            <a:r>
              <a:rPr dirty="0" sz="2800"/>
              <a:t>that</a:t>
            </a:r>
            <a:r>
              <a:rPr dirty="0" sz="2800" spc="-190"/>
              <a:t> </a:t>
            </a:r>
            <a:r>
              <a:rPr dirty="0" sz="2800"/>
              <a:t>is</a:t>
            </a:r>
            <a:r>
              <a:rPr dirty="0" sz="2800" spc="-195"/>
              <a:t> </a:t>
            </a:r>
            <a:r>
              <a:rPr dirty="0" sz="2800"/>
              <a:t>absorbed</a:t>
            </a:r>
            <a:r>
              <a:rPr dirty="0" sz="2800" spc="-160"/>
              <a:t> </a:t>
            </a:r>
            <a:r>
              <a:rPr dirty="0" sz="2800" spc="-25"/>
              <a:t>by </a:t>
            </a:r>
            <a:r>
              <a:rPr dirty="0" sz="2800" spc="-25"/>
              <a:t>	</a:t>
            </a:r>
            <a:r>
              <a:rPr dirty="0" sz="2800"/>
              <a:t>the</a:t>
            </a:r>
            <a:r>
              <a:rPr dirty="0" sz="2800" spc="-110"/>
              <a:t> </a:t>
            </a:r>
            <a:r>
              <a:rPr dirty="0" sz="2800" spc="-10"/>
              <a:t>patient</a:t>
            </a:r>
            <a:endParaRPr sz="2800">
              <a:latin typeface="Arial"/>
              <a:cs typeface="Arial"/>
            </a:endParaRPr>
          </a:p>
          <a:p>
            <a:pPr marL="240029" marR="822960" indent="-227329">
              <a:lnSpc>
                <a:spcPts val="3000"/>
              </a:lnSpc>
              <a:spcBef>
                <a:spcPts val="22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10" b="1">
                <a:latin typeface="Arial"/>
                <a:cs typeface="Arial"/>
              </a:rPr>
              <a:t>Effective</a:t>
            </a:r>
            <a:r>
              <a:rPr dirty="0" sz="2800" spc="-1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Dose</a:t>
            </a:r>
            <a:r>
              <a:rPr dirty="0" sz="2800"/>
              <a:t>:</a:t>
            </a:r>
            <a:r>
              <a:rPr dirty="0" sz="2800" spc="-135"/>
              <a:t> </a:t>
            </a:r>
            <a:r>
              <a:rPr dirty="0" sz="2800"/>
              <a:t>used</a:t>
            </a:r>
            <a:r>
              <a:rPr dirty="0" sz="2800" spc="-145"/>
              <a:t> </a:t>
            </a:r>
            <a:r>
              <a:rPr dirty="0" sz="2800"/>
              <a:t>to</a:t>
            </a:r>
            <a:r>
              <a:rPr dirty="0" sz="2800" spc="-190"/>
              <a:t> </a:t>
            </a:r>
            <a:r>
              <a:rPr dirty="0" sz="2800"/>
              <a:t>measure</a:t>
            </a:r>
            <a:r>
              <a:rPr dirty="0" sz="2800" spc="-85"/>
              <a:t> </a:t>
            </a:r>
            <a:r>
              <a:rPr dirty="0" sz="2800"/>
              <a:t>the</a:t>
            </a:r>
            <a:r>
              <a:rPr dirty="0" sz="2800" spc="-160"/>
              <a:t> </a:t>
            </a:r>
            <a:r>
              <a:rPr dirty="0" sz="2800"/>
              <a:t>risk</a:t>
            </a:r>
            <a:r>
              <a:rPr dirty="0" sz="2800" spc="-160"/>
              <a:t> </a:t>
            </a:r>
            <a:r>
              <a:rPr dirty="0" sz="2800"/>
              <a:t>of</a:t>
            </a:r>
            <a:r>
              <a:rPr dirty="0" sz="2800" spc="-175"/>
              <a:t> </a:t>
            </a:r>
            <a:r>
              <a:rPr dirty="0" sz="2800"/>
              <a:t>partial</a:t>
            </a:r>
            <a:r>
              <a:rPr dirty="0" sz="2800" spc="-170"/>
              <a:t> </a:t>
            </a:r>
            <a:r>
              <a:rPr dirty="0" sz="2800" spc="-20"/>
              <a:t>body </a:t>
            </a:r>
            <a:r>
              <a:rPr dirty="0" sz="2800" spc="-20"/>
              <a:t>	</a:t>
            </a:r>
            <a:r>
              <a:rPr dirty="0" sz="2800"/>
              <a:t>exposure</a:t>
            </a:r>
            <a:r>
              <a:rPr dirty="0" sz="2800" spc="-155"/>
              <a:t> </a:t>
            </a:r>
            <a:r>
              <a:rPr dirty="0" sz="2800"/>
              <a:t>from</a:t>
            </a:r>
            <a:r>
              <a:rPr dirty="0" sz="2800" spc="-150"/>
              <a:t> </a:t>
            </a:r>
            <a:r>
              <a:rPr dirty="0" sz="2800"/>
              <a:t>the</a:t>
            </a:r>
            <a:r>
              <a:rPr dirty="0" sz="2800" spc="-140"/>
              <a:t> </a:t>
            </a:r>
            <a:r>
              <a:rPr dirty="0" sz="2800"/>
              <a:t>equivalent</a:t>
            </a:r>
            <a:r>
              <a:rPr dirty="0" sz="2800" spc="-125"/>
              <a:t> </a:t>
            </a:r>
            <a:r>
              <a:rPr dirty="0" sz="2800" spc="-70"/>
              <a:t>whole-</a:t>
            </a:r>
            <a:r>
              <a:rPr dirty="0" sz="2800"/>
              <a:t>body</a:t>
            </a:r>
            <a:r>
              <a:rPr dirty="0" sz="2800" spc="-120"/>
              <a:t> </a:t>
            </a:r>
            <a:r>
              <a:rPr dirty="0" sz="2800" spc="-20"/>
              <a:t>dose</a:t>
            </a:r>
            <a:endParaRPr sz="2800">
              <a:latin typeface="Arial"/>
              <a:cs typeface="Arial"/>
            </a:endParaRPr>
          </a:p>
          <a:p>
            <a:pPr lvl="1" marL="2068830" marR="5080" indent="-227965">
              <a:lnSpc>
                <a:spcPts val="2700"/>
              </a:lnSpc>
              <a:spcBef>
                <a:spcPts val="240"/>
              </a:spcBef>
              <a:buFont typeface="Arial MT"/>
              <a:buChar char="•"/>
              <a:tabLst>
                <a:tab pos="2070100" algn="l"/>
              </a:tabLst>
            </a:pPr>
            <a:r>
              <a:rPr dirty="0" sz="2400" i="1">
                <a:latin typeface="Arial"/>
                <a:cs typeface="Arial"/>
              </a:rPr>
              <a:t>Effective</a:t>
            </a:r>
            <a:r>
              <a:rPr dirty="0" sz="2400" spc="-15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dose</a:t>
            </a:r>
            <a:r>
              <a:rPr dirty="0" sz="2400" spc="-114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takes</a:t>
            </a:r>
            <a:r>
              <a:rPr dirty="0" sz="2400" spc="-114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into</a:t>
            </a:r>
            <a:r>
              <a:rPr dirty="0" sz="2400" spc="-10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account</a:t>
            </a:r>
            <a:r>
              <a:rPr dirty="0" sz="2400" spc="-8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the</a:t>
            </a:r>
            <a:r>
              <a:rPr dirty="0" sz="2400" spc="-114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type</a:t>
            </a:r>
            <a:r>
              <a:rPr dirty="0" sz="2400" spc="-14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of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radiation</a:t>
            </a:r>
            <a:r>
              <a:rPr dirty="0" sz="2400" spc="-45" i="1">
                <a:latin typeface="Arial"/>
                <a:cs typeface="Arial"/>
              </a:rPr>
              <a:t> </a:t>
            </a:r>
            <a:r>
              <a:rPr dirty="0" sz="2400" spc="-25" i="1">
                <a:latin typeface="Arial"/>
                <a:cs typeface="Arial"/>
              </a:rPr>
              <a:t>and </a:t>
            </a:r>
            <a:r>
              <a:rPr dirty="0" sz="2400" spc="-25" i="1">
                <a:latin typeface="Arial"/>
                <a:cs typeface="Arial"/>
              </a:rPr>
              <a:t>	</a:t>
            </a:r>
            <a:r>
              <a:rPr dirty="0" sz="2400" i="1">
                <a:latin typeface="Arial"/>
                <a:cs typeface="Arial"/>
              </a:rPr>
              <a:t>the</a:t>
            </a:r>
            <a:r>
              <a:rPr dirty="0" sz="2400" spc="-16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exposed</a:t>
            </a:r>
            <a:r>
              <a:rPr dirty="0" sz="2400" spc="-9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tissues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Important</a:t>
            </a:r>
            <a:r>
              <a:rPr dirty="0" spc="-45"/>
              <a:t> </a:t>
            </a:r>
            <a:r>
              <a:rPr dirty="0"/>
              <a:t>Doses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30"/>
              <a:t> </a:t>
            </a:r>
            <a:r>
              <a:rPr dirty="0" spc="-10"/>
              <a:t>Consider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6923"/>
            <a:ext cx="9813290" cy="306514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240029" marR="5080" indent="-227329">
              <a:lnSpc>
                <a:spcPts val="3000"/>
              </a:lnSpc>
              <a:spcBef>
                <a:spcPts val="49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Absorbed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determine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threshold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which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50">
                <a:latin typeface="Arial MT"/>
                <a:cs typeface="Arial MT"/>
              </a:rPr>
              <a:t>a </a:t>
            </a:r>
            <a:r>
              <a:rPr dirty="0" sz="2800" spc="-50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deterministic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effect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b="1">
                <a:latin typeface="Arial"/>
                <a:cs typeface="Arial"/>
              </a:rPr>
              <a:t>will</a:t>
            </a:r>
            <a:r>
              <a:rPr dirty="0" sz="2800" spc="-200" b="1">
                <a:latin typeface="Arial"/>
                <a:cs typeface="Arial"/>
              </a:rPr>
              <a:t> </a:t>
            </a:r>
            <a:r>
              <a:rPr dirty="0" sz="2800" spc="-10">
                <a:latin typeface="Arial MT"/>
                <a:cs typeface="Arial MT"/>
              </a:rPr>
              <a:t>occur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6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Measured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“Grays”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(Gy)</a:t>
            </a:r>
            <a:endParaRPr sz="24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98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3329"/>
              </a:lnSpc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Effective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(Sv)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when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considering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 b="1">
                <a:latin typeface="Arial"/>
                <a:cs typeface="Arial"/>
              </a:rPr>
              <a:t>probability</a:t>
            </a:r>
            <a:endParaRPr sz="2800">
              <a:latin typeface="Arial"/>
              <a:cs typeface="Arial"/>
            </a:endParaRPr>
          </a:p>
          <a:p>
            <a:pPr marL="241300">
              <a:lnSpc>
                <a:spcPts val="3329"/>
              </a:lnSpc>
            </a:pP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stochastic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effect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may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occur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Measured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“Sieverts”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(Sv)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Stochastic</a:t>
            </a:r>
            <a:r>
              <a:rPr dirty="0" spc="-180"/>
              <a:t> </a:t>
            </a:r>
            <a:r>
              <a:rPr dirty="0" spc="-10"/>
              <a:t>Effects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15963"/>
            <a:ext cx="10079990" cy="4229100"/>
          </a:xfrm>
          <a:prstGeom prst="rect">
            <a:avLst/>
          </a:prstGeom>
        </p:spPr>
        <p:txBody>
          <a:bodyPr wrap="square" lIns="0" tIns="18415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45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These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effects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occur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chance</a:t>
            </a:r>
            <a:endParaRPr sz="2800">
              <a:latin typeface="Arial MT"/>
              <a:cs typeface="Arial MT"/>
            </a:endParaRPr>
          </a:p>
          <a:p>
            <a:pPr marL="240029" marR="100965" indent="-227329">
              <a:lnSpc>
                <a:spcPts val="3000"/>
              </a:lnSpc>
              <a:spcBef>
                <a:spcPts val="174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probability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adverse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effect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increases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increase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dose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5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There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no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threshold</a:t>
            </a: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174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severity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adverse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effect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not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dependent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dose </a:t>
            </a:r>
            <a:r>
              <a:rPr dirty="0" sz="2800" spc="-2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(adverse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effects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still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happen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at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low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doses)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6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Usually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appear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years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after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exposure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29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Examples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include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cancer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genetic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effects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Deterministic</a:t>
            </a:r>
            <a:r>
              <a:rPr dirty="0" spc="-130"/>
              <a:t> </a:t>
            </a:r>
            <a:r>
              <a:rPr dirty="0" spc="-10"/>
              <a:t>Effects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6923"/>
            <a:ext cx="10198735" cy="4110354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240029" marR="812165" indent="-227329">
              <a:lnSpc>
                <a:spcPts val="3000"/>
              </a:lnSpc>
              <a:spcBef>
                <a:spcPts val="49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There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threshold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after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which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adverse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effect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will </a:t>
            </a:r>
            <a:r>
              <a:rPr dirty="0" sz="2800" spc="-20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happen</a:t>
            </a:r>
            <a:endParaRPr sz="2800">
              <a:latin typeface="Arial MT"/>
              <a:cs typeface="Arial MT"/>
            </a:endParaRPr>
          </a:p>
          <a:p>
            <a:pPr marL="240029" marR="1409065" indent="-227329">
              <a:lnSpc>
                <a:spcPts val="3000"/>
              </a:lnSpc>
              <a:spcBef>
                <a:spcPts val="159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severity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adverse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effect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related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dose </a:t>
            </a:r>
            <a:r>
              <a:rPr dirty="0" sz="2800" spc="-20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(increases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increase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severity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effect)</a:t>
            </a: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ct val="89300"/>
              </a:lnSpc>
              <a:spcBef>
                <a:spcPts val="1570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Because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there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threshold,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protection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methods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put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into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place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reduce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risk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patients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well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as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radiation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workers</a:t>
            </a:r>
            <a:endParaRPr sz="2800">
              <a:latin typeface="Arial MT"/>
              <a:cs typeface="Arial MT"/>
            </a:endParaRPr>
          </a:p>
          <a:p>
            <a:pPr marL="240029" marR="1233805" indent="-227329">
              <a:lnSpc>
                <a:spcPts val="3000"/>
              </a:lnSpc>
              <a:spcBef>
                <a:spcPts val="1635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Examples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include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skin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erythema,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necrosis,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epilation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and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cataracts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85"/>
              <a:t> </a:t>
            </a:r>
            <a:r>
              <a:rPr dirty="0" spc="-25"/>
              <a:t>5.7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218440" rIns="0" bIns="0" rtlCol="0" vert="horz">
            <a:spAutoFit/>
          </a:bodyPr>
          <a:lstStyle/>
          <a:p>
            <a:pPr marL="2322830">
              <a:lnSpc>
                <a:spcPct val="100000"/>
              </a:lnSpc>
              <a:spcBef>
                <a:spcPts val="1720"/>
              </a:spcBef>
            </a:pPr>
            <a:r>
              <a:rPr dirty="0"/>
              <a:t>How</a:t>
            </a:r>
            <a:r>
              <a:rPr dirty="0" spc="-125"/>
              <a:t> </a:t>
            </a:r>
            <a:r>
              <a:rPr dirty="0"/>
              <a:t>can</a:t>
            </a:r>
            <a:r>
              <a:rPr dirty="0" spc="-100"/>
              <a:t> </a:t>
            </a:r>
            <a:r>
              <a:rPr dirty="0"/>
              <a:t>we</a:t>
            </a:r>
            <a:r>
              <a:rPr dirty="0" spc="-150"/>
              <a:t> </a:t>
            </a:r>
            <a:r>
              <a:rPr dirty="0"/>
              <a:t>Reduce</a:t>
            </a:r>
            <a:r>
              <a:rPr dirty="0" spc="-135"/>
              <a:t> </a:t>
            </a:r>
            <a:r>
              <a:rPr dirty="0"/>
              <a:t>Dose</a:t>
            </a:r>
            <a:r>
              <a:rPr dirty="0" spc="-130"/>
              <a:t> </a:t>
            </a:r>
            <a:r>
              <a:rPr dirty="0"/>
              <a:t>in</a:t>
            </a:r>
            <a:r>
              <a:rPr dirty="0" spc="-120"/>
              <a:t> </a:t>
            </a:r>
            <a:r>
              <a:rPr dirty="0" spc="-25"/>
              <a:t>CT?</a:t>
            </a:r>
          </a:p>
          <a:p>
            <a:pPr marL="12700">
              <a:lnSpc>
                <a:spcPct val="100000"/>
              </a:lnSpc>
              <a:spcBef>
                <a:spcPts val="1510"/>
              </a:spcBef>
            </a:pPr>
            <a:r>
              <a:rPr dirty="0" sz="2800" spc="-20"/>
              <a:t>Technologists</a:t>
            </a:r>
            <a:r>
              <a:rPr dirty="0" sz="2800" spc="-130"/>
              <a:t> </a:t>
            </a:r>
            <a:r>
              <a:rPr dirty="0" sz="2800"/>
              <a:t>can</a:t>
            </a:r>
            <a:r>
              <a:rPr dirty="0" sz="2800" spc="-180"/>
              <a:t> </a:t>
            </a:r>
            <a:r>
              <a:rPr dirty="0" sz="2800"/>
              <a:t>use</a:t>
            </a:r>
            <a:r>
              <a:rPr dirty="0" sz="2800" spc="-175"/>
              <a:t> </a:t>
            </a:r>
            <a:r>
              <a:rPr dirty="0" sz="2800"/>
              <a:t>the</a:t>
            </a:r>
            <a:r>
              <a:rPr dirty="0" sz="2800" spc="-160"/>
              <a:t> </a:t>
            </a:r>
            <a:r>
              <a:rPr dirty="0" sz="2800" spc="-10"/>
              <a:t>following</a:t>
            </a:r>
            <a:r>
              <a:rPr dirty="0" sz="2800" spc="-114"/>
              <a:t> </a:t>
            </a:r>
            <a:r>
              <a:rPr dirty="0" sz="2800" spc="-10"/>
              <a:t>guidelines:</a:t>
            </a:r>
            <a:endParaRPr sz="2800"/>
          </a:p>
          <a:p>
            <a:pPr marL="241300" indent="-228600">
              <a:lnSpc>
                <a:spcPts val="3110"/>
              </a:lnSpc>
              <a:spcBef>
                <a:spcPts val="1580"/>
              </a:spcBef>
              <a:buChar char="•"/>
              <a:tabLst>
                <a:tab pos="241300" algn="l"/>
              </a:tabLst>
            </a:pPr>
            <a:r>
              <a:rPr dirty="0" sz="2600"/>
              <a:t>Appropriate</a:t>
            </a:r>
            <a:r>
              <a:rPr dirty="0" sz="2600" spc="-150"/>
              <a:t> </a:t>
            </a:r>
            <a:r>
              <a:rPr dirty="0" sz="2600"/>
              <a:t>patient</a:t>
            </a:r>
            <a:r>
              <a:rPr dirty="0" sz="2600" spc="-110"/>
              <a:t> </a:t>
            </a:r>
            <a:r>
              <a:rPr dirty="0" sz="2600" spc="-10"/>
              <a:t>selection</a:t>
            </a:r>
            <a:endParaRPr sz="2600"/>
          </a:p>
          <a:p>
            <a:pPr lvl="1" marL="697865" indent="-228600">
              <a:lnSpc>
                <a:spcPts val="2630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CT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referrals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reviewed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by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radiologist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580"/>
              </a:spcBef>
              <a:buChar char="•"/>
              <a:tabLst>
                <a:tab pos="241300" algn="l"/>
              </a:tabLst>
            </a:pPr>
            <a:r>
              <a:rPr dirty="0" sz="2600"/>
              <a:t>Limit</a:t>
            </a:r>
            <a:r>
              <a:rPr dirty="0" sz="2600" spc="-100"/>
              <a:t> </a:t>
            </a:r>
            <a:r>
              <a:rPr dirty="0" sz="2600"/>
              <a:t>multiphase</a:t>
            </a:r>
            <a:r>
              <a:rPr dirty="0" sz="2600" spc="-110"/>
              <a:t> </a:t>
            </a:r>
            <a:r>
              <a:rPr dirty="0" sz="2600"/>
              <a:t>scans</a:t>
            </a:r>
            <a:r>
              <a:rPr dirty="0" sz="2600" spc="-105"/>
              <a:t> </a:t>
            </a:r>
            <a:r>
              <a:rPr dirty="0" sz="2600"/>
              <a:t>(i.e.,</a:t>
            </a:r>
            <a:r>
              <a:rPr dirty="0" sz="2600" spc="-50"/>
              <a:t> </a:t>
            </a:r>
            <a:r>
              <a:rPr dirty="0" sz="2600"/>
              <a:t>with</a:t>
            </a:r>
            <a:r>
              <a:rPr dirty="0" sz="2600" spc="-60"/>
              <a:t> </a:t>
            </a:r>
            <a:r>
              <a:rPr dirty="0" sz="2600"/>
              <a:t>and</a:t>
            </a:r>
            <a:r>
              <a:rPr dirty="0" sz="2600" spc="-65"/>
              <a:t> </a:t>
            </a:r>
            <a:r>
              <a:rPr dirty="0" sz="2600"/>
              <a:t>without</a:t>
            </a:r>
            <a:r>
              <a:rPr dirty="0" sz="2600" spc="-80"/>
              <a:t> </a:t>
            </a:r>
            <a:r>
              <a:rPr dirty="0" sz="2600" spc="-10"/>
              <a:t>contrast)</a:t>
            </a:r>
            <a:endParaRPr sz="2600"/>
          </a:p>
          <a:p>
            <a:pPr marL="241300" marR="5080" indent="-228600">
              <a:lnSpc>
                <a:spcPts val="2500"/>
              </a:lnSpc>
              <a:spcBef>
                <a:spcPts val="2185"/>
              </a:spcBef>
              <a:buChar char="•"/>
              <a:tabLst>
                <a:tab pos="241300" algn="l"/>
              </a:tabLst>
            </a:pPr>
            <a:r>
              <a:rPr dirty="0" sz="2600"/>
              <a:t>Develop</a:t>
            </a:r>
            <a:r>
              <a:rPr dirty="0" sz="2600" spc="-155"/>
              <a:t> </a:t>
            </a:r>
            <a:r>
              <a:rPr dirty="0" sz="2600"/>
              <a:t>protocols</a:t>
            </a:r>
            <a:r>
              <a:rPr dirty="0" sz="2600" spc="-105"/>
              <a:t> </a:t>
            </a:r>
            <a:r>
              <a:rPr dirty="0" sz="2600"/>
              <a:t>based</a:t>
            </a:r>
            <a:r>
              <a:rPr dirty="0" sz="2600" spc="-120"/>
              <a:t> </a:t>
            </a:r>
            <a:r>
              <a:rPr dirty="0" sz="2600"/>
              <a:t>on</a:t>
            </a:r>
            <a:r>
              <a:rPr dirty="0" sz="2600" spc="-80"/>
              <a:t> </a:t>
            </a:r>
            <a:r>
              <a:rPr dirty="0" sz="2600"/>
              <a:t>the</a:t>
            </a:r>
            <a:r>
              <a:rPr dirty="0" sz="2600" spc="-80"/>
              <a:t> </a:t>
            </a:r>
            <a:r>
              <a:rPr dirty="0" sz="2600"/>
              <a:t>patient’s</a:t>
            </a:r>
            <a:r>
              <a:rPr dirty="0" sz="2600" spc="-100"/>
              <a:t> </a:t>
            </a:r>
            <a:r>
              <a:rPr dirty="0" sz="2600"/>
              <a:t>body</a:t>
            </a:r>
            <a:r>
              <a:rPr dirty="0" sz="2600" spc="-100"/>
              <a:t> </a:t>
            </a:r>
            <a:r>
              <a:rPr dirty="0" sz="2600"/>
              <a:t>habitus</a:t>
            </a:r>
            <a:r>
              <a:rPr dirty="0" sz="2600" spc="-110"/>
              <a:t> </a:t>
            </a:r>
            <a:r>
              <a:rPr dirty="0" sz="2600"/>
              <a:t>(i.e.,</a:t>
            </a:r>
            <a:r>
              <a:rPr dirty="0" sz="2600" spc="-70"/>
              <a:t> </a:t>
            </a:r>
            <a:r>
              <a:rPr dirty="0" sz="2600" spc="-10"/>
              <a:t>small, </a:t>
            </a:r>
            <a:r>
              <a:rPr dirty="0" sz="2600"/>
              <a:t>medium,</a:t>
            </a:r>
            <a:r>
              <a:rPr dirty="0" sz="2600" spc="-90"/>
              <a:t> </a:t>
            </a:r>
            <a:r>
              <a:rPr dirty="0" sz="2600"/>
              <a:t>&amp;</a:t>
            </a:r>
            <a:r>
              <a:rPr dirty="0" sz="2600" spc="-60"/>
              <a:t> </a:t>
            </a:r>
            <a:r>
              <a:rPr dirty="0" sz="2600"/>
              <a:t>large</a:t>
            </a:r>
            <a:r>
              <a:rPr dirty="0" sz="2600" spc="-40"/>
              <a:t> </a:t>
            </a:r>
            <a:r>
              <a:rPr dirty="0" sz="2600" spc="-10"/>
              <a:t>patients)</a:t>
            </a:r>
            <a:endParaRPr sz="2600"/>
          </a:p>
          <a:p>
            <a:pPr lvl="1" marL="1155065" indent="-228600">
              <a:lnSpc>
                <a:spcPts val="2625"/>
              </a:lnSpc>
              <a:buChar char="•"/>
              <a:tabLst>
                <a:tab pos="1155065" algn="l"/>
              </a:tabLst>
            </a:pPr>
            <a:r>
              <a:rPr dirty="0" sz="2200" spc="-20">
                <a:latin typeface="Arial MT"/>
                <a:cs typeface="Arial MT"/>
              </a:rPr>
              <a:t>Using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the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lowest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appropriate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mAs</a:t>
            </a:r>
            <a:endParaRPr sz="22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600"/>
              </a:spcBef>
              <a:buChar char="•"/>
              <a:tabLst>
                <a:tab pos="1155065" algn="l"/>
              </a:tabLst>
            </a:pPr>
            <a:r>
              <a:rPr dirty="0" sz="2200" spc="-20">
                <a:latin typeface="Arial MT"/>
                <a:cs typeface="Arial MT"/>
              </a:rPr>
              <a:t>Adjusting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Pitch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when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appropriate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Pediatric</a:t>
            </a:r>
            <a:r>
              <a:rPr dirty="0" spc="-65"/>
              <a:t> </a:t>
            </a:r>
            <a:r>
              <a:rPr dirty="0" spc="-10"/>
              <a:t>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89557"/>
            <a:ext cx="10245090" cy="3210560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marL="12700" marR="5080">
              <a:lnSpc>
                <a:spcPts val="3190"/>
              </a:lnSpc>
              <a:spcBef>
                <a:spcPts val="545"/>
              </a:spcBef>
            </a:pP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law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Bergonie</a:t>
            </a:r>
            <a:r>
              <a:rPr dirty="0" sz="3000" spc="-1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and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Tribondeau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states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that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the </a:t>
            </a:r>
            <a:r>
              <a:rPr dirty="0" sz="3000">
                <a:latin typeface="Arial MT"/>
                <a:cs typeface="Arial MT"/>
              </a:rPr>
              <a:t>radiosensitivity</a:t>
            </a:r>
            <a:r>
              <a:rPr dirty="0" sz="3000" spc="-1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tissue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is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dependent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on</a:t>
            </a:r>
            <a:r>
              <a:rPr dirty="0" sz="3000" spc="-11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its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metabolic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state</a:t>
            </a:r>
            <a:endParaRPr sz="3000">
              <a:latin typeface="Arial MT"/>
              <a:cs typeface="Arial MT"/>
            </a:endParaRPr>
          </a:p>
          <a:p>
            <a:pPr marL="240029" marR="991869" indent="-227329">
              <a:lnSpc>
                <a:spcPts val="3000"/>
              </a:lnSpc>
              <a:spcBef>
                <a:spcPts val="1620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Pediatric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patients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therefore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more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sensitive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exposure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because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their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cells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rapidly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dividing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16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Children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have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longer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life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expectancy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than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adults</a:t>
            </a:r>
            <a:endParaRPr sz="2800">
              <a:latin typeface="Arial MT"/>
              <a:cs typeface="Arial MT"/>
            </a:endParaRPr>
          </a:p>
          <a:p>
            <a:pPr lvl="1" marL="697865" marR="1219835" indent="-228600">
              <a:lnSpc>
                <a:spcPts val="2810"/>
              </a:lnSpc>
              <a:spcBef>
                <a:spcPts val="53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Results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larger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window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potential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adverse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effects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to </a:t>
            </a:r>
            <a:r>
              <a:rPr dirty="0" sz="2600">
                <a:latin typeface="Arial MT"/>
                <a:cs typeface="Arial MT"/>
              </a:rPr>
              <a:t>radiation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exposure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How</a:t>
            </a:r>
            <a:r>
              <a:rPr dirty="0" spc="-70"/>
              <a:t> </a:t>
            </a:r>
            <a:r>
              <a:rPr dirty="0"/>
              <a:t>can</a:t>
            </a:r>
            <a:r>
              <a:rPr dirty="0" spc="-15"/>
              <a:t> </a:t>
            </a:r>
            <a:r>
              <a:rPr dirty="0"/>
              <a:t>we</a:t>
            </a:r>
            <a:r>
              <a:rPr dirty="0" spc="-25"/>
              <a:t> </a:t>
            </a:r>
            <a:r>
              <a:rPr dirty="0"/>
              <a:t>Reduce</a:t>
            </a:r>
            <a:r>
              <a:rPr dirty="0" spc="-35"/>
              <a:t> </a:t>
            </a:r>
            <a:r>
              <a:rPr dirty="0"/>
              <a:t>Pediatric</a:t>
            </a:r>
            <a:r>
              <a:rPr dirty="0" spc="-40"/>
              <a:t> </a:t>
            </a:r>
            <a:r>
              <a:rPr dirty="0" spc="-10"/>
              <a:t>Dose?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58029"/>
            <a:ext cx="10060940" cy="4326255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4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Have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separate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protocols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pediatric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exams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Customize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exam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20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Education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plays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important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role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reducing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dose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pediatric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patients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27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Use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only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when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clinically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indicated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Consider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using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other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modalities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(e.g.,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MRI,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ultrasound)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29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Apply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ALARA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Principles</a:t>
            </a:r>
            <a:endParaRPr sz="2800">
              <a:latin typeface="Arial MT"/>
              <a:cs typeface="Arial MT"/>
            </a:endParaRPr>
          </a:p>
          <a:p>
            <a:pPr lvl="1" marL="696595" marR="5080" indent="-227329">
              <a:lnSpc>
                <a:spcPts val="2590"/>
              </a:lnSpc>
              <a:spcBef>
                <a:spcPts val="760"/>
              </a:spcBef>
              <a:buChar char="•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some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cases,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lower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resolution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scans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still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diagnostic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save </a:t>
            </a:r>
            <a:r>
              <a:rPr dirty="0" sz="2400" spc="-20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patient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dose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7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Limit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need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multiphase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(i.e.,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without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contrast)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Consider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shielding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Things</a:t>
            </a:r>
            <a:r>
              <a:rPr dirty="0" spc="-50"/>
              <a:t> </a:t>
            </a:r>
            <a:r>
              <a:rPr dirty="0"/>
              <a:t>to</a:t>
            </a:r>
            <a:r>
              <a:rPr dirty="0" spc="-20"/>
              <a:t> </a:t>
            </a:r>
            <a:r>
              <a:rPr dirty="0"/>
              <a:t>Take</a:t>
            </a:r>
            <a:r>
              <a:rPr dirty="0" spc="-15"/>
              <a:t> </a:t>
            </a:r>
            <a:r>
              <a:rPr dirty="0" spc="-20"/>
              <a:t>Away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896236"/>
            <a:ext cx="5088255" cy="40341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Relevant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doses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89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Effects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radiation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exposure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895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Dose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distribution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91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Factors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affecting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dose/image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quality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9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How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reduce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dose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89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Shielding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CT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910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Pediatric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considerations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25907"/>
            <a:ext cx="711708" cy="76047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2025-06-26T21:57:20Z</dcterms:created>
  <dcterms:modified xsi:type="dcterms:W3CDTF">2025-06-26T21:57:20Z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2025-06-27T00:00:00Z</vt:filetime>
  </property>
  <property fmtid="{D5CDD505-2E9C-101B-9397-08002B2CF9AE}" pid="3" name="LastSaved">
    <vt:filetime>2025-06-26T00:00:00Z</vt:filetime>
  </property>
  <property fmtid="{D5CDD505-2E9C-101B-9397-08002B2CF9AE}" pid="4" name="Producer">
    <vt:lpwstr>Foxit PDF Editor Printer Version 11.2.2.4537</vt:lpwstr>
  </property>
</Properties>
</file>